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eg&amp;ehk=z6tX6JvTLDp9JJjN3nu1xw&amp;r=0&amp;pid=OfficeInsert"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01"/>
  </p:notesMasterIdLst>
  <p:handoutMasterIdLst>
    <p:handoutMasterId r:id="rId102"/>
  </p:handoutMasterIdLst>
  <p:sldIdLst>
    <p:sldId id="1191" r:id="rId2"/>
    <p:sldId id="4695" r:id="rId3"/>
    <p:sldId id="1192" r:id="rId4"/>
    <p:sldId id="1200" r:id="rId5"/>
    <p:sldId id="2076136640" r:id="rId6"/>
    <p:sldId id="2076136641" r:id="rId7"/>
    <p:sldId id="1203" r:id="rId8"/>
    <p:sldId id="4691" r:id="rId9"/>
    <p:sldId id="4686" r:id="rId10"/>
    <p:sldId id="2076136547" r:id="rId11"/>
    <p:sldId id="719" r:id="rId12"/>
    <p:sldId id="2076136642" r:id="rId13"/>
    <p:sldId id="2076136643" r:id="rId14"/>
    <p:sldId id="2076136644" r:id="rId15"/>
    <p:sldId id="1193" r:id="rId16"/>
    <p:sldId id="2076136666" r:id="rId17"/>
    <p:sldId id="2076136620" r:id="rId18"/>
    <p:sldId id="1205" r:id="rId19"/>
    <p:sldId id="2076136639" r:id="rId20"/>
    <p:sldId id="1206" r:id="rId21"/>
    <p:sldId id="2076136638" r:id="rId22"/>
    <p:sldId id="1208" r:id="rId23"/>
    <p:sldId id="1207" r:id="rId24"/>
    <p:sldId id="1209" r:id="rId25"/>
    <p:sldId id="1210" r:id="rId26"/>
    <p:sldId id="2076136645" r:id="rId27"/>
    <p:sldId id="2076136659" r:id="rId28"/>
    <p:sldId id="2076136646" r:id="rId29"/>
    <p:sldId id="2076136648" r:id="rId30"/>
    <p:sldId id="2076136647" r:id="rId31"/>
    <p:sldId id="1212" r:id="rId32"/>
    <p:sldId id="2076136649" r:id="rId33"/>
    <p:sldId id="2076136621" r:id="rId34"/>
    <p:sldId id="2076136650" r:id="rId35"/>
    <p:sldId id="2076136651" r:id="rId36"/>
    <p:sldId id="2076136663" r:id="rId37"/>
    <p:sldId id="2076136664" r:id="rId38"/>
    <p:sldId id="2076136652" r:id="rId39"/>
    <p:sldId id="2076136653" r:id="rId40"/>
    <p:sldId id="2076136654" r:id="rId41"/>
    <p:sldId id="2076136655" r:id="rId42"/>
    <p:sldId id="2076136656" r:id="rId43"/>
    <p:sldId id="2076136657" r:id="rId44"/>
    <p:sldId id="2076136658" r:id="rId45"/>
    <p:sldId id="2076136634" r:id="rId46"/>
    <p:sldId id="2076136556" r:id="rId47"/>
    <p:sldId id="1220" r:id="rId48"/>
    <p:sldId id="1221" r:id="rId49"/>
    <p:sldId id="2076136623" r:id="rId50"/>
    <p:sldId id="1231" r:id="rId51"/>
    <p:sldId id="2076136624" r:id="rId52"/>
    <p:sldId id="2076136589" r:id="rId53"/>
    <p:sldId id="2076136590" r:id="rId54"/>
    <p:sldId id="2076136591" r:id="rId55"/>
    <p:sldId id="2076136592" r:id="rId56"/>
    <p:sldId id="2076136593" r:id="rId57"/>
    <p:sldId id="2076136594" r:id="rId58"/>
    <p:sldId id="2076136595" r:id="rId59"/>
    <p:sldId id="2076136596" r:id="rId60"/>
    <p:sldId id="2076136597" r:id="rId61"/>
    <p:sldId id="2076136598" r:id="rId62"/>
    <p:sldId id="2076136605" r:id="rId63"/>
    <p:sldId id="2076136606" r:id="rId64"/>
    <p:sldId id="2076136607" r:id="rId65"/>
    <p:sldId id="2076136608" r:id="rId66"/>
    <p:sldId id="2076136609" r:id="rId67"/>
    <p:sldId id="2076136677" r:id="rId68"/>
    <p:sldId id="2076136610" r:id="rId69"/>
    <p:sldId id="2076136611" r:id="rId70"/>
    <p:sldId id="2076136612" r:id="rId71"/>
    <p:sldId id="2076136613" r:id="rId72"/>
    <p:sldId id="2076136614" r:id="rId73"/>
    <p:sldId id="2076136615" r:id="rId74"/>
    <p:sldId id="2076136618" r:id="rId75"/>
    <p:sldId id="2076136616" r:id="rId76"/>
    <p:sldId id="2076136617" r:id="rId77"/>
    <p:sldId id="2076136580" r:id="rId78"/>
    <p:sldId id="2076136626" r:id="rId79"/>
    <p:sldId id="2076136627" r:id="rId80"/>
    <p:sldId id="2076136628" r:id="rId81"/>
    <p:sldId id="2076136629" r:id="rId82"/>
    <p:sldId id="2076136630" r:id="rId83"/>
    <p:sldId id="2076136631" r:id="rId84"/>
    <p:sldId id="2076136632" r:id="rId85"/>
    <p:sldId id="2076136633" r:id="rId86"/>
    <p:sldId id="2076136665" r:id="rId87"/>
    <p:sldId id="2076136673" r:id="rId88"/>
    <p:sldId id="2076136669" r:id="rId89"/>
    <p:sldId id="2076136674" r:id="rId90"/>
    <p:sldId id="2076136675" r:id="rId91"/>
    <p:sldId id="2076136671" r:id="rId92"/>
    <p:sldId id="2076136667" r:id="rId93"/>
    <p:sldId id="2076136676" r:id="rId94"/>
    <p:sldId id="2076136668" r:id="rId95"/>
    <p:sldId id="2076136672" r:id="rId96"/>
    <p:sldId id="2076136548" r:id="rId97"/>
    <p:sldId id="2076136549" r:id="rId98"/>
    <p:sldId id="467" r:id="rId99"/>
    <p:sldId id="466" r:id="rId10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15CE33-1E84-4D79-B2FB-DEA5E15BF54C}">
          <p14:sldIdLst>
            <p14:sldId id="1191"/>
            <p14:sldId id="4695"/>
            <p14:sldId id="1192"/>
          </p14:sldIdLst>
        </p14:section>
        <p14:section name="Context and cloud data threads" id="{2CC650D4-4D5F-4AAD-959C-E6D1EE850CAC}">
          <p14:sldIdLst>
            <p14:sldId id="1200"/>
            <p14:sldId id="2076136640"/>
            <p14:sldId id="2076136641"/>
            <p14:sldId id="1203"/>
            <p14:sldId id="4691"/>
            <p14:sldId id="4686"/>
            <p14:sldId id="2076136547"/>
            <p14:sldId id="719"/>
            <p14:sldId id="2076136642"/>
            <p14:sldId id="2076136643"/>
            <p14:sldId id="2076136644"/>
          </p14:sldIdLst>
        </p14:section>
        <p14:section name="Confidential Computing" id="{1A37EC88-8C52-497E-AD56-66D6C30C642E}">
          <p14:sldIdLst>
            <p14:sldId id="1193"/>
            <p14:sldId id="2076136666"/>
            <p14:sldId id="2076136620"/>
            <p14:sldId id="1205"/>
            <p14:sldId id="2076136639"/>
            <p14:sldId id="1206"/>
            <p14:sldId id="2076136638"/>
            <p14:sldId id="1208"/>
            <p14:sldId id="1207"/>
            <p14:sldId id="1209"/>
            <p14:sldId id="1210"/>
            <p14:sldId id="2076136645"/>
            <p14:sldId id="2076136659"/>
            <p14:sldId id="2076136646"/>
            <p14:sldId id="2076136648"/>
            <p14:sldId id="2076136647"/>
            <p14:sldId id="1212"/>
            <p14:sldId id="2076136649"/>
            <p14:sldId id="2076136621"/>
            <p14:sldId id="2076136650"/>
            <p14:sldId id="2076136651"/>
            <p14:sldId id="2076136663"/>
            <p14:sldId id="2076136664"/>
            <p14:sldId id="2076136652"/>
            <p14:sldId id="2076136653"/>
            <p14:sldId id="2076136654"/>
            <p14:sldId id="2076136655"/>
            <p14:sldId id="2076136656"/>
            <p14:sldId id="2076136657"/>
            <p14:sldId id="2076136658"/>
            <p14:sldId id="2076136634"/>
            <p14:sldId id="2076136556"/>
            <p14:sldId id="1220"/>
            <p14:sldId id="1221"/>
            <p14:sldId id="2076136623"/>
            <p14:sldId id="1231"/>
            <p14:sldId id="2076136624"/>
          </p14:sldIdLst>
        </p14:section>
        <p14:section name="Homomorphic Encryption" id="{EF2F4E60-9DAE-4332-9C61-C5DE4A5EA620}">
          <p14:sldIdLst>
            <p14:sldId id="2076136589"/>
            <p14:sldId id="2076136590"/>
            <p14:sldId id="2076136591"/>
            <p14:sldId id="2076136592"/>
            <p14:sldId id="2076136593"/>
            <p14:sldId id="2076136594"/>
            <p14:sldId id="2076136595"/>
            <p14:sldId id="2076136596"/>
            <p14:sldId id="2076136597"/>
            <p14:sldId id="2076136598"/>
            <p14:sldId id="2076136605"/>
            <p14:sldId id="2076136606"/>
            <p14:sldId id="2076136607"/>
            <p14:sldId id="2076136608"/>
            <p14:sldId id="2076136609"/>
            <p14:sldId id="2076136677"/>
            <p14:sldId id="2076136610"/>
            <p14:sldId id="2076136611"/>
            <p14:sldId id="2076136612"/>
            <p14:sldId id="2076136613"/>
            <p14:sldId id="2076136614"/>
            <p14:sldId id="2076136615"/>
            <p14:sldId id="2076136618"/>
            <p14:sldId id="2076136616"/>
            <p14:sldId id="2076136617"/>
          </p14:sldIdLst>
        </p14:section>
        <p14:section name="Secure Multi-Party Computing (MPC)" id="{E9C91DD4-376E-4897-86EF-E5185D204D6E}">
          <p14:sldIdLst>
            <p14:sldId id="2076136580"/>
            <p14:sldId id="2076136626"/>
            <p14:sldId id="2076136627"/>
            <p14:sldId id="2076136628"/>
            <p14:sldId id="2076136629"/>
            <p14:sldId id="2076136630"/>
            <p14:sldId id="2076136631"/>
            <p14:sldId id="2076136632"/>
            <p14:sldId id="2076136633"/>
          </p14:sldIdLst>
        </p14:section>
        <p14:section name="Differential Privacy (DP)" id="{460D4E77-3C2D-4AE3-B8CE-DB5C13FA3564}">
          <p14:sldIdLst>
            <p14:sldId id="2076136665"/>
            <p14:sldId id="2076136673"/>
            <p14:sldId id="2076136669"/>
            <p14:sldId id="2076136674"/>
            <p14:sldId id="2076136675"/>
            <p14:sldId id="2076136671"/>
            <p14:sldId id="2076136667"/>
            <p14:sldId id="2076136676"/>
            <p14:sldId id="2076136668"/>
            <p14:sldId id="2076136672"/>
          </p14:sldIdLst>
        </p14:section>
        <p14:section name="As a conclusion" id="{574C12B4-BBA4-4AF9-A16B-62914886696B}">
          <p14:sldIdLst>
            <p14:sldId id="2076136548"/>
            <p14:sldId id="2076136549"/>
            <p14:sldId id="467"/>
            <p14:sldId id="466"/>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eu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50E6FF"/>
    <a:srgbClr val="0078D7"/>
    <a:srgbClr val="D83B01"/>
    <a:srgbClr val="5C2D91"/>
    <a:srgbClr val="F6F6F6"/>
    <a:srgbClr val="008272"/>
    <a:srgbClr val="C0C0C0"/>
    <a:srgbClr val="5E2F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32" autoAdjust="0"/>
    <p:restoredTop sz="65796" autoAdjust="0"/>
  </p:normalViewPr>
  <p:slideViewPr>
    <p:cSldViewPr>
      <p:cViewPr varScale="1">
        <p:scale>
          <a:sx n="43" d="100"/>
          <a:sy n="43" d="100"/>
        </p:scale>
        <p:origin x="1386" y="36"/>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1947"/>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9" d="100"/>
          <a:sy n="59" d="100"/>
        </p:scale>
        <p:origin x="2540" y="5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EB596-6D79-488E-9E80-1E11DF9109E1}" type="doc">
      <dgm:prSet loTypeId="urn:microsoft.com/office/officeart/2005/8/layout/cycle8" loCatId="cycle" qsTypeId="urn:microsoft.com/office/officeart/2005/8/quickstyle/simple1" qsCatId="simple" csTypeId="urn:microsoft.com/office/officeart/2005/8/colors/accent1_2" csCatId="accent1" phldr="1"/>
      <dgm:spPr/>
    </dgm:pt>
    <dgm:pt modelId="{BA1CA0A4-DB39-4432-807C-438908ADAA77}">
      <dgm:prSet phldrT="[Text]" custT="1"/>
      <dgm:spPr>
        <a:xfrm>
          <a:off x="2154984" y="332172"/>
          <a:ext cx="4693187" cy="4693187"/>
        </a:xfrm>
        <a:prstGeom prst="pie">
          <a:avLst>
            <a:gd name="adj1" fmla="val 16200000"/>
            <a:gd name="adj2" fmla="val 19800000"/>
          </a:avLst>
        </a:prstGeom>
      </dgm:spPr>
      <dgm:t>
        <a:bodyPr/>
        <a:lstStyle/>
        <a:p>
          <a:pPr>
            <a:buNone/>
          </a:pPr>
          <a:r>
            <a:rPr lang="en-US" sz="1400" b="1">
              <a:latin typeface="Calibri" panose="020F0502020204030204"/>
              <a:ea typeface="+mn-ea"/>
              <a:cs typeface="+mn-cs"/>
            </a:rPr>
            <a:t>Data sourcing &amp; analysis</a:t>
          </a:r>
        </a:p>
      </dgm:t>
    </dgm:pt>
    <dgm:pt modelId="{F860EA6D-1736-44D1-9BA2-F6F22584464B}" type="parTrans" cxnId="{1104256A-3FEB-48E0-80E0-CCD6EED404C2}">
      <dgm:prSet/>
      <dgm:spPr/>
      <dgm:t>
        <a:bodyPr/>
        <a:lstStyle/>
        <a:p>
          <a:endParaRPr lang="en-US" sz="1400"/>
        </a:p>
      </dgm:t>
    </dgm:pt>
    <dgm:pt modelId="{EE74ECF7-2BC5-4D1B-BCE3-1F1BC68FD305}" type="sibTrans" cxnId="{1104256A-3FEB-48E0-80E0-CCD6EED404C2}">
      <dgm:prSet/>
      <dgm:spPr/>
      <dgm:t>
        <a:bodyPr/>
        <a:lstStyle/>
        <a:p>
          <a:endParaRPr lang="en-US" sz="1400"/>
        </a:p>
      </dgm:t>
    </dgm:pt>
    <dgm:pt modelId="{FDE5203D-FAD4-4F91-ABAD-0CB0C3D5DA5D}">
      <dgm:prSet phldrT="[Text]" custT="1"/>
      <dgm:spPr>
        <a:xfrm>
          <a:off x="2172606" y="428970"/>
          <a:ext cx="4693187" cy="4693187"/>
        </a:xfrm>
        <a:prstGeom prst="pie">
          <a:avLst>
            <a:gd name="adj1" fmla="val 19800000"/>
            <a:gd name="adj2" fmla="val 1800000"/>
          </a:avLst>
        </a:prstGeom>
      </dgm:spPr>
      <dgm:t>
        <a:bodyPr/>
        <a:lstStyle/>
        <a:p>
          <a:pPr>
            <a:buNone/>
          </a:pPr>
          <a:r>
            <a:rPr lang="en-US" sz="1400" b="1">
              <a:latin typeface="Calibri" panose="020F0502020204030204"/>
              <a:ea typeface="+mn-ea"/>
              <a:cs typeface="+mn-cs"/>
            </a:rPr>
            <a:t>Data cleaning</a:t>
          </a:r>
        </a:p>
      </dgm:t>
    </dgm:pt>
    <dgm:pt modelId="{77EABCB1-26F2-44A4-B570-2C8DB762178C}" type="parTrans" cxnId="{14B1704A-C00C-4FFA-B54F-80A5E53CB6B6}">
      <dgm:prSet/>
      <dgm:spPr/>
      <dgm:t>
        <a:bodyPr/>
        <a:lstStyle/>
        <a:p>
          <a:endParaRPr lang="en-US" sz="1400"/>
        </a:p>
      </dgm:t>
    </dgm:pt>
    <dgm:pt modelId="{3E979023-F7C5-48A6-8177-94A185684CC4}" type="sibTrans" cxnId="{14B1704A-C00C-4FFA-B54F-80A5E53CB6B6}">
      <dgm:prSet/>
      <dgm:spPr/>
      <dgm:t>
        <a:bodyPr/>
        <a:lstStyle/>
        <a:p>
          <a:endParaRPr lang="en-US" sz="1400"/>
        </a:p>
      </dgm:t>
    </dgm:pt>
    <dgm:pt modelId="{C76012D0-8D1D-4165-BC73-F8D45E554712}">
      <dgm:prSet phldrT="[Text]" custT="1"/>
      <dgm:spPr>
        <a:xfrm>
          <a:off x="2150150" y="525627"/>
          <a:ext cx="4693187" cy="4693187"/>
        </a:xfrm>
        <a:prstGeom prst="pie">
          <a:avLst>
            <a:gd name="adj1" fmla="val 1800000"/>
            <a:gd name="adj2" fmla="val 5400000"/>
          </a:avLst>
        </a:prstGeom>
      </dgm:spPr>
      <dgm:t>
        <a:bodyPr/>
        <a:lstStyle/>
        <a:p>
          <a:pPr>
            <a:buNone/>
          </a:pPr>
          <a:r>
            <a:rPr lang="en-US" sz="1400" b="1">
              <a:latin typeface="Calibri" panose="020F0502020204030204"/>
              <a:ea typeface="+mn-ea"/>
              <a:cs typeface="+mn-cs"/>
            </a:rPr>
            <a:t>Model building</a:t>
          </a:r>
        </a:p>
      </dgm:t>
    </dgm:pt>
    <dgm:pt modelId="{66ABA7D8-F1CA-4032-817E-9FB06E718474}" type="parTrans" cxnId="{79395843-1901-49E4-BC5D-4E2492C18083}">
      <dgm:prSet/>
      <dgm:spPr/>
      <dgm:t>
        <a:bodyPr/>
        <a:lstStyle/>
        <a:p>
          <a:endParaRPr lang="en-US" sz="1400"/>
        </a:p>
      </dgm:t>
    </dgm:pt>
    <dgm:pt modelId="{EDA84A89-B33A-4EEF-95D5-36EDB5F880F3}" type="sibTrans" cxnId="{79395843-1901-49E4-BC5D-4E2492C18083}">
      <dgm:prSet/>
      <dgm:spPr/>
      <dgm:t>
        <a:bodyPr/>
        <a:lstStyle/>
        <a:p>
          <a:endParaRPr lang="en-US" sz="1400"/>
        </a:p>
      </dgm:t>
    </dgm:pt>
    <dgm:pt modelId="{BE83D045-D704-4B09-8621-560633A32B38}">
      <dgm:prSet phldrT="[Text]" custT="1"/>
      <dgm:spPr>
        <a:xfrm>
          <a:off x="2037938" y="534450"/>
          <a:ext cx="4693187" cy="4693187"/>
        </a:xfrm>
        <a:prstGeom prst="pie">
          <a:avLst>
            <a:gd name="adj1" fmla="val 5400000"/>
            <a:gd name="adj2" fmla="val 9000000"/>
          </a:avLst>
        </a:prstGeom>
      </dgm:spPr>
      <dgm:t>
        <a:bodyPr/>
        <a:lstStyle/>
        <a:p>
          <a:pPr>
            <a:buNone/>
          </a:pPr>
          <a:r>
            <a:rPr lang="en-US" sz="1400" b="1">
              <a:latin typeface="Calibri" panose="020F0502020204030204"/>
              <a:ea typeface="+mn-ea"/>
              <a:cs typeface="+mn-cs"/>
            </a:rPr>
            <a:t>Model training</a:t>
          </a:r>
        </a:p>
      </dgm:t>
    </dgm:pt>
    <dgm:pt modelId="{DDCF87B3-91AC-4962-8F6F-3CF07F0DC193}" type="parTrans" cxnId="{25756544-8273-4ED2-90D6-2B0CD0B1921B}">
      <dgm:prSet/>
      <dgm:spPr/>
      <dgm:t>
        <a:bodyPr/>
        <a:lstStyle/>
        <a:p>
          <a:endParaRPr lang="en-US" sz="1400"/>
        </a:p>
      </dgm:t>
    </dgm:pt>
    <dgm:pt modelId="{E0139598-A547-416C-8643-E5563E85F747}" type="sibTrans" cxnId="{25756544-8273-4ED2-90D6-2B0CD0B1921B}">
      <dgm:prSet/>
      <dgm:spPr/>
      <dgm:t>
        <a:bodyPr/>
        <a:lstStyle/>
        <a:p>
          <a:endParaRPr lang="en-US" sz="1400"/>
        </a:p>
      </dgm:t>
    </dgm:pt>
    <dgm:pt modelId="{BB68F2EF-7E5E-4A3F-BB3D-E2C83C3696BF}">
      <dgm:prSet phldrT="[Text]" custT="1"/>
      <dgm:spPr>
        <a:xfrm>
          <a:off x="2055115" y="332312"/>
          <a:ext cx="4693187" cy="4693187"/>
        </a:xfrm>
        <a:prstGeom prst="pie">
          <a:avLst>
            <a:gd name="adj1" fmla="val 12600000"/>
            <a:gd name="adj2" fmla="val 16200000"/>
          </a:avLst>
        </a:prstGeom>
      </dgm:spPr>
      <dgm:t>
        <a:bodyPr/>
        <a:lstStyle/>
        <a:p>
          <a:pPr>
            <a:buNone/>
          </a:pPr>
          <a:r>
            <a:rPr lang="en-US" sz="1400" b="1">
              <a:latin typeface="Calibri" panose="020F0502020204030204"/>
              <a:ea typeface="+mn-ea"/>
              <a:cs typeface="+mn-cs"/>
            </a:rPr>
            <a:t>Inferencing</a:t>
          </a:r>
        </a:p>
      </dgm:t>
    </dgm:pt>
    <dgm:pt modelId="{63CA2488-3569-491D-8C88-2E9AA7FF9F99}" type="parTrans" cxnId="{F9C71561-E883-49CF-9C0C-C7B656FB828F}">
      <dgm:prSet/>
      <dgm:spPr/>
      <dgm:t>
        <a:bodyPr/>
        <a:lstStyle/>
        <a:p>
          <a:endParaRPr lang="en-US" sz="1400"/>
        </a:p>
      </dgm:t>
    </dgm:pt>
    <dgm:pt modelId="{8CF76ED8-D699-45EC-B701-AD9A9915C402}" type="sibTrans" cxnId="{F9C71561-E883-49CF-9C0C-C7B656FB828F}">
      <dgm:prSet/>
      <dgm:spPr/>
      <dgm:t>
        <a:bodyPr/>
        <a:lstStyle/>
        <a:p>
          <a:endParaRPr lang="en-US" sz="1400"/>
        </a:p>
      </dgm:t>
    </dgm:pt>
    <dgm:pt modelId="{6079A4D3-00A8-4933-AF0A-621B860497DA}">
      <dgm:prSet phldrT="[Text]" custT="1"/>
      <dgm:spPr>
        <a:xfrm>
          <a:off x="2032800" y="428313"/>
          <a:ext cx="4693187" cy="4693187"/>
        </a:xfrm>
        <a:prstGeom prst="pie">
          <a:avLst>
            <a:gd name="adj1" fmla="val 9000000"/>
            <a:gd name="adj2" fmla="val 12600000"/>
          </a:avLst>
        </a:prstGeom>
      </dgm:spPr>
      <dgm:t>
        <a:bodyPr/>
        <a:lstStyle/>
        <a:p>
          <a:pPr>
            <a:buNone/>
          </a:pPr>
          <a:r>
            <a:rPr lang="en-US" sz="1400" b="1">
              <a:latin typeface="Calibri" panose="020F0502020204030204"/>
              <a:ea typeface="+mn-ea"/>
              <a:cs typeface="+mn-cs"/>
            </a:rPr>
            <a:t>Model validation / testing</a:t>
          </a:r>
        </a:p>
      </dgm:t>
    </dgm:pt>
    <dgm:pt modelId="{3554DDB4-70F0-41CA-8954-DBA8E31EFAA3}" type="sibTrans" cxnId="{8674E17A-0FAA-46CD-81EC-772B976591DA}">
      <dgm:prSet/>
      <dgm:spPr/>
      <dgm:t>
        <a:bodyPr/>
        <a:lstStyle/>
        <a:p>
          <a:endParaRPr lang="en-US" sz="1400"/>
        </a:p>
      </dgm:t>
    </dgm:pt>
    <dgm:pt modelId="{3243D7E2-A290-41E3-BB7F-BF41926CA40B}" type="parTrans" cxnId="{8674E17A-0FAA-46CD-81EC-772B976591DA}">
      <dgm:prSet/>
      <dgm:spPr/>
      <dgm:t>
        <a:bodyPr/>
        <a:lstStyle/>
        <a:p>
          <a:endParaRPr lang="en-US" sz="1400"/>
        </a:p>
      </dgm:t>
    </dgm:pt>
    <dgm:pt modelId="{11512DEA-874D-4B70-AE8D-A4741532E044}" type="pres">
      <dgm:prSet presAssocID="{863EB596-6D79-488E-9E80-1E11DF9109E1}" presName="compositeShape" presStyleCnt="0">
        <dgm:presLayoutVars>
          <dgm:chMax val="7"/>
          <dgm:dir/>
          <dgm:resizeHandles val="exact"/>
        </dgm:presLayoutVars>
      </dgm:prSet>
      <dgm:spPr/>
    </dgm:pt>
    <dgm:pt modelId="{155EE854-5745-49E1-BAE3-C8F6CF21A353}" type="pres">
      <dgm:prSet presAssocID="{863EB596-6D79-488E-9E80-1E11DF9109E1}" presName="wedge1" presStyleLbl="node1" presStyleIdx="0" presStyleCnt="6" custLinFactNeighborX="-253" custLinFactNeighborY="-3"/>
      <dgm:spPr/>
    </dgm:pt>
    <dgm:pt modelId="{93CFA646-9CC2-44A3-BD4F-F8172AF4C369}" type="pres">
      <dgm:prSet presAssocID="{863EB596-6D79-488E-9E80-1E11DF9109E1}" presName="dummy1a" presStyleCnt="0"/>
      <dgm:spPr/>
    </dgm:pt>
    <dgm:pt modelId="{35B13104-4EF7-4126-84DC-702615C74AD4}" type="pres">
      <dgm:prSet presAssocID="{863EB596-6D79-488E-9E80-1E11DF9109E1}" presName="dummy1b" presStyleCnt="0"/>
      <dgm:spPr/>
    </dgm:pt>
    <dgm:pt modelId="{2E3201D5-6259-4E44-8B26-98BCFF4724CE}" type="pres">
      <dgm:prSet presAssocID="{863EB596-6D79-488E-9E80-1E11DF9109E1}" presName="wedge1Tx" presStyleLbl="node1" presStyleIdx="0" presStyleCnt="6">
        <dgm:presLayoutVars>
          <dgm:chMax val="0"/>
          <dgm:chPref val="0"/>
          <dgm:bulletEnabled val="1"/>
        </dgm:presLayoutVars>
      </dgm:prSet>
      <dgm:spPr/>
    </dgm:pt>
    <dgm:pt modelId="{0CEFBCC0-47F1-4303-9C48-0E92398B9DE9}" type="pres">
      <dgm:prSet presAssocID="{863EB596-6D79-488E-9E80-1E11DF9109E1}" presName="wedge2" presStyleLbl="node1" presStyleIdx="1" presStyleCnt="6" custLinFactNeighborX="-1068"/>
      <dgm:spPr/>
    </dgm:pt>
    <dgm:pt modelId="{B4E48B6A-4106-43EE-9B48-B19E9D8B3458}" type="pres">
      <dgm:prSet presAssocID="{863EB596-6D79-488E-9E80-1E11DF9109E1}" presName="dummy2a" presStyleCnt="0"/>
      <dgm:spPr/>
    </dgm:pt>
    <dgm:pt modelId="{B9C7BF54-CC9F-447F-A68D-43530D657DA4}" type="pres">
      <dgm:prSet presAssocID="{863EB596-6D79-488E-9E80-1E11DF9109E1}" presName="dummy2b" presStyleCnt="0"/>
      <dgm:spPr/>
    </dgm:pt>
    <dgm:pt modelId="{7A8D8168-C233-4E91-9720-020CB19A369C}" type="pres">
      <dgm:prSet presAssocID="{863EB596-6D79-488E-9E80-1E11DF9109E1}" presName="wedge2Tx" presStyleLbl="node1" presStyleIdx="1" presStyleCnt="6">
        <dgm:presLayoutVars>
          <dgm:chMax val="0"/>
          <dgm:chPref val="0"/>
          <dgm:bulletEnabled val="1"/>
        </dgm:presLayoutVars>
      </dgm:prSet>
      <dgm:spPr/>
    </dgm:pt>
    <dgm:pt modelId="{A70B1C7B-9942-4125-8B37-545E127002DD}" type="pres">
      <dgm:prSet presAssocID="{863EB596-6D79-488E-9E80-1E11DF9109E1}" presName="wedge3" presStyleLbl="node1" presStyleIdx="2" presStyleCnt="6" custLinFactNeighborX="-356"/>
      <dgm:spPr/>
    </dgm:pt>
    <dgm:pt modelId="{158E5F4D-E09E-45FF-A5DE-1279A1E75C83}" type="pres">
      <dgm:prSet presAssocID="{863EB596-6D79-488E-9E80-1E11DF9109E1}" presName="dummy3a" presStyleCnt="0"/>
      <dgm:spPr/>
    </dgm:pt>
    <dgm:pt modelId="{4458A888-84FF-4245-B92B-CBC3D2B43578}" type="pres">
      <dgm:prSet presAssocID="{863EB596-6D79-488E-9E80-1E11DF9109E1}" presName="dummy3b" presStyleCnt="0"/>
      <dgm:spPr/>
    </dgm:pt>
    <dgm:pt modelId="{B8CF750E-B61D-4180-A895-8BD1BDEA3A62}" type="pres">
      <dgm:prSet presAssocID="{863EB596-6D79-488E-9E80-1E11DF9109E1}" presName="wedge3Tx" presStyleLbl="node1" presStyleIdx="2" presStyleCnt="6">
        <dgm:presLayoutVars>
          <dgm:chMax val="0"/>
          <dgm:chPref val="0"/>
          <dgm:bulletEnabled val="1"/>
        </dgm:presLayoutVars>
      </dgm:prSet>
      <dgm:spPr/>
    </dgm:pt>
    <dgm:pt modelId="{B277F8F9-0ED1-44B5-A555-B7FCC1A159ED}" type="pres">
      <dgm:prSet presAssocID="{863EB596-6D79-488E-9E80-1E11DF9109E1}" presName="wedge4" presStyleLbl="node1" presStyleIdx="3" presStyleCnt="6" custLinFactNeighborX="-366" custLinFactNeighborY="188"/>
      <dgm:spPr/>
    </dgm:pt>
    <dgm:pt modelId="{235FF11F-2ECF-4463-9824-6702188A3021}" type="pres">
      <dgm:prSet presAssocID="{863EB596-6D79-488E-9E80-1E11DF9109E1}" presName="dummy4a" presStyleCnt="0"/>
      <dgm:spPr/>
    </dgm:pt>
    <dgm:pt modelId="{540AA2F0-7751-4E3C-98D6-F31F7BF017A0}" type="pres">
      <dgm:prSet presAssocID="{863EB596-6D79-488E-9E80-1E11DF9109E1}" presName="dummy4b" presStyleCnt="0"/>
      <dgm:spPr/>
    </dgm:pt>
    <dgm:pt modelId="{5CC3FD64-BE9A-40BF-869A-33785DA3A2B4}" type="pres">
      <dgm:prSet presAssocID="{863EB596-6D79-488E-9E80-1E11DF9109E1}" presName="wedge4Tx" presStyleLbl="node1" presStyleIdx="3" presStyleCnt="6">
        <dgm:presLayoutVars>
          <dgm:chMax val="0"/>
          <dgm:chPref val="0"/>
          <dgm:bulletEnabled val="1"/>
        </dgm:presLayoutVars>
      </dgm:prSet>
      <dgm:spPr/>
    </dgm:pt>
    <dgm:pt modelId="{D76FA910-FF64-40F3-82E9-EBCB0A802B47}" type="pres">
      <dgm:prSet presAssocID="{863EB596-6D79-488E-9E80-1E11DF9109E1}" presName="wedge5" presStyleLbl="node1" presStyleIdx="4" presStyleCnt="6" custLinFactNeighborX="715" custLinFactNeighborY="-14"/>
      <dgm:spPr/>
    </dgm:pt>
    <dgm:pt modelId="{44F0CA92-9D1C-4AC4-A755-2DB2295C298F}" type="pres">
      <dgm:prSet presAssocID="{863EB596-6D79-488E-9E80-1E11DF9109E1}" presName="dummy5a" presStyleCnt="0"/>
      <dgm:spPr/>
    </dgm:pt>
    <dgm:pt modelId="{3AA1B169-4CF5-4D2B-91FA-07023627D79C}" type="pres">
      <dgm:prSet presAssocID="{863EB596-6D79-488E-9E80-1E11DF9109E1}" presName="dummy5b" presStyleCnt="0"/>
      <dgm:spPr/>
    </dgm:pt>
    <dgm:pt modelId="{D5A6D676-6DF6-48BC-B0BF-401DC533737E}" type="pres">
      <dgm:prSet presAssocID="{863EB596-6D79-488E-9E80-1E11DF9109E1}" presName="wedge5Tx" presStyleLbl="node1" presStyleIdx="4" presStyleCnt="6">
        <dgm:presLayoutVars>
          <dgm:chMax val="0"/>
          <dgm:chPref val="0"/>
          <dgm:bulletEnabled val="1"/>
        </dgm:presLayoutVars>
      </dgm:prSet>
      <dgm:spPr/>
    </dgm:pt>
    <dgm:pt modelId="{CB87893D-BA64-4B5F-9C33-476E8CE5FEBE}" type="pres">
      <dgm:prSet presAssocID="{863EB596-6D79-488E-9E80-1E11DF9109E1}" presName="wedge6" presStyleLbl="node1" presStyleIdx="5" presStyleCnt="6"/>
      <dgm:spPr/>
    </dgm:pt>
    <dgm:pt modelId="{659ED509-6A96-4F1A-A5B7-4779CEDD8C9D}" type="pres">
      <dgm:prSet presAssocID="{863EB596-6D79-488E-9E80-1E11DF9109E1}" presName="dummy6a" presStyleCnt="0"/>
      <dgm:spPr/>
    </dgm:pt>
    <dgm:pt modelId="{3863AEB9-3A20-47C8-897C-A2760BD82407}" type="pres">
      <dgm:prSet presAssocID="{863EB596-6D79-488E-9E80-1E11DF9109E1}" presName="dummy6b" presStyleCnt="0"/>
      <dgm:spPr/>
    </dgm:pt>
    <dgm:pt modelId="{5249DDD6-E9F8-436A-8BE1-DC1EF3B13B60}" type="pres">
      <dgm:prSet presAssocID="{863EB596-6D79-488E-9E80-1E11DF9109E1}" presName="wedge6Tx" presStyleLbl="node1" presStyleIdx="5" presStyleCnt="6">
        <dgm:presLayoutVars>
          <dgm:chMax val="0"/>
          <dgm:chPref val="0"/>
          <dgm:bulletEnabled val="1"/>
        </dgm:presLayoutVars>
      </dgm:prSet>
      <dgm:spPr/>
    </dgm:pt>
    <dgm:pt modelId="{BC1A9EEF-F33B-476D-897D-C66A55AE5C7D}" type="pres">
      <dgm:prSet presAssocID="{EE74ECF7-2BC5-4D1B-BCE3-1F1BC68FD305}" presName="arrowWedge1" presStyleLbl="fgSibTrans2D1" presStyleIdx="0" presStyleCnt="6" custLinFactNeighborX="91" custLinFactNeighborY="-409"/>
      <dgm:spPr>
        <a:xfrm>
          <a:off x="1869082" y="20069"/>
          <a:ext cx="5274248" cy="5274248"/>
        </a:xfrm>
        <a:prstGeom prst="circularArrow">
          <a:avLst>
            <a:gd name="adj1" fmla="val 5085"/>
            <a:gd name="adj2" fmla="val 327528"/>
            <a:gd name="adj3" fmla="val 19472472"/>
            <a:gd name="adj4" fmla="val 16200251"/>
            <a:gd name="adj5" fmla="val 5932"/>
          </a:avLst>
        </a:prstGeom>
      </dgm:spPr>
    </dgm:pt>
    <dgm:pt modelId="{23662BEA-8E83-429B-B69A-788724B879CE}" type="pres">
      <dgm:prSet presAssocID="{3E979023-F7C5-48A6-8177-94A185684CC4}" presName="arrowWedge2" presStyleLbl="fgSibTrans2D1" presStyleIdx="1" presStyleCnt="6" custLinFactNeighborX="324" custLinFactNeighborY="-21"/>
      <dgm:spPr>
        <a:xfrm>
          <a:off x="1898993" y="137331"/>
          <a:ext cx="5274248" cy="5274248"/>
        </a:xfrm>
        <a:prstGeom prst="circularArrow">
          <a:avLst>
            <a:gd name="adj1" fmla="val 5085"/>
            <a:gd name="adj2" fmla="val 327528"/>
            <a:gd name="adj3" fmla="val 1472472"/>
            <a:gd name="adj4" fmla="val 19800000"/>
            <a:gd name="adj5" fmla="val 5932"/>
          </a:avLst>
        </a:prstGeom>
      </dgm:spPr>
    </dgm:pt>
    <dgm:pt modelId="{60DAD5BD-B056-4EBE-B556-35F190843F3C}" type="pres">
      <dgm:prSet presAssocID="{EDA84A89-B33A-4EEF-95D5-36EDB5F880F3}" presName="arrowWedge3" presStyleLbl="fgSibTrans2D1" presStyleIdx="2" presStyleCnt="6" custLinFactNeighborX="209" custLinFactNeighborY="209"/>
      <dgm:spPr>
        <a:xfrm>
          <a:off x="1870471" y="246120"/>
          <a:ext cx="5274248" cy="5274248"/>
        </a:xfrm>
        <a:prstGeom prst="circularArrow">
          <a:avLst>
            <a:gd name="adj1" fmla="val 5085"/>
            <a:gd name="adj2" fmla="val 327528"/>
            <a:gd name="adj3" fmla="val 5072221"/>
            <a:gd name="adj4" fmla="val 1800000"/>
            <a:gd name="adj5" fmla="val 5932"/>
          </a:avLst>
        </a:prstGeom>
      </dgm:spPr>
    </dgm:pt>
    <dgm:pt modelId="{C9702187-4803-4F5E-A178-1DD4068F6304}" type="pres">
      <dgm:prSet presAssocID="{E0139598-A547-416C-8643-E5563E85F747}" presName="arrowWedge4" presStyleLbl="fgSibTrans2D1" presStyleIdx="3" presStyleCnt="6"/>
      <dgm:spPr>
        <a:xfrm>
          <a:off x="1747579" y="243920"/>
          <a:ext cx="5274248" cy="5274248"/>
        </a:xfrm>
        <a:prstGeom prst="circularArrow">
          <a:avLst>
            <a:gd name="adj1" fmla="val 5085"/>
            <a:gd name="adj2" fmla="val 327528"/>
            <a:gd name="adj3" fmla="val 8672472"/>
            <a:gd name="adj4" fmla="val 5400251"/>
            <a:gd name="adj5" fmla="val 5932"/>
          </a:avLst>
        </a:prstGeom>
      </dgm:spPr>
    </dgm:pt>
    <dgm:pt modelId="{F85AD633-8CFD-4E89-A9A2-360BB78B6FF9}" type="pres">
      <dgm:prSet presAssocID="{3554DDB4-70F0-41CA-8954-DBA8E31EFAA3}" presName="arrowWedge5" presStyleLbl="fgSibTrans2D1" presStyleIdx="4" presStyleCnt="6"/>
      <dgm:spPr>
        <a:xfrm>
          <a:off x="1742441" y="137782"/>
          <a:ext cx="5274248" cy="5274248"/>
        </a:xfrm>
        <a:prstGeom prst="circularArrow">
          <a:avLst>
            <a:gd name="adj1" fmla="val 5085"/>
            <a:gd name="adj2" fmla="val 327528"/>
            <a:gd name="adj3" fmla="val 12272472"/>
            <a:gd name="adj4" fmla="val 9000000"/>
            <a:gd name="adj5" fmla="val 5932"/>
          </a:avLst>
        </a:prstGeom>
      </dgm:spPr>
    </dgm:pt>
    <dgm:pt modelId="{50D66414-86C2-41D8-8E8E-358FF66A7E24}" type="pres">
      <dgm:prSet presAssocID="{8CF76ED8-D699-45EC-B701-AD9A9915C402}" presName="arrowWedge6" presStyleLbl="fgSibTrans2D1" presStyleIdx="5" presStyleCnt="6" custScaleX="107252" custScaleY="102202"/>
      <dgm:spPr>
        <a:xfrm>
          <a:off x="1764756" y="41782"/>
          <a:ext cx="5274248" cy="5274248"/>
        </a:xfrm>
        <a:prstGeom prst="circularArrow">
          <a:avLst>
            <a:gd name="adj1" fmla="val 5085"/>
            <a:gd name="adj2" fmla="val 327528"/>
            <a:gd name="adj3" fmla="val 15872221"/>
            <a:gd name="adj4" fmla="val 12600000"/>
            <a:gd name="adj5" fmla="val 5932"/>
          </a:avLst>
        </a:prstGeom>
      </dgm:spPr>
    </dgm:pt>
  </dgm:ptLst>
  <dgm:cxnLst>
    <dgm:cxn modelId="{C88C1321-9902-43C9-BA1C-785894AD86B3}" type="presOf" srcId="{BA1CA0A4-DB39-4432-807C-438908ADAA77}" destId="{2E3201D5-6259-4E44-8B26-98BCFF4724CE}" srcOrd="1" destOrd="0" presId="urn:microsoft.com/office/officeart/2005/8/layout/cycle8"/>
    <dgm:cxn modelId="{01433732-95AD-4EEB-B051-2A8877771899}" type="presOf" srcId="{BE83D045-D704-4B09-8621-560633A32B38}" destId="{B277F8F9-0ED1-44B5-A555-B7FCC1A159ED}" srcOrd="0" destOrd="0" presId="urn:microsoft.com/office/officeart/2005/8/layout/cycle8"/>
    <dgm:cxn modelId="{F9C71561-E883-49CF-9C0C-C7B656FB828F}" srcId="{863EB596-6D79-488E-9E80-1E11DF9109E1}" destId="{BB68F2EF-7E5E-4A3F-BB3D-E2C83C3696BF}" srcOrd="5" destOrd="0" parTransId="{63CA2488-3569-491D-8C88-2E9AA7FF9F99}" sibTransId="{8CF76ED8-D699-45EC-B701-AD9A9915C402}"/>
    <dgm:cxn modelId="{79395843-1901-49E4-BC5D-4E2492C18083}" srcId="{863EB596-6D79-488E-9E80-1E11DF9109E1}" destId="{C76012D0-8D1D-4165-BC73-F8D45E554712}" srcOrd="2" destOrd="0" parTransId="{66ABA7D8-F1CA-4032-817E-9FB06E718474}" sibTransId="{EDA84A89-B33A-4EEF-95D5-36EDB5F880F3}"/>
    <dgm:cxn modelId="{25756544-8273-4ED2-90D6-2B0CD0B1921B}" srcId="{863EB596-6D79-488E-9E80-1E11DF9109E1}" destId="{BE83D045-D704-4B09-8621-560633A32B38}" srcOrd="3" destOrd="0" parTransId="{DDCF87B3-91AC-4962-8F6F-3CF07F0DC193}" sibTransId="{E0139598-A547-416C-8643-E5563E85F747}"/>
    <dgm:cxn modelId="{0B6F6845-E0DB-42B1-9C12-93C923F1F5B1}" type="presOf" srcId="{C76012D0-8D1D-4165-BC73-F8D45E554712}" destId="{A70B1C7B-9942-4125-8B37-545E127002DD}" srcOrd="0" destOrd="0" presId="urn:microsoft.com/office/officeart/2005/8/layout/cycle8"/>
    <dgm:cxn modelId="{895E7265-1338-49B5-AEB2-2A28D9FDF0F7}" type="presOf" srcId="{FDE5203D-FAD4-4F91-ABAD-0CB0C3D5DA5D}" destId="{7A8D8168-C233-4E91-9720-020CB19A369C}" srcOrd="1" destOrd="0" presId="urn:microsoft.com/office/officeart/2005/8/layout/cycle8"/>
    <dgm:cxn modelId="{9EB7BD69-F3E1-4674-8782-1B75D3F1D188}" type="presOf" srcId="{BA1CA0A4-DB39-4432-807C-438908ADAA77}" destId="{155EE854-5745-49E1-BAE3-C8F6CF21A353}" srcOrd="0" destOrd="0" presId="urn:microsoft.com/office/officeart/2005/8/layout/cycle8"/>
    <dgm:cxn modelId="{1104256A-3FEB-48E0-80E0-CCD6EED404C2}" srcId="{863EB596-6D79-488E-9E80-1E11DF9109E1}" destId="{BA1CA0A4-DB39-4432-807C-438908ADAA77}" srcOrd="0" destOrd="0" parTransId="{F860EA6D-1736-44D1-9BA2-F6F22584464B}" sibTransId="{EE74ECF7-2BC5-4D1B-BCE3-1F1BC68FD305}"/>
    <dgm:cxn modelId="{14B1704A-C00C-4FFA-B54F-80A5E53CB6B6}" srcId="{863EB596-6D79-488E-9E80-1E11DF9109E1}" destId="{FDE5203D-FAD4-4F91-ABAD-0CB0C3D5DA5D}" srcOrd="1" destOrd="0" parTransId="{77EABCB1-26F2-44A4-B570-2C8DB762178C}" sibTransId="{3E979023-F7C5-48A6-8177-94A185684CC4}"/>
    <dgm:cxn modelId="{5E624052-FEF4-466F-9C92-721778AED2F2}" type="presOf" srcId="{863EB596-6D79-488E-9E80-1E11DF9109E1}" destId="{11512DEA-874D-4B70-AE8D-A4741532E044}" srcOrd="0" destOrd="0" presId="urn:microsoft.com/office/officeart/2005/8/layout/cycle8"/>
    <dgm:cxn modelId="{502C3A53-CDAC-4F0F-83A8-856BBDC71A8F}" type="presOf" srcId="{C76012D0-8D1D-4165-BC73-F8D45E554712}" destId="{B8CF750E-B61D-4180-A895-8BD1BDEA3A62}" srcOrd="1" destOrd="0" presId="urn:microsoft.com/office/officeart/2005/8/layout/cycle8"/>
    <dgm:cxn modelId="{8674E17A-0FAA-46CD-81EC-772B976591DA}" srcId="{863EB596-6D79-488E-9E80-1E11DF9109E1}" destId="{6079A4D3-00A8-4933-AF0A-621B860497DA}" srcOrd="4" destOrd="0" parTransId="{3243D7E2-A290-41E3-BB7F-BF41926CA40B}" sibTransId="{3554DDB4-70F0-41CA-8954-DBA8E31EFAA3}"/>
    <dgm:cxn modelId="{E3EAD27C-92B0-4581-AAC9-55E07B5D3070}" type="presOf" srcId="{BB68F2EF-7E5E-4A3F-BB3D-E2C83C3696BF}" destId="{CB87893D-BA64-4B5F-9C33-476E8CE5FEBE}" srcOrd="0" destOrd="0" presId="urn:microsoft.com/office/officeart/2005/8/layout/cycle8"/>
    <dgm:cxn modelId="{13927784-DCEB-4DE0-8E30-8D78B3ACE470}" type="presOf" srcId="{6079A4D3-00A8-4933-AF0A-621B860497DA}" destId="{D5A6D676-6DF6-48BC-B0BF-401DC533737E}" srcOrd="1" destOrd="0" presId="urn:microsoft.com/office/officeart/2005/8/layout/cycle8"/>
    <dgm:cxn modelId="{D948EAB4-5DC6-40FF-87A4-D7DEEF61B7A6}" type="presOf" srcId="{BE83D045-D704-4B09-8621-560633A32B38}" destId="{5CC3FD64-BE9A-40BF-869A-33785DA3A2B4}" srcOrd="1" destOrd="0" presId="urn:microsoft.com/office/officeart/2005/8/layout/cycle8"/>
    <dgm:cxn modelId="{25FF73C7-0C94-46FC-9E77-74576C7785C1}" type="presOf" srcId="{FDE5203D-FAD4-4F91-ABAD-0CB0C3D5DA5D}" destId="{0CEFBCC0-47F1-4303-9C48-0E92398B9DE9}" srcOrd="0" destOrd="0" presId="urn:microsoft.com/office/officeart/2005/8/layout/cycle8"/>
    <dgm:cxn modelId="{E4A7F1D2-DCBD-4B70-95CE-2ECEF48905A8}" type="presOf" srcId="{BB68F2EF-7E5E-4A3F-BB3D-E2C83C3696BF}" destId="{5249DDD6-E9F8-436A-8BE1-DC1EF3B13B60}" srcOrd="1" destOrd="0" presId="urn:microsoft.com/office/officeart/2005/8/layout/cycle8"/>
    <dgm:cxn modelId="{FDC6A6D5-D371-4F17-AD39-AE7E3AB5EAE5}" type="presOf" srcId="{6079A4D3-00A8-4933-AF0A-621B860497DA}" destId="{D76FA910-FF64-40F3-82E9-EBCB0A802B47}" srcOrd="0" destOrd="0" presId="urn:microsoft.com/office/officeart/2005/8/layout/cycle8"/>
    <dgm:cxn modelId="{E9B5A9A1-B82F-42B9-A44F-31FF0DDD0774}" type="presParOf" srcId="{11512DEA-874D-4B70-AE8D-A4741532E044}" destId="{155EE854-5745-49E1-BAE3-C8F6CF21A353}" srcOrd="0" destOrd="0" presId="urn:microsoft.com/office/officeart/2005/8/layout/cycle8"/>
    <dgm:cxn modelId="{82709420-1B32-4A60-BA4B-1E42CACD0748}" type="presParOf" srcId="{11512DEA-874D-4B70-AE8D-A4741532E044}" destId="{93CFA646-9CC2-44A3-BD4F-F8172AF4C369}" srcOrd="1" destOrd="0" presId="urn:microsoft.com/office/officeart/2005/8/layout/cycle8"/>
    <dgm:cxn modelId="{A5D31101-9B96-485E-8FB9-5B3D65008961}" type="presParOf" srcId="{11512DEA-874D-4B70-AE8D-A4741532E044}" destId="{35B13104-4EF7-4126-84DC-702615C74AD4}" srcOrd="2" destOrd="0" presId="urn:microsoft.com/office/officeart/2005/8/layout/cycle8"/>
    <dgm:cxn modelId="{0426E9E6-FA5D-4ED5-B7AA-6BFE99EB17E5}" type="presParOf" srcId="{11512DEA-874D-4B70-AE8D-A4741532E044}" destId="{2E3201D5-6259-4E44-8B26-98BCFF4724CE}" srcOrd="3" destOrd="0" presId="urn:microsoft.com/office/officeart/2005/8/layout/cycle8"/>
    <dgm:cxn modelId="{A4DF623A-C429-498E-9D3F-24374013C848}" type="presParOf" srcId="{11512DEA-874D-4B70-AE8D-A4741532E044}" destId="{0CEFBCC0-47F1-4303-9C48-0E92398B9DE9}" srcOrd="4" destOrd="0" presId="urn:microsoft.com/office/officeart/2005/8/layout/cycle8"/>
    <dgm:cxn modelId="{5836D848-24D6-466C-9229-22005F15EFBB}" type="presParOf" srcId="{11512DEA-874D-4B70-AE8D-A4741532E044}" destId="{B4E48B6A-4106-43EE-9B48-B19E9D8B3458}" srcOrd="5" destOrd="0" presId="urn:microsoft.com/office/officeart/2005/8/layout/cycle8"/>
    <dgm:cxn modelId="{3C15BF8D-0F38-4F84-AABC-33C8C1583CE5}" type="presParOf" srcId="{11512DEA-874D-4B70-AE8D-A4741532E044}" destId="{B9C7BF54-CC9F-447F-A68D-43530D657DA4}" srcOrd="6" destOrd="0" presId="urn:microsoft.com/office/officeart/2005/8/layout/cycle8"/>
    <dgm:cxn modelId="{6A2284A6-30EF-4199-B657-E774549CAF8E}" type="presParOf" srcId="{11512DEA-874D-4B70-AE8D-A4741532E044}" destId="{7A8D8168-C233-4E91-9720-020CB19A369C}" srcOrd="7" destOrd="0" presId="urn:microsoft.com/office/officeart/2005/8/layout/cycle8"/>
    <dgm:cxn modelId="{164A8972-CDF1-47CC-A41C-20F648C0501D}" type="presParOf" srcId="{11512DEA-874D-4B70-AE8D-A4741532E044}" destId="{A70B1C7B-9942-4125-8B37-545E127002DD}" srcOrd="8" destOrd="0" presId="urn:microsoft.com/office/officeart/2005/8/layout/cycle8"/>
    <dgm:cxn modelId="{72716B0D-DDAD-418B-964E-4CD688E3FBCF}" type="presParOf" srcId="{11512DEA-874D-4B70-AE8D-A4741532E044}" destId="{158E5F4D-E09E-45FF-A5DE-1279A1E75C83}" srcOrd="9" destOrd="0" presId="urn:microsoft.com/office/officeart/2005/8/layout/cycle8"/>
    <dgm:cxn modelId="{0411C6C9-C8D5-44E0-8E7F-6768A66B8A2C}" type="presParOf" srcId="{11512DEA-874D-4B70-AE8D-A4741532E044}" destId="{4458A888-84FF-4245-B92B-CBC3D2B43578}" srcOrd="10" destOrd="0" presId="urn:microsoft.com/office/officeart/2005/8/layout/cycle8"/>
    <dgm:cxn modelId="{3FBBF653-E0C0-4136-9C48-9EF6285FFFDF}" type="presParOf" srcId="{11512DEA-874D-4B70-AE8D-A4741532E044}" destId="{B8CF750E-B61D-4180-A895-8BD1BDEA3A62}" srcOrd="11" destOrd="0" presId="urn:microsoft.com/office/officeart/2005/8/layout/cycle8"/>
    <dgm:cxn modelId="{A1C2C031-C4B6-4175-9874-E5F7E49B1606}" type="presParOf" srcId="{11512DEA-874D-4B70-AE8D-A4741532E044}" destId="{B277F8F9-0ED1-44B5-A555-B7FCC1A159ED}" srcOrd="12" destOrd="0" presId="urn:microsoft.com/office/officeart/2005/8/layout/cycle8"/>
    <dgm:cxn modelId="{5BEEE4E7-91B1-4F1C-95BD-9C9A5A177445}" type="presParOf" srcId="{11512DEA-874D-4B70-AE8D-A4741532E044}" destId="{235FF11F-2ECF-4463-9824-6702188A3021}" srcOrd="13" destOrd="0" presId="urn:microsoft.com/office/officeart/2005/8/layout/cycle8"/>
    <dgm:cxn modelId="{4316765E-9C7E-4A3E-84F1-0E782644E9BA}" type="presParOf" srcId="{11512DEA-874D-4B70-AE8D-A4741532E044}" destId="{540AA2F0-7751-4E3C-98D6-F31F7BF017A0}" srcOrd="14" destOrd="0" presId="urn:microsoft.com/office/officeart/2005/8/layout/cycle8"/>
    <dgm:cxn modelId="{6E81F3E5-0FF8-40F2-99D2-BDB8273C29E5}" type="presParOf" srcId="{11512DEA-874D-4B70-AE8D-A4741532E044}" destId="{5CC3FD64-BE9A-40BF-869A-33785DA3A2B4}" srcOrd="15" destOrd="0" presId="urn:microsoft.com/office/officeart/2005/8/layout/cycle8"/>
    <dgm:cxn modelId="{D50BBF2F-6E18-476C-9BCB-64636630D8EA}" type="presParOf" srcId="{11512DEA-874D-4B70-AE8D-A4741532E044}" destId="{D76FA910-FF64-40F3-82E9-EBCB0A802B47}" srcOrd="16" destOrd="0" presId="urn:microsoft.com/office/officeart/2005/8/layout/cycle8"/>
    <dgm:cxn modelId="{2B4D79F7-DFBE-487C-B7A3-1802283EE244}" type="presParOf" srcId="{11512DEA-874D-4B70-AE8D-A4741532E044}" destId="{44F0CA92-9D1C-4AC4-A755-2DB2295C298F}" srcOrd="17" destOrd="0" presId="urn:microsoft.com/office/officeart/2005/8/layout/cycle8"/>
    <dgm:cxn modelId="{3B19E8E5-F68D-417F-B6D5-4E5E952C5983}" type="presParOf" srcId="{11512DEA-874D-4B70-AE8D-A4741532E044}" destId="{3AA1B169-4CF5-4D2B-91FA-07023627D79C}" srcOrd="18" destOrd="0" presId="urn:microsoft.com/office/officeart/2005/8/layout/cycle8"/>
    <dgm:cxn modelId="{D4E621D7-F39D-4CFB-B3E9-B414E9F2A487}" type="presParOf" srcId="{11512DEA-874D-4B70-AE8D-A4741532E044}" destId="{D5A6D676-6DF6-48BC-B0BF-401DC533737E}" srcOrd="19" destOrd="0" presId="urn:microsoft.com/office/officeart/2005/8/layout/cycle8"/>
    <dgm:cxn modelId="{2FB50B04-25DB-4534-A83B-F9D1C5F167FB}" type="presParOf" srcId="{11512DEA-874D-4B70-AE8D-A4741532E044}" destId="{CB87893D-BA64-4B5F-9C33-476E8CE5FEBE}" srcOrd="20" destOrd="0" presId="urn:microsoft.com/office/officeart/2005/8/layout/cycle8"/>
    <dgm:cxn modelId="{84C00162-7EF1-406B-9C85-F2054D55580E}" type="presParOf" srcId="{11512DEA-874D-4B70-AE8D-A4741532E044}" destId="{659ED509-6A96-4F1A-A5B7-4779CEDD8C9D}" srcOrd="21" destOrd="0" presId="urn:microsoft.com/office/officeart/2005/8/layout/cycle8"/>
    <dgm:cxn modelId="{0600F7FC-E1FF-42FE-8D82-67402A247E94}" type="presParOf" srcId="{11512DEA-874D-4B70-AE8D-A4741532E044}" destId="{3863AEB9-3A20-47C8-897C-A2760BD82407}" srcOrd="22" destOrd="0" presId="urn:microsoft.com/office/officeart/2005/8/layout/cycle8"/>
    <dgm:cxn modelId="{789156B2-E45F-4712-A2CD-56BCBA920B75}" type="presParOf" srcId="{11512DEA-874D-4B70-AE8D-A4741532E044}" destId="{5249DDD6-E9F8-436A-8BE1-DC1EF3B13B60}" srcOrd="23" destOrd="0" presId="urn:microsoft.com/office/officeart/2005/8/layout/cycle8"/>
    <dgm:cxn modelId="{4865D69D-43D6-4B31-A857-C97AF56BC6CB}" type="presParOf" srcId="{11512DEA-874D-4B70-AE8D-A4741532E044}" destId="{BC1A9EEF-F33B-476D-897D-C66A55AE5C7D}" srcOrd="24" destOrd="0" presId="urn:microsoft.com/office/officeart/2005/8/layout/cycle8"/>
    <dgm:cxn modelId="{24807CDD-3E7A-4D23-8584-9A30A93B3797}" type="presParOf" srcId="{11512DEA-874D-4B70-AE8D-A4741532E044}" destId="{23662BEA-8E83-429B-B69A-788724B879CE}" srcOrd="25" destOrd="0" presId="urn:microsoft.com/office/officeart/2005/8/layout/cycle8"/>
    <dgm:cxn modelId="{0889BCE6-A333-4426-BAFB-9BBE5CF337D8}" type="presParOf" srcId="{11512DEA-874D-4B70-AE8D-A4741532E044}" destId="{60DAD5BD-B056-4EBE-B556-35F190843F3C}" srcOrd="26" destOrd="0" presId="urn:microsoft.com/office/officeart/2005/8/layout/cycle8"/>
    <dgm:cxn modelId="{052CDF4A-EA6F-44F5-9668-6B640A27D0EF}" type="presParOf" srcId="{11512DEA-874D-4B70-AE8D-A4741532E044}" destId="{C9702187-4803-4F5E-A178-1DD4068F6304}" srcOrd="27" destOrd="0" presId="urn:microsoft.com/office/officeart/2005/8/layout/cycle8"/>
    <dgm:cxn modelId="{9542CC5A-FBA3-43C7-A47D-F0FB8CA97B2F}" type="presParOf" srcId="{11512DEA-874D-4B70-AE8D-A4741532E044}" destId="{F85AD633-8CFD-4E89-A9A2-360BB78B6FF9}" srcOrd="28" destOrd="0" presId="urn:microsoft.com/office/officeart/2005/8/layout/cycle8"/>
    <dgm:cxn modelId="{06F5C5B4-E201-43EB-9C27-FC2BAA03C785}" type="presParOf" srcId="{11512DEA-874D-4B70-AE8D-A4741532E044}" destId="{50D66414-86C2-41D8-8E8E-358FF66A7E24}"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EE854-5745-49E1-BAE3-C8F6CF21A353}">
      <dsp:nvSpPr>
        <dsp:cNvPr id="0" name=""/>
        <dsp:cNvSpPr/>
      </dsp:nvSpPr>
      <dsp:spPr>
        <a:xfrm>
          <a:off x="2154984" y="332172"/>
          <a:ext cx="4693187" cy="4693187"/>
        </a:xfrm>
        <a:prstGeom prst="pie">
          <a:avLst>
            <a:gd name="adj1" fmla="val 16200000"/>
            <a:gd name="adj2" fmla="val 19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sourcing &amp; analysis</a:t>
          </a:r>
        </a:p>
      </dsp:txBody>
      <dsp:txXfrm>
        <a:off x="4793328" y="1070767"/>
        <a:ext cx="869154" cy="671617"/>
      </dsp:txXfrm>
    </dsp:sp>
    <dsp:sp modelId="{0CEFBCC0-47F1-4303-9C48-0E92398B9DE9}">
      <dsp:nvSpPr>
        <dsp:cNvPr id="0" name=""/>
        <dsp:cNvSpPr/>
      </dsp:nvSpPr>
      <dsp:spPr>
        <a:xfrm>
          <a:off x="2172606" y="428970"/>
          <a:ext cx="4693187" cy="4693187"/>
        </a:xfrm>
        <a:prstGeom prst="pie">
          <a:avLst>
            <a:gd name="adj1" fmla="val 19800000"/>
            <a:gd name="adj2" fmla="val 1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cleaning</a:t>
          </a:r>
        </a:p>
      </dsp:txBody>
      <dsp:txXfrm>
        <a:off x="5545459" y="2463599"/>
        <a:ext cx="908659" cy="651864"/>
      </dsp:txXfrm>
    </dsp:sp>
    <dsp:sp modelId="{A70B1C7B-9942-4125-8B37-545E127002DD}">
      <dsp:nvSpPr>
        <dsp:cNvPr id="0" name=""/>
        <dsp:cNvSpPr/>
      </dsp:nvSpPr>
      <dsp:spPr>
        <a:xfrm>
          <a:off x="2150150" y="525627"/>
          <a:ext cx="4693187" cy="4693187"/>
        </a:xfrm>
        <a:prstGeom prst="pie">
          <a:avLst>
            <a:gd name="adj1" fmla="val 1800000"/>
            <a:gd name="adj2" fmla="val 54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building</a:t>
          </a:r>
        </a:p>
      </dsp:txBody>
      <dsp:txXfrm>
        <a:off x="4788494" y="3836537"/>
        <a:ext cx="869154" cy="671617"/>
      </dsp:txXfrm>
    </dsp:sp>
    <dsp:sp modelId="{B277F8F9-0ED1-44B5-A555-B7FCC1A159ED}">
      <dsp:nvSpPr>
        <dsp:cNvPr id="0" name=""/>
        <dsp:cNvSpPr/>
      </dsp:nvSpPr>
      <dsp:spPr>
        <a:xfrm>
          <a:off x="2037938" y="534450"/>
          <a:ext cx="4693187" cy="4693187"/>
        </a:xfrm>
        <a:prstGeom prst="pie">
          <a:avLst>
            <a:gd name="adj1" fmla="val 5400000"/>
            <a:gd name="adj2" fmla="val 90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training</a:t>
          </a:r>
        </a:p>
      </dsp:txBody>
      <dsp:txXfrm>
        <a:off x="3223628" y="3845360"/>
        <a:ext cx="869154" cy="671617"/>
      </dsp:txXfrm>
    </dsp:sp>
    <dsp:sp modelId="{D76FA910-FF64-40F3-82E9-EBCB0A802B47}">
      <dsp:nvSpPr>
        <dsp:cNvPr id="0" name=""/>
        <dsp:cNvSpPr/>
      </dsp:nvSpPr>
      <dsp:spPr>
        <a:xfrm>
          <a:off x="2032800" y="428313"/>
          <a:ext cx="4693187" cy="4693187"/>
        </a:xfrm>
        <a:prstGeom prst="pie">
          <a:avLst>
            <a:gd name="adj1" fmla="val 9000000"/>
            <a:gd name="adj2" fmla="val 126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validation / testing</a:t>
          </a:r>
        </a:p>
      </dsp:txBody>
      <dsp:txXfrm>
        <a:off x="2444476" y="2462942"/>
        <a:ext cx="908659" cy="651864"/>
      </dsp:txXfrm>
    </dsp:sp>
    <dsp:sp modelId="{CB87893D-BA64-4B5F-9C33-476E8CE5FEBE}">
      <dsp:nvSpPr>
        <dsp:cNvPr id="0" name=""/>
        <dsp:cNvSpPr/>
      </dsp:nvSpPr>
      <dsp:spPr>
        <a:xfrm>
          <a:off x="2055115" y="332312"/>
          <a:ext cx="4693187" cy="4693187"/>
        </a:xfrm>
        <a:prstGeom prst="pie">
          <a:avLst>
            <a:gd name="adj1" fmla="val 126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Inferencing</a:t>
          </a:r>
        </a:p>
      </dsp:txBody>
      <dsp:txXfrm>
        <a:off x="3240805" y="1070908"/>
        <a:ext cx="869154" cy="671617"/>
      </dsp:txXfrm>
    </dsp:sp>
    <dsp:sp modelId="{BC1A9EEF-F33B-476D-897D-C66A55AE5C7D}">
      <dsp:nvSpPr>
        <dsp:cNvPr id="0" name=""/>
        <dsp:cNvSpPr/>
      </dsp:nvSpPr>
      <dsp:spPr>
        <a:xfrm>
          <a:off x="1869082" y="20069"/>
          <a:ext cx="5274248" cy="5274248"/>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662BEA-8E83-429B-B69A-788724B879CE}">
      <dsp:nvSpPr>
        <dsp:cNvPr id="0" name=""/>
        <dsp:cNvSpPr/>
      </dsp:nvSpPr>
      <dsp:spPr>
        <a:xfrm>
          <a:off x="1898993" y="137331"/>
          <a:ext cx="5274248" cy="5274248"/>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DAD5BD-B056-4EBE-B556-35F190843F3C}">
      <dsp:nvSpPr>
        <dsp:cNvPr id="0" name=""/>
        <dsp:cNvSpPr/>
      </dsp:nvSpPr>
      <dsp:spPr>
        <a:xfrm>
          <a:off x="1870471" y="246120"/>
          <a:ext cx="5274248" cy="5274248"/>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702187-4803-4F5E-A178-1DD4068F6304}">
      <dsp:nvSpPr>
        <dsp:cNvPr id="0" name=""/>
        <dsp:cNvSpPr/>
      </dsp:nvSpPr>
      <dsp:spPr>
        <a:xfrm>
          <a:off x="1747579" y="243920"/>
          <a:ext cx="5274248" cy="5274248"/>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5AD633-8CFD-4E89-A9A2-360BB78B6FF9}">
      <dsp:nvSpPr>
        <dsp:cNvPr id="0" name=""/>
        <dsp:cNvSpPr/>
      </dsp:nvSpPr>
      <dsp:spPr>
        <a:xfrm>
          <a:off x="1742441" y="137782"/>
          <a:ext cx="5274248" cy="5274248"/>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66414-86C2-41D8-8E8E-358FF66A7E24}">
      <dsp:nvSpPr>
        <dsp:cNvPr id="0" name=""/>
        <dsp:cNvSpPr/>
      </dsp:nvSpPr>
      <dsp:spPr>
        <a:xfrm>
          <a:off x="1573512" y="-16287"/>
          <a:ext cx="5656737" cy="5390387"/>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01.org/intel-softwareguard-extensions"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enarx.io/" TargetMode="External"/><Relationship Id="rId4" Type="http://schemas.openxmlformats.org/officeDocument/2006/relationships/hyperlink" Target="https://openenclave.io/"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ada.ca/en/health-canada/services/health-care-system/ehealth.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surancejournal.com/news/international/2019/06/21/530075.ht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nam06.safelinks.protection.outlook.com/?url=https%3A%2F%2Fmicrosoft.sharepoint.com%2F%3Av%3A%2Ft%2FAzureCollaborativeWorkbench%2FESK6izjhFCBErrlsJwZXX1QByEuAXw5g_Ory_tIGooJW6g%3Fe%3DBEIRAo&amp;data=02%7C01%7Cv-shchow%40microsoft.com%7C1a70153e0a4349bbee1208d78f427a09%7C72f988bf86f141af91ab2d7cd011db47%7C1%7C0%7C637135387990670282&amp;sdata=cAV53QOQsmvXraHes0zP8YUL6ZjLdYpVgqk6SxwjlWs%3D&amp;reserved=0"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nam06.safelinks.protection.outlook.com/ap/w-59584e83/?url=https%3A%2F%2Fmicrosoft.sharepoint.com%2F%3Aw%3A%2Ft%2FAzureDataPool%2FEXTaa84x9TZDrNca5kGD17oBSvZtENxVDZsE0JJERx6WHw%3Fe%3DxFvfGj&amp;data=02%7C01%7Cv-shchow%40microsoft.com%7C1a70153e0a4349bbee1208d78f427a09%7C72f988bf86f141af91ab2d7cd011db47%7C1%7C0%7C637135387990680279&amp;sdata=xEBAtJGZi%2Fu6ItsK5Ay3CW62lTTjxf7G36BjJ64K0Po%3D&amp;reserved=0"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docs.microsoft.com/fr-fr/azure/key-vault/hsm-protected-keys-vendor-agnostic-byok"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9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2020 Microsoft France. All rights reserved. Microsoft, Windows, and other product names are or may be registered trademarks and/or trademarks in the U.S. and/or other countries.</a:t>
            </a:r>
          </a:p>
          <a:p>
            <a:pPr lvl="0" defTabSz="914099" eaLnBrk="0" hangingPunct="0">
              <a:defRPr/>
            </a:pPr>
            <a:endParaRPr lang="en-US" sz="9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9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a:t>
            </a:r>
          </a:p>
          <a:p>
            <a:pPr lvl="0" defTabSz="914099" eaLnBrk="0" hangingPunct="0">
              <a:defRPr/>
            </a:pPr>
            <a:endParaRPr lang="en-US" sz="9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9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fr-FR" sz="900" dirty="0">
                <a:effectLst/>
                <a:latin typeface="Segoe UI" panose="020B0502040204020203" pitchFamily="34" charset="0"/>
                <a:ea typeface="Calibri" panose="020F0502020204030204" pitchFamily="34" charset="0"/>
              </a:rPr>
              <a:t>Comme nous venons de le voir, il existe des multiples moyens de sécuriser les données au repos (et en transit), mais il s’avère de plus en plus nécessaire de devoir aussi protéger ces mêmes données contre les menaces qui pèsent lors de leur traitement. </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dirty="0">
                <a:effectLst/>
                <a:latin typeface="Segoe UI" panose="020B0502040204020203" pitchFamily="34" charset="0"/>
                <a:ea typeface="Calibri" panose="020F0502020204030204" pitchFamily="34" charset="0"/>
              </a:rPr>
              <a:t>Si la sécurité peut devenir un facteur clé d’accélération de l’adoption du cloud, elle demeure également une préoccupation majeure lorsque nos clients ont à migrer des scénarios à base de propriété intellectuelle et de données extrêmement sensibles vers le cloud. Autrement dit, Il s’agit de protéger la confidentialité et l’intégrité des donnée, mais aussi le cas échéant celle du code de nos clients lors de l’exécution dans le cloud et/ou également de plus en plus à sa périphérie. </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dirty="0">
                <a:effectLst/>
                <a:latin typeface="Segoe UI" panose="020B0502040204020203" pitchFamily="34" charset="0"/>
                <a:ea typeface="Calibri" panose="020F0502020204030204" pitchFamily="34" charset="0"/>
              </a:rPr>
              <a:t>L’informatique confidentielle vise à supprimer Microsoft de la TCB (</a:t>
            </a:r>
            <a:r>
              <a:rPr lang="fr-FR" sz="900" dirty="0" err="1">
                <a:effectLst/>
                <a:latin typeface="Segoe UI" panose="020B0502040204020203" pitchFamily="34" charset="0"/>
                <a:ea typeface="Calibri" panose="020F0502020204030204" pitchFamily="34" charset="0"/>
              </a:rPr>
              <a:t>Trusted</a:t>
            </a:r>
            <a:r>
              <a:rPr lang="fr-FR" sz="900" dirty="0">
                <a:effectLst/>
                <a:latin typeface="Segoe UI" panose="020B0502040204020203" pitchFamily="34" charset="0"/>
                <a:ea typeface="Calibri" panose="020F0502020204030204" pitchFamily="34" charset="0"/>
              </a:rPr>
              <a:t> </a:t>
            </a:r>
            <a:r>
              <a:rPr lang="fr-FR" sz="900" dirty="0" err="1">
                <a:effectLst/>
                <a:latin typeface="Segoe UI" panose="020B0502040204020203" pitchFamily="34" charset="0"/>
                <a:ea typeface="Calibri" panose="020F0502020204030204" pitchFamily="34" charset="0"/>
              </a:rPr>
              <a:t>Computing</a:t>
            </a:r>
            <a:r>
              <a:rPr lang="fr-FR" sz="900" dirty="0">
                <a:effectLst/>
                <a:latin typeface="Segoe UI" panose="020B0502040204020203" pitchFamily="34" charset="0"/>
                <a:ea typeface="Calibri" panose="020F0502020204030204" pitchFamily="34" charset="0"/>
              </a:rPr>
              <a:t> Base) et permettre pour nos clients de créer des boîtes noires.</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dirty="0">
                <a:effectLst/>
                <a:latin typeface="Segoe UI" panose="020B0502040204020203" pitchFamily="34" charset="0"/>
                <a:ea typeface="Calibri" panose="020F0502020204030204" pitchFamily="34" charset="0"/>
              </a:rPr>
              <a:t>L’informatique confidentielle ajoute pour cela de nouvelles fonctionnalités de sécurité à l’aide d’environnements d’exécution de confiance (TEE). Ces environnements sont des implémentations matérielles ou logicielles qui protègent les données en cours de traitement et le code associé contre tout accès à partir de l’extérieur de l’environnement considéré. Le matériel fournit un conteneur protégé en sécurisant une partie du processeur et de la mémoire. Seul le code autorisé peut s’y exécuter et accéder en clair aux données sensibles. Le code et les données sont ainsi protégés contre l’affichage et la modification à partir de l’extérieur de l’environnement.</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dirty="0">
                <a:effectLst/>
                <a:latin typeface="Segoe UI" panose="020B0502040204020203" pitchFamily="34" charset="0"/>
                <a:ea typeface="Calibri" panose="020F0502020204030204" pitchFamily="34" charset="0"/>
              </a:rPr>
              <a:t>Voyons ce qu’il en est plus précisément avec Azure.</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Compromised CPU or OS share off CPU or OS: https://www.microsoft.com/en-us/research/wp-content/uploads/2016/07/paper.pdf</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1731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Isolated User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Trust Layers</a:t>
            </a:r>
          </a:p>
          <a:p>
            <a:endParaRPr lang="fr-FR"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Virtual Secure Mode (VSM) is a software-based TEE that’s implemented by Hyper-V in Windows 10 and Windows Server 2016. </a:t>
            </a:r>
            <a:r>
              <a:rPr lang="en-US" sz="900" kern="1200">
                <a:solidFill>
                  <a:schemeClr val="tx1"/>
                </a:solidFill>
                <a:effectLst/>
                <a:latin typeface="Segoe UI Light" pitchFamily="34" charset="0"/>
                <a:ea typeface="+mn-ea"/>
                <a:cs typeface="+mn-cs"/>
              </a:rPr>
              <a:t>Customers that want their trust model to not include Azure or Microsoft at all can leverage SGX TEEs. </a:t>
            </a:r>
            <a:endParaRPr lang="en-US"/>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dirty="0">
                <a:effectLst/>
                <a:latin typeface="Segoe UI" panose="020B0502040204020203" pitchFamily="34" charset="0"/>
                <a:ea typeface="Calibri" panose="020F0502020204030204" pitchFamily="34" charset="0"/>
              </a:rPr>
              <a:t>La technologie Intel SGX fait référence à l'isolement de niveau matériel, qui est pris en charge sur les </a:t>
            </a:r>
            <a:r>
              <a:rPr lang="fr-FR" sz="900" dirty="0" err="1">
                <a:effectLst/>
                <a:latin typeface="Segoe UI" panose="020B0502040204020203" pitchFamily="34" charset="0"/>
                <a:ea typeface="Calibri" panose="020F0502020204030204" pitchFamily="34" charset="0"/>
              </a:rPr>
              <a:t>CPUs</a:t>
            </a:r>
            <a:r>
              <a:rPr lang="fr-FR" sz="900" dirty="0">
                <a:effectLst/>
                <a:latin typeface="Segoe UI" panose="020B0502040204020203" pitchFamily="34" charset="0"/>
                <a:ea typeface="Calibri" panose="020F0502020204030204" pitchFamily="34" charset="0"/>
              </a:rPr>
              <a:t> de cette famille de processeurs. SGX permet au code de s'exécuter dans des environnements d’exécution de confiance appelés enclaves SGX. Les autorisations à la zone mémoire protégée et les accès à l’enclave (EC/OC) sont gérées par le matériel pour garantir une surface d'attaque minimale avec une bonne isolation. Des applications clientes peuvent ainsi être conçues pour tirer parti de ces enclaves en leur déléguant l’exécution des tâches sensibles.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Cue producer to run video: Azure Confidential Computing.mp4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1878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dirty="0">
                <a:effectLst/>
                <a:latin typeface="Segoe UI" panose="020B0502040204020203" pitchFamily="34" charset="0"/>
                <a:ea typeface="Calibri" panose="020F0502020204030204" pitchFamily="34" charset="0"/>
              </a:rPr>
              <a:t>Si l’on regarde tout d’abord le matériel, au côté de la famille de machines virtuelles DC_series (Standard_DC2 et Standard_DC4 en fonction de nombre de </a:t>
            </a:r>
            <a:r>
              <a:rPr lang="fr-FR" sz="900" dirty="0" err="1">
                <a:effectLst/>
                <a:latin typeface="Segoe UI" panose="020B0502040204020203" pitchFamily="34" charset="0"/>
                <a:ea typeface="Calibri" panose="020F0502020204030204" pitchFamily="34" charset="0"/>
              </a:rPr>
              <a:t>vCPUs</a:t>
            </a:r>
            <a:r>
              <a:rPr lang="fr-FR" sz="900" dirty="0">
                <a:effectLst/>
                <a:latin typeface="Segoe UI" panose="020B0502040204020203" pitchFamily="34" charset="0"/>
                <a:ea typeface="Calibri" panose="020F0502020204030204" pitchFamily="34" charset="0"/>
              </a:rPr>
              <a:t> souhaités) initialement introduite sur </a:t>
            </a:r>
            <a:r>
              <a:rPr lang="en-US" sz="1600" dirty="0">
                <a:effectLst/>
                <a:latin typeface="Segoe UI" panose="020B0502040204020203" pitchFamily="34" charset="0"/>
                <a:ea typeface="Calibri" panose="020F0502020204030204" pitchFamily="34" charset="0"/>
              </a:rPr>
              <a:t>East US et  West Europe</a:t>
            </a:r>
            <a:r>
              <a:rPr lang="fr-FR" sz="900" dirty="0">
                <a:effectLst/>
                <a:latin typeface="Segoe UI" panose="020B0502040204020203" pitchFamily="34" charset="0"/>
                <a:ea typeface="Calibri" panose="020F0502020204030204" pitchFamily="34" charset="0"/>
              </a:rPr>
              <a:t>, la nouvelle famille DCsv2-series (Standard_DC1s_v2, Standard_DC2s_v2, … Standard_DC8s_v2 en fonction de nombre de </a:t>
            </a:r>
            <a:r>
              <a:rPr lang="fr-FR" sz="900" dirty="0" err="1">
                <a:effectLst/>
                <a:latin typeface="Segoe UI" panose="020B0502040204020203" pitchFamily="34" charset="0"/>
                <a:ea typeface="Calibri" panose="020F0502020204030204" pitchFamily="34" charset="0"/>
              </a:rPr>
              <a:t>vCPUs</a:t>
            </a:r>
            <a:r>
              <a:rPr lang="fr-FR" sz="900" dirty="0">
                <a:effectLst/>
                <a:latin typeface="Segoe UI" panose="020B0502040204020203" pitchFamily="34" charset="0"/>
                <a:ea typeface="Calibri" panose="020F0502020204030204" pitchFamily="34" charset="0"/>
              </a:rPr>
              <a:t> souhaités) aujourd’hui disponible uniquement sur </a:t>
            </a:r>
            <a:r>
              <a:rPr lang="en-US" sz="1600" dirty="0">
                <a:solidFill>
                  <a:srgbClr val="171717"/>
                </a:solidFill>
                <a:effectLst/>
                <a:latin typeface="Segoe UI" panose="020B0502040204020203" pitchFamily="34" charset="0"/>
                <a:ea typeface="Calibri" panose="020F0502020204030204" pitchFamily="34" charset="0"/>
              </a:rPr>
              <a:t>UK South et Canada Central </a:t>
            </a:r>
            <a:r>
              <a:rPr lang="fr-FR" sz="900" dirty="0">
                <a:effectLst/>
                <a:latin typeface="Segoe UI" panose="020B0502040204020203" pitchFamily="34" charset="0"/>
                <a:ea typeface="Calibri" panose="020F0502020204030204" pitchFamily="34" charset="0"/>
              </a:rPr>
              <a:t>permet de disposer de la toute dernière génération de processeurs Intel Xeon avec la technologie Intel SGX dans le cloud Azure. </a:t>
            </a:r>
          </a:p>
          <a:p>
            <a:endParaRPr lang="fr-FR" dirty="0"/>
          </a:p>
          <a:p>
            <a:r>
              <a:rPr lang="fr-FR" dirty="0" err="1"/>
              <a:t>Preview</a:t>
            </a:r>
            <a:r>
              <a:rPr lang="fr-FR" dirty="0"/>
              <a:t>: DCsv2-series: https://docs.microsoft.com/en-us/azure/virtual-machines/dcv2-series</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676767"/>
                </a:solidFill>
                <a:effectLst/>
                <a:latin typeface="Open Sans"/>
              </a:rPr>
              <a:t>The Confidential Computing Consortium (CCC) brings together hardware vendors, cloud providers, and software developers to accelerate the adoption of Trusted Execution Environment (TEE) technologies and standards.</a:t>
            </a:r>
          </a:p>
          <a:p>
            <a:endParaRPr lang="en-US" b="0" i="0" dirty="0">
              <a:solidFill>
                <a:srgbClr val="676767"/>
              </a:solidFill>
              <a:effectLst/>
              <a:latin typeface="Open Sans"/>
            </a:endParaRPr>
          </a:p>
          <a:p>
            <a:r>
              <a:rPr lang="en-US" b="0" i="0" dirty="0">
                <a:solidFill>
                  <a:srgbClr val="676767"/>
                </a:solidFill>
                <a:effectLst/>
                <a:latin typeface="Open Sans"/>
              </a:rPr>
              <a:t>Confidential computing focuses on securing data in use. Current approaches to securing data often address data at rest (storage) and in transit (network) but encrypting data in use is possibly the most challenging step to providing a fully encrypted lifecycle for sensitive data. Confidential computing will enable encrypted data to be processed in memory without exposing it to the rest of the system and reduce exposure for sensitive data and provide greater control and transparency for users.</a:t>
            </a:r>
            <a:endParaRPr lang="fr-FR" dirty="0"/>
          </a:p>
          <a:p>
            <a:endParaRPr lang="fr-FR" dirty="0"/>
          </a:p>
          <a:p>
            <a:r>
              <a:rPr lang="fr-FR" dirty="0"/>
              <a:t>Contributions lors de l’annonce</a:t>
            </a:r>
          </a:p>
          <a:p>
            <a:pPr marL="171450" indent="-171450" fontAlgn="base">
              <a:buFont typeface="Arial" panose="020B0604020202020204" pitchFamily="34" charset="0"/>
              <a:buChar char="•"/>
            </a:pPr>
            <a:r>
              <a:rPr lang="en-US" dirty="0">
                <a:hlinkClick r:id="rId3"/>
              </a:rPr>
              <a:t>Intel® Software Guard Extensions (Intel® SGX) Software Development Kit</a:t>
            </a:r>
            <a:r>
              <a:rPr lang="en-US" dirty="0"/>
              <a:t>, </a:t>
            </a:r>
            <a:r>
              <a:rPr lang="fr-FR" dirty="0"/>
              <a:t>conçu pour aider les développeurs d’applications à protéger le code et les données sélectionnés contre la divulgation ou la modification au niveau de la couche matérielle à l’aide d'enclaves protégées</a:t>
            </a:r>
            <a:r>
              <a:rPr lang="en-US" dirty="0"/>
              <a:t>.</a:t>
            </a:r>
          </a:p>
          <a:p>
            <a:pPr marL="171450" indent="-171450" fontAlgn="base">
              <a:buFont typeface="Arial" panose="020B0604020202020204" pitchFamily="34" charset="0"/>
              <a:buChar char="•"/>
            </a:pPr>
            <a:r>
              <a:rPr lang="en-US" dirty="0">
                <a:hlinkClick r:id="rId4"/>
              </a:rPr>
              <a:t>Microsoft Open Enclave SDK</a:t>
            </a:r>
            <a:r>
              <a:rPr lang="en-US" dirty="0"/>
              <a:t>, </a:t>
            </a:r>
            <a:r>
              <a:rPr lang="fr-FR" dirty="0"/>
              <a:t>un </a:t>
            </a:r>
            <a:r>
              <a:rPr lang="fr-FR" i="1" dirty="0" err="1"/>
              <a:t>framework</a:t>
            </a:r>
            <a:r>
              <a:rPr lang="fr-FR" dirty="0"/>
              <a:t> Open Source qui permet aux développeurs de créer des applications TEE (</a:t>
            </a:r>
            <a:r>
              <a:rPr lang="fr-FR" i="1" dirty="0" err="1"/>
              <a:t>Trusted</a:t>
            </a:r>
            <a:r>
              <a:rPr lang="fr-FR" i="1" dirty="0"/>
              <a:t> </a:t>
            </a:r>
            <a:r>
              <a:rPr lang="fr-FR" i="1" dirty="0" err="1"/>
              <a:t>Execution</a:t>
            </a:r>
            <a:r>
              <a:rPr lang="fr-FR" i="1" dirty="0"/>
              <a:t> </a:t>
            </a:r>
            <a:r>
              <a:rPr lang="fr-FR" i="1" dirty="0" err="1"/>
              <a:t>Environment</a:t>
            </a:r>
            <a:r>
              <a:rPr lang="fr-FR" dirty="0"/>
              <a:t>) à l’aide d’une seule abstraction. Les développeurs peuvent créer des applications exécutées sur plusieurs architectures TEE</a:t>
            </a:r>
            <a:r>
              <a:rPr lang="en-US" dirty="0"/>
              <a:t>.</a:t>
            </a:r>
          </a:p>
          <a:p>
            <a:pPr marL="171450" indent="-171450" fontAlgn="base">
              <a:buFont typeface="Arial" panose="020B0604020202020204" pitchFamily="34" charset="0"/>
              <a:buChar char="•"/>
            </a:pPr>
            <a:r>
              <a:rPr lang="en-US" dirty="0">
                <a:hlinkClick r:id="rId5"/>
              </a:rPr>
              <a:t>Red Hat </a:t>
            </a:r>
            <a:r>
              <a:rPr lang="en-US" dirty="0" err="1">
                <a:hlinkClick r:id="rId5"/>
              </a:rPr>
              <a:t>Enarx</a:t>
            </a:r>
            <a:r>
              <a:rPr lang="en-US" dirty="0"/>
              <a:t>, </a:t>
            </a:r>
            <a:r>
              <a:rPr lang="fr-FR" dirty="0"/>
              <a:t>un projet fournissant une indépendance matérielle pour la sécurisation d’applications utilisant des TEE</a:t>
            </a:r>
            <a:r>
              <a:rPr lang="en-US" dirty="0"/>
              <a:t>.</a:t>
            </a:r>
          </a:p>
          <a:p>
            <a:r>
              <a:rPr lang="fr-FR" dirty="0"/>
              <a:t> </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https://servicetrust.microsoft.com/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https://servicetrust.microsoft.com/ViewPage/MSComplianceGuideV3</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https://servicetrust.microsoft.com/ViewPage/TrustDocumentsV3?docTab=7f51cb60-3d6c-11e9-b2af-7bb9f5d2d913_Pen_Test_and_Security_Assessments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4383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LibOs</a:t>
            </a:r>
            <a:r>
              <a:rPr lang="en-US" dirty="0"/>
              <a:t> strategy or leverage the ISVs. CTA – feel free to reach out us on SGX-LKL and other areas</a:t>
            </a:r>
          </a:p>
        </p:txBody>
      </p:sp>
      <p:sp>
        <p:nvSpPr>
          <p:cNvPr id="4" name="Slide Number Placeholder 3"/>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4408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fr-FR" sz="1800" dirty="0">
                <a:effectLst/>
                <a:latin typeface="Segoe UI" panose="020B0502040204020203" pitchFamily="34" charset="0"/>
                <a:ea typeface="Calibri" panose="020F0502020204030204" pitchFamily="34" charset="0"/>
              </a:rPr>
              <a:t>D’un point de vue expérience de développement justement, le SDK Open Enclave (OE) que nous proposons en open source depuis le mois d’octobre 2018 constitue un Framework qui minimise les spécificités de la plate-forme sous-jacente et permet aux développeurs de créer des applications à base d’enclaves à l’aide d’une seule abstraction et de pouvoir ensuite les compiler, les exécuter et les déboguer sur plusieurs architectures telles qu’Intel SGX, ou encore ARM TrustZone.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1800" dirty="0">
                <a:effectLst/>
                <a:latin typeface="Segoe UI" panose="020B0502040204020203" pitchFamily="34" charset="0"/>
                <a:ea typeface="Calibri" panose="020F0502020204030204" pitchFamily="34" charset="0"/>
              </a:rPr>
              <a:t>Les objectifs de conception de cette collection de couches et de bibliothèques sont multiples. Il s’agit d’être :</a:t>
            </a:r>
          </a:p>
          <a:p>
            <a:pPr marL="342900" marR="0" lvl="0" indent="-342900">
              <a:spcBef>
                <a:spcPts val="0"/>
              </a:spcBef>
              <a:spcAft>
                <a:spcPts val="0"/>
              </a:spcAft>
              <a:buFont typeface="Symbol" panose="05050102010706020507" pitchFamily="18" charset="2"/>
              <a:buChar char=""/>
            </a:pPr>
            <a:r>
              <a:rPr lang="fr-FR" sz="1800" b="1" dirty="0">
                <a:effectLst/>
                <a:latin typeface="Segoe UI" panose="020B0502040204020203" pitchFamily="34" charset="0"/>
                <a:ea typeface="Calibri" panose="020F0502020204030204" pitchFamily="34" charset="0"/>
              </a:rPr>
              <a:t>Universel</a:t>
            </a:r>
            <a:r>
              <a:rPr lang="fr-FR" sz="1800" dirty="0">
                <a:effectLst/>
                <a:latin typeface="Segoe UI" panose="020B0502040204020203" pitchFamily="34" charset="0"/>
                <a:ea typeface="Calibri" panose="020F0502020204030204" pitchFamily="34" charset="0"/>
              </a:rPr>
              <a:t> : et donc de généraliser le modèle d'application d'enclave pour minimiser les concepts spécifiques au matériel / logiciel ;</a:t>
            </a:r>
          </a:p>
          <a:p>
            <a:pPr marL="342900" marR="0" lvl="0" indent="-342900">
              <a:spcBef>
                <a:spcPts val="0"/>
              </a:spcBef>
              <a:spcAft>
                <a:spcPts val="0"/>
              </a:spcAft>
              <a:buFont typeface="Symbol" panose="05050102010706020507" pitchFamily="18" charset="2"/>
              <a:buChar char=""/>
            </a:pPr>
            <a:r>
              <a:rPr lang="fr-FR" sz="1800" b="1" dirty="0" err="1">
                <a:effectLst/>
                <a:latin typeface="Segoe UI" panose="020B0502040204020203" pitchFamily="34" charset="0"/>
                <a:ea typeface="Calibri" panose="020F0502020204030204" pitchFamily="34" charset="0"/>
              </a:rPr>
              <a:t>Enficheable</a:t>
            </a:r>
            <a:r>
              <a:rPr lang="fr-FR" sz="1800" b="1" dirty="0">
                <a:effectLst/>
                <a:latin typeface="Segoe UI" panose="020B0502040204020203" pitchFamily="34" charset="0"/>
                <a:ea typeface="Calibri" panose="020F0502020204030204" pitchFamily="34" charset="0"/>
              </a:rPr>
              <a:t> ou </a:t>
            </a:r>
            <a:r>
              <a:rPr lang="fr-FR" sz="1800" b="1" dirty="0" err="1">
                <a:effectLst/>
                <a:latin typeface="Segoe UI" panose="020B0502040204020203" pitchFamily="34" charset="0"/>
                <a:ea typeface="Calibri" panose="020F0502020204030204" pitchFamily="34" charset="0"/>
              </a:rPr>
              <a:t>pluggable</a:t>
            </a:r>
            <a:r>
              <a:rPr lang="fr-FR" sz="1800" dirty="0">
                <a:effectLst/>
                <a:latin typeface="Segoe UI" panose="020B0502040204020203" pitchFamily="34" charset="0"/>
                <a:ea typeface="Calibri" panose="020F0502020204030204" pitchFamily="34" charset="0"/>
              </a:rPr>
              <a:t> : il faut offrir une </a:t>
            </a:r>
            <a:r>
              <a:rPr lang="fr-FR" sz="1800" dirty="0" err="1">
                <a:effectLst/>
                <a:latin typeface="Segoe UI" panose="020B0502040204020203" pitchFamily="34" charset="0"/>
                <a:ea typeface="Calibri" panose="020F0502020204030204" pitchFamily="34" charset="0"/>
              </a:rPr>
              <a:t>composantisation</a:t>
            </a:r>
            <a:r>
              <a:rPr lang="fr-FR" sz="1800" dirty="0">
                <a:effectLst/>
                <a:latin typeface="Segoe UI" panose="020B0502040204020203" pitchFamily="34" charset="0"/>
                <a:ea typeface="Calibri" panose="020F0502020204030204" pitchFamily="34" charset="0"/>
              </a:rPr>
              <a:t> pour prendre en charge les runtimes et les bibliothèques de chiffrement souhaités ;</a:t>
            </a:r>
          </a:p>
          <a:p>
            <a:pPr marL="342900" marR="0" lvl="0" indent="-342900">
              <a:spcBef>
                <a:spcPts val="0"/>
              </a:spcBef>
              <a:spcAft>
                <a:spcPts val="0"/>
              </a:spcAft>
              <a:buFont typeface="Symbol" panose="05050102010706020507" pitchFamily="18" charset="2"/>
              <a:buChar char=""/>
            </a:pPr>
            <a:r>
              <a:rPr lang="fr-FR" sz="1800" b="1" dirty="0">
                <a:effectLst/>
                <a:latin typeface="Segoe UI" panose="020B0502040204020203" pitchFamily="34" charset="0"/>
                <a:ea typeface="Calibri" panose="020F0502020204030204" pitchFamily="34" charset="0"/>
              </a:rPr>
              <a:t>Standardisé</a:t>
            </a:r>
            <a:r>
              <a:rPr lang="fr-FR" sz="1800" dirty="0">
                <a:effectLst/>
                <a:latin typeface="Segoe UI" panose="020B0502040204020203" pitchFamily="34" charset="0"/>
                <a:ea typeface="Calibri" panose="020F0502020204030204" pitchFamily="34" charset="0"/>
              </a:rPr>
              <a:t> : afin de supprimer les exigences spécifiques de vérification/d’attestation et de signature des fournisseurs de matériel ;</a:t>
            </a:r>
          </a:p>
          <a:p>
            <a:pPr marL="342900" marR="0" lvl="0" indent="-342900">
              <a:spcBef>
                <a:spcPts val="0"/>
              </a:spcBef>
              <a:spcAft>
                <a:spcPts val="0"/>
              </a:spcAft>
              <a:buFont typeface="Symbol" panose="05050102010706020507" pitchFamily="18" charset="2"/>
              <a:buChar char=""/>
            </a:pPr>
            <a:r>
              <a:rPr lang="fr-FR" sz="1800" b="1" dirty="0">
                <a:effectLst/>
                <a:latin typeface="Segoe UI" panose="020B0502040204020203" pitchFamily="34" charset="0"/>
                <a:ea typeface="Calibri" panose="020F0502020204030204" pitchFamily="34" charset="0"/>
              </a:rPr>
              <a:t>Multiplateforme</a:t>
            </a:r>
            <a:r>
              <a:rPr lang="fr-FR" sz="1800" dirty="0">
                <a:effectLst/>
                <a:latin typeface="Segoe UI" panose="020B0502040204020203" pitchFamily="34" charset="0"/>
                <a:ea typeface="Calibri" panose="020F0502020204030204" pitchFamily="34" charset="0"/>
              </a:rPr>
              <a:t> : pour concevoir des applications avec aussi bien sous Linux que Windows ;</a:t>
            </a:r>
          </a:p>
          <a:p>
            <a:pPr marL="342900" marR="0" lvl="0" indent="-342900">
              <a:spcBef>
                <a:spcPts val="0"/>
              </a:spcBef>
              <a:spcAft>
                <a:spcPts val="600"/>
              </a:spcAft>
              <a:buFont typeface="Symbol" panose="05050102010706020507" pitchFamily="18" charset="2"/>
              <a:buChar char=""/>
            </a:pPr>
            <a:r>
              <a:rPr lang="fr-FR" sz="1800" dirty="0">
                <a:effectLst/>
                <a:latin typeface="Segoe UI" panose="020B0502040204020203" pitchFamily="34" charset="0"/>
                <a:ea typeface="Calibri" panose="020F0502020204030204" pitchFamily="34" charset="0"/>
              </a:rPr>
              <a:t>Et enfin </a:t>
            </a:r>
            <a:r>
              <a:rPr lang="fr-FR" sz="1800" b="1" dirty="0">
                <a:effectLst/>
                <a:latin typeface="Segoe UI" panose="020B0502040204020203" pitchFamily="34" charset="0"/>
                <a:ea typeface="Calibri" panose="020F0502020204030204" pitchFamily="34" charset="0"/>
              </a:rPr>
              <a:t>ouvert</a:t>
            </a:r>
            <a:r>
              <a:rPr lang="fr-FR" sz="1800" dirty="0">
                <a:effectLst/>
                <a:latin typeface="Segoe UI" panose="020B0502040204020203" pitchFamily="34" charset="0"/>
                <a:ea typeface="Calibri" panose="020F0502020204030204" pitchFamily="34" charset="0"/>
              </a:rPr>
              <a:t> : avec à la base une approche en open source et devenir un standard pour le développement d'applications basées sur des enclaves sécurisées.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1800" dirty="0">
                <a:effectLst/>
                <a:latin typeface="Segoe UI" panose="020B0502040204020203" pitchFamily="34" charset="0"/>
                <a:ea typeface="Calibri" panose="020F0502020204030204" pitchFamily="34" charset="0"/>
              </a:rPr>
              <a:t>Le SDK Open Enclave constitue aujourd’hui le choix naturel sur Azure pour la conception d'applications dignes de confiance à déployer ensuite sur des VMs </a:t>
            </a:r>
            <a:r>
              <a:rPr lang="fr-FR" sz="1800" dirty="0" err="1">
                <a:effectLst/>
                <a:latin typeface="Segoe UI" panose="020B0502040204020203" pitchFamily="34" charset="0"/>
                <a:ea typeface="Calibri" panose="020F0502020204030204" pitchFamily="34" charset="0"/>
              </a:rPr>
              <a:t>DC_Series</a:t>
            </a:r>
            <a:r>
              <a:rPr lang="fr-FR" sz="1800" dirty="0">
                <a:effectLst/>
                <a:latin typeface="Segoe UI" panose="020B0502040204020203" pitchFamily="34" charset="0"/>
                <a:ea typeface="Calibri" panose="020F0502020204030204" pitchFamily="34" charset="0"/>
              </a:rPr>
              <a:t> d’Azure </a:t>
            </a:r>
            <a:r>
              <a:rPr lang="fr-FR" sz="1800" dirty="0" err="1">
                <a:effectLst/>
                <a:latin typeface="Segoe UI" panose="020B0502040204020203" pitchFamily="34" charset="0"/>
                <a:ea typeface="Calibri" panose="020F0502020204030204" pitchFamily="34" charset="0"/>
              </a:rPr>
              <a:t>Confidential</a:t>
            </a:r>
            <a:r>
              <a:rPr lang="fr-FR" sz="1800" dirty="0">
                <a:effectLst/>
                <a:latin typeface="Segoe UI" panose="020B0502040204020203" pitchFamily="34" charset="0"/>
                <a:ea typeface="Calibri" panose="020F0502020204030204" pitchFamily="34" charset="0"/>
              </a:rPr>
              <a:t> </a:t>
            </a:r>
            <a:r>
              <a:rPr lang="fr-FR" sz="1800" dirty="0" err="1">
                <a:effectLst/>
                <a:latin typeface="Segoe UI" panose="020B0502040204020203" pitchFamily="34" charset="0"/>
                <a:ea typeface="Calibri" panose="020F0502020204030204" pitchFamily="34" charset="0"/>
              </a:rPr>
              <a:t>Computing</a:t>
            </a:r>
            <a:r>
              <a:rPr lang="fr-FR" sz="1800" dirty="0">
                <a:effectLst/>
                <a:latin typeface="Segoe UI" panose="020B0502040204020203" pitchFamily="34" charset="0"/>
                <a:ea typeface="Calibri" panose="020F0502020204030204" pitchFamily="34" charset="0"/>
              </a:rPr>
              <a:t>.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fr-FR" sz="1800" dirty="0">
                <a:effectLst/>
                <a:latin typeface="Segoe UI" panose="020B0502040204020203" pitchFamily="34" charset="0"/>
                <a:ea typeface="Calibri" panose="020F0502020204030204" pitchFamily="34" charset="0"/>
              </a:rPr>
              <a:t>Microsoft considère ce SDK comme un tremplin pour la démocratisation de ces technologies et l'augmentation de leur adoption sur Azure mais aussi à sa périphérie.</a:t>
            </a:r>
          </a:p>
          <a:p>
            <a:endParaRPr lang="fr-FR" dirty="0"/>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None/>
            </a:pPr>
            <a:r>
              <a:rPr lang="fr-FR" dirty="0"/>
              <a:t>Défis actuels avec les protocoles et les réseaux de blockchain</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900" kern="0" dirty="0">
                <a:solidFill>
                  <a:schemeClr val="tx2"/>
                </a:solidFill>
                <a:latin typeface="+mj-lt"/>
                <a:cs typeface="Segoe UI Semibold" panose="020B0702040204020203" pitchFamily="34" charset="0"/>
              </a:rPr>
              <a:t>Passage à l’échelle</a:t>
            </a:r>
            <a:r>
              <a:rPr lang="fr-FR" sz="900" kern="0" dirty="0">
                <a:solidFill>
                  <a:srgbClr val="000000"/>
                </a:solidFill>
                <a:latin typeface="+mj-lt"/>
                <a:cs typeface="Segoe UI Semibold" panose="020B0702040204020203" pitchFamily="34" charset="0"/>
              </a:rPr>
              <a:t> </a:t>
            </a:r>
            <a:r>
              <a:rPr lang="fr-FR" sz="900" kern="0" dirty="0">
                <a:solidFill>
                  <a:srgbClr val="000000"/>
                </a:solidFill>
                <a:cs typeface="Segoe UI Semibold" panose="020B0702040204020203" pitchFamily="34" charset="0"/>
              </a:rPr>
              <a:t>comparable au débit transactionnel actuel en entreprise</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900" kern="0" dirty="0">
                <a:solidFill>
                  <a:schemeClr val="tx2"/>
                </a:solidFill>
                <a:latin typeface="+mj-lt"/>
                <a:cs typeface="Segoe UI Semibold" panose="020B0702040204020203" pitchFamily="34" charset="0"/>
              </a:rPr>
              <a:t>Confidentialité</a:t>
            </a:r>
            <a:r>
              <a:rPr lang="fr-FR" sz="900" kern="0" dirty="0">
                <a:solidFill>
                  <a:srgbClr val="000000"/>
                </a:solidFill>
                <a:latin typeface="+mj-lt"/>
                <a:cs typeface="Segoe UI Semibold" panose="020B0702040204020203" pitchFamily="34" charset="0"/>
              </a:rPr>
              <a:t>, </a:t>
            </a:r>
            <a:r>
              <a:rPr lang="fr-FR" sz="900" kern="0" dirty="0">
                <a:solidFill>
                  <a:srgbClr val="000000"/>
                </a:solidFill>
                <a:cs typeface="Segoe UI Semibold" panose="020B0702040204020203" pitchFamily="34" charset="0"/>
              </a:rPr>
              <a:t>sans nuire à la transparence, des données de transaction</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900" kern="0" dirty="0">
                <a:solidFill>
                  <a:schemeClr val="tx2"/>
                </a:solidFill>
                <a:latin typeface="+mj-lt"/>
                <a:cs typeface="Segoe UI Semibold" panose="020B0702040204020203" pitchFamily="34" charset="0"/>
              </a:rPr>
              <a:t>Gouvernance</a:t>
            </a:r>
            <a:r>
              <a:rPr lang="fr-FR" sz="900" kern="0" dirty="0">
                <a:solidFill>
                  <a:srgbClr val="000000"/>
                </a:solidFill>
                <a:latin typeface="+mj-lt"/>
                <a:cs typeface="Segoe UI Semibold" panose="020B0702040204020203" pitchFamily="34" charset="0"/>
              </a:rPr>
              <a:t> </a:t>
            </a:r>
            <a:r>
              <a:rPr lang="fr-FR" sz="900" kern="0" dirty="0">
                <a:solidFill>
                  <a:srgbClr val="000000"/>
                </a:solidFill>
                <a:cs typeface="Segoe UI Semibold" panose="020B0702040204020203" pitchFamily="34" charset="0"/>
              </a:rPr>
              <a:t>sans introduire un tiers</a:t>
            </a:r>
          </a:p>
          <a:p>
            <a:pPr marL="0" indent="0">
              <a:buNone/>
            </a:pPr>
            <a:endParaRPr lang="en-US" dirty="0"/>
          </a:p>
          <a:p>
            <a:pPr marL="0" indent="0">
              <a:buNone/>
            </a:pPr>
            <a:r>
              <a:rPr lang="en-US" dirty="0"/>
              <a:t>An infrastructure framework that leverages</a:t>
            </a:r>
          </a:p>
          <a:p>
            <a:pPr marL="0" indent="0">
              <a:buNone/>
            </a:pPr>
            <a:endParaRPr lang="en-US" dirty="0"/>
          </a:p>
          <a:p>
            <a:pPr marL="747713"/>
            <a:r>
              <a:rPr lang="en-US" dirty="0"/>
              <a:t>Trusted Execution Environments (TEEs) – HW based (e.g. Intel SGX via ACC)</a:t>
            </a:r>
          </a:p>
          <a:p>
            <a:pPr marL="747713"/>
            <a:r>
              <a:rPr lang="en-US" dirty="0"/>
              <a:t>Paxos and similar consensus mechanisms</a:t>
            </a:r>
          </a:p>
          <a:p>
            <a:pPr marL="747713"/>
            <a:r>
              <a:rPr lang="en-US" dirty="0"/>
              <a:t>Governance Model</a:t>
            </a:r>
          </a:p>
          <a:p>
            <a:pPr marL="747713"/>
            <a:r>
              <a:rPr lang="en-US" dirty="0"/>
              <a:t>Standard cryptography</a:t>
            </a:r>
          </a:p>
          <a:p>
            <a:pPr marL="53975" indent="0">
              <a:buNone/>
            </a:pPr>
            <a:endParaRPr lang="en-US" dirty="0"/>
          </a:p>
          <a:p>
            <a:pPr marL="0" indent="0">
              <a:buNone/>
            </a:pPr>
            <a:r>
              <a:rPr lang="en-US" dirty="0"/>
              <a:t>to enable arbitrary blockchain protocols to deliver high-throughput, secure computation with confidential transaction models for consortium blockchain networks.</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Let’s cover an example of the new possibilities enabled with Azure confidential computing and the Intel SGX virtual machines. In the next 5mins you'll see a demo of a confidential multi-party application built with the OE SDK, with remote debugging capabilities in </a:t>
            </a:r>
            <a:r>
              <a:rPr lang="en-US" dirty="0" err="1"/>
              <a:t>VSCode</a:t>
            </a:r>
            <a:r>
              <a:rPr lang="en-US" dirty="0"/>
              <a:t>, and a containerized deployment and orchestration via AKS.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35778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Bringing confidential computing to </a:t>
            </a:r>
            <a:r>
              <a:rPr lang="en-US" dirty="0" err="1"/>
              <a:t>Kubernetes:https</a:t>
            </a:r>
            <a:r>
              <a:rPr lang="en-US" dirty="0"/>
              <a:t>://azure.microsoft.com/</a:t>
            </a:r>
            <a:r>
              <a:rPr lang="en-US" dirty="0" err="1"/>
              <a:t>fr-fr</a:t>
            </a:r>
            <a:r>
              <a:rPr lang="en-US" dirty="0"/>
              <a:t>/blog/bringing-confidential-computing-to-kubernetes/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latin typeface="+mn-lt"/>
              </a:rPr>
              <a:t>Using SGX with Kubernetes: https://github.com/Azure/aks-engine/blob/master/docs/topics/sgx.md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0000"/>
                </a:solidFill>
                <a:latin typeface="+mn-lt"/>
              </a:rPr>
              <a:t>Using SGX with Kubernetes: https://github.com/Azure/aks-engine/blob/master/docs/topics/sgx.md</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792038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noProof="0"/>
              <a:t>Les défis avec l’ancienne version:</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900" noProof="0">
                <a:solidFill>
                  <a:srgbClr val="000000"/>
                </a:solidFill>
                <a:latin typeface="+mn-lt"/>
              </a:rPr>
              <a:t>De nombreuses applications </a:t>
            </a:r>
            <a:r>
              <a:rPr lang="fr-FR" sz="900" noProof="0">
                <a:solidFill>
                  <a:schemeClr val="tx2"/>
                </a:solidFill>
              </a:rPr>
              <a:t>nécessitent un support </a:t>
            </a:r>
            <a:r>
              <a:rPr lang="fr-FR" sz="900" noProof="0">
                <a:solidFill>
                  <a:srgbClr val="000000"/>
                </a:solidFill>
                <a:latin typeface="+mn-lt"/>
              </a:rPr>
              <a:t>pour les requêtes qui font plus que de la simple comparaison d’égalité</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900" noProof="0">
                <a:solidFill>
                  <a:schemeClr val="tx2"/>
                </a:solidFill>
              </a:rPr>
              <a:t>Les données doivent être déplacées </a:t>
            </a:r>
            <a:r>
              <a:rPr lang="fr-FR" sz="900" noProof="0">
                <a:solidFill>
                  <a:srgbClr val="000000"/>
                </a:solidFill>
                <a:latin typeface="+mn-lt"/>
              </a:rPr>
              <a:t>de la base de données pour le chiffrement initial et la rotation des clés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solidFill>
                <a:srgbClr val="000000"/>
              </a:solidFill>
              <a:latin typeface="+mn-lt"/>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725055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cs typeface="Segoe UI Semilight" panose="020B0402040204020203" pitchFamily="34" charset="0"/>
              </a:rPr>
              <a:t>Multi-party model training and inference based on proprietary datasets. Neither party has access to other party’s data, yet both benefit from higher quality predictive analytics.</a:t>
            </a:r>
          </a:p>
          <a:p>
            <a:pPr marL="0" indent="0">
              <a:buNone/>
            </a:pPr>
            <a:endParaRPr lang="en-US" sz="900" dirty="0"/>
          </a:p>
          <a:p>
            <a:pPr marL="0" indent="0">
              <a:buNone/>
            </a:pPr>
            <a:r>
              <a:rPr lang="en-US" sz="900" dirty="0"/>
              <a:t>Types of algorithms supported</a:t>
            </a:r>
          </a:p>
          <a:p>
            <a:pPr marL="171450" indent="-171450">
              <a:buFont typeface="Arial" panose="020B0604020202020204" pitchFamily="34" charset="0"/>
              <a:buChar char="•"/>
            </a:pPr>
            <a:r>
              <a:rPr lang="en-GB" sz="900" dirty="0"/>
              <a:t>Decision trees (prediction)</a:t>
            </a:r>
          </a:p>
          <a:p>
            <a:pPr marL="171450" indent="-171450">
              <a:buFont typeface="Arial" panose="020B0604020202020204" pitchFamily="34" charset="0"/>
              <a:buChar char="•"/>
            </a:pPr>
            <a:r>
              <a:rPr lang="en-GB" sz="900" dirty="0"/>
              <a:t>Support Vector Machines (supervised)</a:t>
            </a:r>
          </a:p>
          <a:p>
            <a:pPr marL="171450" indent="-171450">
              <a:buFont typeface="Arial" panose="020B0604020202020204" pitchFamily="34" charset="0"/>
              <a:buChar char="•"/>
            </a:pPr>
            <a:r>
              <a:rPr lang="en-GB" sz="900" dirty="0"/>
              <a:t>Neural network (supervised)</a:t>
            </a:r>
          </a:p>
          <a:p>
            <a:pPr marL="171450" indent="-171450">
              <a:buFont typeface="Arial" panose="020B0604020202020204" pitchFamily="34" charset="0"/>
              <a:buChar char="•"/>
            </a:pPr>
            <a:r>
              <a:rPr lang="en-GB" sz="900" dirty="0"/>
              <a:t>Matrix Factorization</a:t>
            </a:r>
          </a:p>
          <a:p>
            <a:pPr marL="171450" indent="-171450">
              <a:buFont typeface="Arial" panose="020B0604020202020204" pitchFamily="34" charset="0"/>
              <a:buChar char="•"/>
            </a:pPr>
            <a:r>
              <a:rPr lang="en-GB" sz="900" dirty="0"/>
              <a:t>K-Means clustering (unsupervised)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dirty="0" err="1">
                <a:effectLst/>
                <a:latin typeface="Segoe UI" panose="020B0502040204020203" pitchFamily="34" charset="0"/>
                <a:ea typeface="Calibri" panose="020F0502020204030204" pitchFamily="34" charset="0"/>
                <a:cs typeface="Segoe UI" panose="020B0502040204020203" pitchFamily="34" charset="0"/>
              </a:rPr>
              <a:t>Prenonsle</a:t>
            </a:r>
            <a:r>
              <a:rPr lang="fr-FR" sz="900" dirty="0">
                <a:effectLst/>
                <a:latin typeface="Segoe UI" panose="020B0502040204020203" pitchFamily="34" charset="0"/>
                <a:ea typeface="Calibri" panose="020F0502020204030204" pitchFamily="34" charset="0"/>
                <a:cs typeface="Segoe UI" panose="020B0502040204020203" pitchFamily="34" charset="0"/>
              </a:rPr>
              <a:t> scénario simple d’un client qui déploie une VM DC_series Azure </a:t>
            </a:r>
            <a:r>
              <a:rPr lang="fr-FR" sz="900" dirty="0" err="1">
                <a:effectLst/>
                <a:latin typeface="Segoe UI" panose="020B0502040204020203" pitchFamily="34" charset="0"/>
                <a:ea typeface="Calibri" panose="020F0502020204030204" pitchFamily="34" charset="0"/>
                <a:cs typeface="Segoe UI" panose="020B0502040204020203" pitchFamily="34" charset="0"/>
              </a:rPr>
              <a:t>Confidential</a:t>
            </a:r>
            <a:r>
              <a:rPr lang="fr-FR" sz="900" dirty="0">
                <a:effectLst/>
                <a:latin typeface="Segoe UI" panose="020B0502040204020203" pitchFamily="34" charset="0"/>
                <a:ea typeface="Calibri" panose="020F0502020204030204" pitchFamily="34" charset="0"/>
                <a:cs typeface="Segoe UI" panose="020B0502040204020203" pitchFamily="34" charset="0"/>
              </a:rPr>
              <a:t> </a:t>
            </a:r>
            <a:r>
              <a:rPr lang="fr-FR" sz="900" dirty="0" err="1">
                <a:effectLst/>
                <a:latin typeface="Segoe UI" panose="020B0502040204020203" pitchFamily="34" charset="0"/>
                <a:ea typeface="Calibri" panose="020F0502020204030204" pitchFamily="34" charset="0"/>
                <a:cs typeface="Segoe UI" panose="020B0502040204020203" pitchFamily="34" charset="0"/>
              </a:rPr>
              <a:t>Computing</a:t>
            </a:r>
            <a:r>
              <a:rPr lang="fr-FR" sz="900" dirty="0">
                <a:effectLst/>
                <a:latin typeface="Segoe UI" panose="020B0502040204020203" pitchFamily="34" charset="0"/>
                <a:ea typeface="Calibri" panose="020F0502020204030204" pitchFamily="34" charset="0"/>
                <a:cs typeface="Segoe UI" panose="020B0502040204020203" pitchFamily="34" charset="0"/>
              </a:rPr>
              <a:t>. Une charge de travail basée sur une enclave est déployée dans la VM. Toutes les mesures effectuées au niveau de l’enclave sont certifiées par la racine de confiance (</a:t>
            </a:r>
            <a:r>
              <a:rPr lang="fr-FR" sz="900" dirty="0" err="1">
                <a:effectLst/>
                <a:latin typeface="Segoe UI" panose="020B0502040204020203" pitchFamily="34" charset="0"/>
                <a:ea typeface="Calibri" panose="020F0502020204030204" pitchFamily="34" charset="0"/>
                <a:cs typeface="Segoe UI" panose="020B0502040204020203" pitchFamily="34" charset="0"/>
              </a:rPr>
              <a:t>RoT</a:t>
            </a:r>
            <a:r>
              <a:rPr lang="fr-FR" sz="900" dirty="0">
                <a:effectLst/>
                <a:latin typeface="Segoe UI" panose="020B0502040204020203" pitchFamily="34" charset="0"/>
                <a:ea typeface="Calibri" panose="020F0502020204030204" pitchFamily="34" charset="0"/>
                <a:cs typeface="Segoe UI" panose="020B0502040204020203" pitchFamily="34" charset="0"/>
              </a:rPr>
              <a:t>) de l’environnement.  Le client déploie également un fournisseur d’attestation MAA avec une politique d'attestation </a:t>
            </a:r>
            <a:r>
              <a:rPr lang="fr-FR" sz="900" dirty="0" err="1">
                <a:effectLst/>
                <a:latin typeface="Segoe UI" panose="020B0502040204020203" pitchFamily="34" charset="0"/>
                <a:ea typeface="Calibri" panose="020F0502020204030204" pitchFamily="34" charset="0"/>
                <a:cs typeface="Segoe UI" panose="020B0502040204020203" pitchFamily="34" charset="0"/>
              </a:rPr>
              <a:t>ad’hoc</a:t>
            </a:r>
            <a:r>
              <a:rPr lang="fr-FR" sz="900" dirty="0">
                <a:effectLst/>
                <a:latin typeface="Segoe UI" panose="020B0502040204020203" pitchFamily="34" charset="0"/>
                <a:ea typeface="Calibri" panose="020F0502020204030204" pitchFamily="34" charset="0"/>
                <a:cs typeface="Segoe UI" panose="020B0502040204020203" pitchFamily="34" charset="0"/>
              </a:rPr>
              <a:t> pour attester sa charge de travail personnalisée, et en particulier la ou les enclaves. Il existe une relation d'approbation entre la racine de confiance sur la plate-forme client ainsi constituée et MAA. Les mesures effectuées sont envoyées au fournisseur d’attestation. </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dirty="0">
                <a:effectLst/>
                <a:latin typeface="Segoe UI" panose="020B0502040204020203" pitchFamily="34" charset="0"/>
                <a:ea typeface="Calibri" panose="020F0502020204030204" pitchFamily="34" charset="0"/>
                <a:cs typeface="Segoe UI" panose="020B0502040204020203" pitchFamily="34" charset="0"/>
              </a:rPr>
              <a:t>Au final, le workflow est le suivant :</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La charge de travail client dispose d’une URL d'attestation qui fait référence à son fournisseur d'attestation.</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La charge de travail client s'authentifie auprès d'Azure Active Directory et obtient un jeton d'accès pour le fournisseur d'attestation, référencé dans l'URL d'attestation.</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La charge de travail client collecte la preuve ou « </a:t>
            </a:r>
            <a:r>
              <a:rPr lang="fr-FR" sz="900" dirty="0" err="1">
                <a:effectLst/>
                <a:latin typeface="Segoe UI" panose="020B0502040204020203" pitchFamily="34" charset="0"/>
                <a:ea typeface="Calibri" panose="020F0502020204030204" pitchFamily="34" charset="0"/>
                <a:cs typeface="Segoe UI" panose="020B0502040204020203" pitchFamily="34" charset="0"/>
              </a:rPr>
              <a:t>quote</a:t>
            </a:r>
            <a:r>
              <a:rPr lang="fr-FR" sz="900" dirty="0">
                <a:effectLst/>
                <a:latin typeface="Segoe UI" panose="020B0502040204020203" pitchFamily="34" charset="0"/>
                <a:ea typeface="Calibri" panose="020F0502020204030204" pitchFamily="34" charset="0"/>
                <a:cs typeface="Segoe UI" panose="020B0502040204020203" pitchFamily="34" charset="0"/>
              </a:rPr>
              <a:t> » d'attestation qui contient les mesures effectuées et donc des informations sur l'environnement de l'enclave considéré et du code et des bibliothèques s'exécutant au sein de celle-ci. </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La charge de travail envoie ces informations au fournisseur d'attestation. Les informations exactes soumises au fournisseur dépendent du type d'enclave avec différents suffixes à la clé pour l’URL </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Le fournisseur d'attestation évalue les mesures et donc vérifie les informations soumises par rapport à la politique d'attestation en place. Si la vérification réussit, le fournisseur d'attestation génère un ensemble signé de revendications (claims) sous la forme d’un jeton d'attestation et renvoie le jeton à la charge de travail client. Si cette étape échoue, le fournisseur d'attestation signale une erreur à la charge de travail client.</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La charge de travail client contient le point de terminaison de la clé publique du fournisseur d'attestation, référencée à partir l'URL d'attestation, pour récupérer la clé publique de signature du fournisseur.</a:t>
            </a:r>
          </a:p>
          <a:p>
            <a:pPr marL="342900" marR="0" lvl="0" indent="-342900">
              <a:spcBef>
                <a:spcPts val="0"/>
              </a:spcBef>
              <a:spcAft>
                <a:spcPts val="600"/>
              </a:spcAft>
              <a:buFont typeface="+mj-lt"/>
              <a:buAutoNum type="arabicPeriod"/>
              <a:tabLst>
                <a:tab pos="457200" algn="l"/>
              </a:tabLst>
            </a:pPr>
            <a:r>
              <a:rPr lang="fr-FR" sz="900" dirty="0">
                <a:effectLst/>
                <a:latin typeface="Segoe UI" panose="020B0502040204020203" pitchFamily="34" charset="0"/>
                <a:ea typeface="Calibri" panose="020F0502020204030204" pitchFamily="34" charset="0"/>
                <a:cs typeface="Segoe UI" panose="020B0502040204020203" pitchFamily="34" charset="0"/>
              </a:rPr>
              <a:t>La charge de travail client vérifie la signature du jeton d'attestation à l'aide de cette clé et peut ensuite utiliser les revendications contenues dans le jeton.</a:t>
            </a:r>
          </a:p>
          <a:p>
            <a:pPr marL="342900" marR="0" lvl="0" indent="-342900">
              <a:spcBef>
                <a:spcPts val="0"/>
              </a:spcBef>
              <a:spcAft>
                <a:spcPts val="600"/>
              </a:spcAft>
              <a:buFont typeface="+mj-lt"/>
              <a:buAutoNum type="arabicPeriod"/>
              <a:tabLst>
                <a:tab pos="457200" algn="l"/>
              </a:tabLst>
            </a:pPr>
            <a:endParaRPr lang="fr-FR" sz="900" dirty="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dirty="0">
                <a:effectLst/>
                <a:latin typeface="Segoe UI" panose="020B0502040204020203" pitchFamily="34" charset="0"/>
                <a:ea typeface="Calibri" panose="020F0502020204030204" pitchFamily="34" charset="0"/>
                <a:cs typeface="Segoe UI" panose="020B0502040204020203" pitchFamily="34" charset="0"/>
              </a:rPr>
              <a:t>S’il y a une partie utilisatrice (</a:t>
            </a:r>
            <a:r>
              <a:rPr lang="fr-FR" sz="900" dirty="0" err="1">
                <a:effectLst/>
                <a:latin typeface="Segoe UI" panose="020B0502040204020203" pitchFamily="34" charset="0"/>
                <a:ea typeface="Calibri" panose="020F0502020204030204" pitchFamily="34" charset="0"/>
                <a:cs typeface="Segoe UI" panose="020B0502040204020203" pitchFamily="34" charset="0"/>
              </a:rPr>
              <a:t>Relying</a:t>
            </a:r>
            <a:r>
              <a:rPr lang="fr-FR" sz="900" dirty="0">
                <a:effectLst/>
                <a:latin typeface="Segoe UI" panose="020B0502040204020203" pitchFamily="34" charset="0"/>
                <a:ea typeface="Calibri" panose="020F0502020204030204" pitchFamily="34" charset="0"/>
                <a:cs typeface="Segoe UI" panose="020B0502040204020203" pitchFamily="34" charset="0"/>
              </a:rPr>
              <a:t> Party), celle-ci doit également faire confiance à ce même fournisseur d’attestation. Si tel est le cas, elle peut évaluer les revendications attestées par rapport à sa propre politique locale pour déterminer l'action résultante.</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430457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Simplifying</a:t>
            </a:r>
            <a:r>
              <a:rPr lang="fr-FR" dirty="0"/>
              <a:t> </a:t>
            </a:r>
            <a:r>
              <a:rPr lang="fr-FR" dirty="0" err="1"/>
              <a:t>confidential</a:t>
            </a:r>
            <a:r>
              <a:rPr lang="fr-FR" dirty="0"/>
              <a:t> </a:t>
            </a:r>
            <a:r>
              <a:rPr lang="fr-FR" dirty="0" err="1"/>
              <a:t>computing</a:t>
            </a:r>
            <a:r>
              <a:rPr lang="fr-FR" dirty="0"/>
              <a:t>: </a:t>
            </a:r>
            <a:r>
              <a:rPr lang="en-US" dirty="0"/>
              <a:t>: Azure IoT Edge security with enclaves – Public preview:</a:t>
            </a:r>
            <a:r>
              <a:rPr lang="fr-FR" dirty="0"/>
              <a:t> </a:t>
            </a:r>
            <a:r>
              <a:rPr lang="fr-FR" dirty="0">
                <a:hlinkClick r:id="rId3"/>
              </a:rPr>
              <a:t>https://azure.microsoft.com/en-us/blog/simplifying-confidential-computing-azure-iot-edge-security-with-enclaves-public-preview/</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06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 Labs</a:t>
            </a:r>
          </a:p>
          <a:p>
            <a:pPr marL="171450" indent="-171450">
              <a:buFont typeface="Arial" panose="020B0604020202020204" pitchFamily="34" charset="0"/>
              <a:buChar char="•"/>
            </a:pPr>
            <a:r>
              <a:rPr lang="en-US" sz="1000" dirty="0">
                <a:solidFill>
                  <a:srgbClr val="222222"/>
                </a:solidFill>
                <a:latin typeface="Open Sans"/>
              </a:rPr>
              <a:t>The data breach of the Canadian laboratory testing company </a:t>
            </a:r>
            <a:r>
              <a:rPr lang="en-US" sz="1000" dirty="0" err="1">
                <a:solidFill>
                  <a:srgbClr val="222222"/>
                </a:solidFill>
                <a:latin typeface="Open Sans"/>
              </a:rPr>
              <a:t>LifeLabs</a:t>
            </a:r>
            <a:r>
              <a:rPr lang="en-US" sz="1000" dirty="0">
                <a:solidFill>
                  <a:srgbClr val="222222"/>
                </a:solidFill>
                <a:latin typeface="Open Sans"/>
              </a:rPr>
              <a:t> is one of "several wake-up calls" for security and privacy challenges that come with the push for a medical system in which </a:t>
            </a:r>
            <a:r>
              <a:rPr lang="en-US" sz="1000" dirty="0">
                <a:solidFill>
                  <a:srgbClr val="0550C8"/>
                </a:solidFill>
                <a:latin typeface="Open Sans"/>
                <a:hlinkClick r:id="rId3"/>
              </a:rPr>
              <a:t>eHealth</a:t>
            </a:r>
            <a:r>
              <a:rPr lang="en-US" sz="1000" dirty="0">
                <a:solidFill>
                  <a:srgbClr val="222222"/>
                </a:solidFill>
                <a:latin typeface="Open Sans"/>
              </a:rPr>
              <a:t> plays a significant role.</a:t>
            </a:r>
          </a:p>
          <a:p>
            <a:pPr marL="171450" indent="-171450">
              <a:buFont typeface="Arial" panose="020B0604020202020204" pitchFamily="34" charset="0"/>
              <a:buChar char="•"/>
            </a:pPr>
            <a:r>
              <a:rPr lang="en-US" sz="900" dirty="0">
                <a:solidFill>
                  <a:srgbClr val="222222"/>
                </a:solidFill>
                <a:latin typeface="Open Sans"/>
              </a:rPr>
              <a:t>"The medical field for us is one of the worst when it comes to cyber security practices," said David Kennedy, cyber security expert and founder and CEO of </a:t>
            </a:r>
            <a:r>
              <a:rPr lang="en-US" sz="900" dirty="0" err="1">
                <a:solidFill>
                  <a:srgbClr val="222222"/>
                </a:solidFill>
                <a:latin typeface="Open Sans"/>
              </a:rPr>
              <a:t>TrustedSec</a:t>
            </a:r>
            <a:r>
              <a:rPr lang="en-US" sz="900" dirty="0">
                <a:solidFill>
                  <a:srgbClr val="222222"/>
                </a:solidFill>
                <a:latin typeface="Open Sans"/>
              </a:rPr>
              <a:t>, an information security consulting firm.</a:t>
            </a:r>
          </a:p>
          <a:p>
            <a:pPr marL="171450" indent="-171450">
              <a:buFont typeface="Arial" panose="020B0604020202020204" pitchFamily="34" charset="0"/>
              <a:buChar char="•"/>
            </a:pPr>
            <a:r>
              <a:rPr lang="en-US" sz="900" dirty="0">
                <a:solidFill>
                  <a:srgbClr val="222222"/>
                </a:solidFill>
                <a:latin typeface="Open Sans"/>
              </a:rPr>
              <a:t>"What's interesting about the large push for electronic patient health-care information that you put online is that a lot of these </a:t>
            </a:r>
            <a:r>
              <a:rPr lang="en-US" sz="900" dirty="0">
                <a:solidFill>
                  <a:srgbClr val="222222"/>
                </a:solidFill>
                <a:highlight>
                  <a:srgbClr val="FFFF00"/>
                </a:highlight>
                <a:latin typeface="Open Sans"/>
              </a:rPr>
              <a:t>organizations are not designed to withstand </a:t>
            </a:r>
            <a:r>
              <a:rPr lang="en-US" sz="900" dirty="0">
                <a:solidFill>
                  <a:srgbClr val="222222"/>
                </a:solidFill>
                <a:latin typeface="Open Sans"/>
              </a:rPr>
              <a:t>attacks</a:t>
            </a:r>
            <a:r>
              <a:rPr lang="en-US" sz="900" i="1" dirty="0">
                <a:solidFill>
                  <a:srgbClr val="222222"/>
                </a:solidFill>
                <a:latin typeface="Open Sans"/>
              </a:rPr>
              <a:t>."</a:t>
            </a:r>
            <a:endParaRPr lang="en-US" sz="900" b="0" i="0" dirty="0">
              <a:solidFill>
                <a:srgbClr val="222222"/>
              </a:solidFill>
              <a:effectLst/>
              <a:latin typeface="Open Sans"/>
            </a:endParaRPr>
          </a:p>
          <a:p>
            <a:endParaRPr lang="en-US" dirty="0"/>
          </a:p>
          <a:p>
            <a:r>
              <a:rPr lang="en-US" b="1" dirty="0"/>
              <a:t>Canada Desjardins</a:t>
            </a:r>
          </a:p>
          <a:p>
            <a:pPr marL="171450" indent="-171450">
              <a:buFont typeface="Arial" panose="020B0604020202020204" pitchFamily="34" charset="0"/>
              <a:buChar char="•"/>
            </a:pPr>
            <a:r>
              <a:rPr lang="en-US" sz="900" dirty="0">
                <a:solidFill>
                  <a:srgbClr val="333333"/>
                </a:solidFill>
                <a:latin typeface="Helvetica Neue"/>
              </a:rPr>
              <a:t>Canadian lender Desjardins Group said on Monday it spent C$70 million ($53 million) in the second quarter related to a </a:t>
            </a:r>
            <a:r>
              <a:rPr lang="en-US" sz="900" u="sng" dirty="0">
                <a:solidFill>
                  <a:srgbClr val="AF231C"/>
                </a:solidFill>
                <a:latin typeface="Helvetica Neue"/>
                <a:hlinkClick r:id="rId4"/>
              </a:rPr>
              <a:t>data privacy breach</a:t>
            </a:r>
            <a:r>
              <a:rPr lang="en-US" sz="900" dirty="0">
                <a:solidFill>
                  <a:srgbClr val="333333"/>
                </a:solidFill>
                <a:latin typeface="Helvetica Neue"/>
              </a:rPr>
              <a:t> earlier this year that exposed personal information of 2.9 million members.</a:t>
            </a:r>
          </a:p>
          <a:p>
            <a:pPr marL="171450" indent="-171450">
              <a:buFont typeface="Arial" panose="020B0604020202020204" pitchFamily="34" charset="0"/>
              <a:buChar char="•"/>
            </a:pPr>
            <a:r>
              <a:rPr lang="en-US" sz="900" dirty="0">
                <a:highlight>
                  <a:srgbClr val="FFFF00"/>
                </a:highlight>
              </a:rPr>
              <a:t>Unauthorized use of internal data by an employee </a:t>
            </a:r>
            <a:r>
              <a:rPr lang="en-US" sz="900" dirty="0"/>
              <a:t>led to breach of personal information including social insurance number, address and details of banking habits, the company said in June.</a:t>
            </a:r>
            <a:endParaRPr lang="en-US" sz="800" dirty="0"/>
          </a:p>
          <a:p>
            <a:endParaRPr lang="en-US" dirty="0"/>
          </a:p>
          <a:p>
            <a:r>
              <a:rPr lang="en-US" dirty="0"/>
              <a:t>Anthem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…health insurance company that somehow allowed hackers to gain access to information it held on as many as 80 million Americans…gained access to Anthem’s data by </a:t>
            </a:r>
            <a:r>
              <a:rPr lang="en-US" sz="900" dirty="0">
                <a:highlight>
                  <a:srgbClr val="FFFF00"/>
                </a:highlight>
              </a:rPr>
              <a:t>stealing the network credentials </a:t>
            </a:r>
            <a:r>
              <a:rPr lang="en-US" sz="900" dirty="0"/>
              <a:t>of at least five employees with high-level IT access.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822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399768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29818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57966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448539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Underlying Microsoft’s efforts in HE is the Microsoft Research developed SEAL library.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UPDATE : </a:t>
            </a:r>
            <a:r>
              <a:rPr lang="en-US"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3.4.5 released under MIT license in November 2019</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-&gt; SEAL 3.5.0 </a:t>
            </a:r>
            <a:r>
              <a:rPr lang="fr-FR" sz="900" dirty="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released</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in April 2020</a:t>
            </a:r>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815948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What kind of a solution offering are we talking about here:</a:t>
            </a:r>
          </a:p>
          <a:p>
            <a:endParaRPr lang="en-US" dirty="0"/>
          </a:p>
          <a:p>
            <a:r>
              <a:rPr lang="en-US" dirty="0"/>
              <a:t>In a typical AI/ML model development cycle there can be three major privacy problems:</a:t>
            </a:r>
          </a:p>
          <a:p>
            <a:endParaRPr lang="en-US" dirty="0"/>
          </a:p>
          <a:p>
            <a:pPr marL="228600" indent="-228600">
              <a:buAutoNum type="arabicParenR"/>
            </a:pPr>
            <a:r>
              <a:rPr lang="en-US" dirty="0"/>
              <a:t>During </a:t>
            </a:r>
            <a:r>
              <a:rPr lang="en-US" dirty="0" err="1"/>
              <a:t>infere</a:t>
            </a:r>
            <a:r>
              <a:rPr lang="en-US" dirty="0"/>
              <a:t> …..</a:t>
            </a:r>
          </a:p>
          <a:p>
            <a:pPr marL="228600" indent="-228600">
              <a:buAutoNum type="arabicParenR"/>
            </a:pPr>
            <a:r>
              <a:rPr lang="en-US" dirty="0"/>
              <a:t>If you are trying to train a model using sensitive data in a typical eyes-on fashion, then your data scientist or developer has access to data that can be potentially misused</a:t>
            </a:r>
          </a:p>
          <a:p>
            <a:pPr marL="228600" indent="-228600">
              <a:buAutoNum type="arabicParenR"/>
            </a:pPr>
            <a:r>
              <a:rPr lang="en-US" dirty="0"/>
              <a:t>And finally, smart hackers have figured out how to steal sensitive data information even from a trained model</a:t>
            </a:r>
          </a:p>
          <a:p>
            <a:pPr marL="228600" indent="-228600">
              <a:buAutoNum type="arabicParenR"/>
            </a:pPr>
            <a:endParaRPr lang="en-US" dirty="0"/>
          </a:p>
          <a:p>
            <a:pPr marL="0" indent="0">
              <a:buNone/>
            </a:pPr>
            <a:r>
              <a:rPr lang="en-US" dirty="0"/>
              <a:t>Our proposed solution intends to solve all these three major issues by targeting scenarios such as:</a:t>
            </a:r>
          </a:p>
          <a:p>
            <a:pPr marL="0" indent="0">
              <a:buNone/>
            </a:pPr>
            <a:endParaRPr lang="en-US" dirty="0"/>
          </a:p>
          <a:p>
            <a:pPr marL="0" indent="0">
              <a:buNone/>
            </a:pPr>
            <a:r>
              <a:rPr lang="en-US" dirty="0"/>
              <a:t>Enabling private prediction</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@Microsoft, we believe we can solve all these issues through certain techniques, which I will describe in a couple of minutes.</a:t>
            </a:r>
          </a:p>
          <a:p>
            <a:endParaRPr lang="en-US" dirty="0"/>
          </a:p>
          <a:p>
            <a:r>
              <a:rPr lang="en-US" dirty="0"/>
              <a:t>Our long-term vision is to adequately address the following customer scenarios we are focusing 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baseline="0" dirty="0">
                <a:solidFill>
                  <a:srgbClr val="505050"/>
                </a:solidFill>
                <a:latin typeface="Segoe UI Semibold" panose="020B0702040204020203" pitchFamily="34" charset="0"/>
              </a:rPr>
              <a:t>Private inferencing: </a:t>
            </a:r>
            <a:r>
              <a:rPr lang="en-US" dirty="0"/>
              <a:t>medical imaging analysis, EDI 837 patient records analysis - used in HIPAA EDI transactions. The EDI 837 Healthcare Claim concerns the submission of healthcare claim billing information, encounter information or both, see https://edi3.dicentral.com/edi-837</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analytics &amp; search: </a:t>
            </a:r>
            <a:r>
              <a:rPr lang="en-US" dirty="0"/>
              <a:t>always encrypted databases, private set intersection</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model training: </a:t>
            </a:r>
            <a:r>
              <a:rPr lang="en-US" dirty="0"/>
              <a:t>training on IoT data, multi party model training </a:t>
            </a:r>
          </a:p>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Mid-2015: </a:t>
            </a:r>
            <a:r>
              <a:rPr lang="en-US" dirty="0" err="1"/>
              <a:t>BitDefender</a:t>
            </a:r>
            <a:r>
              <a:rPr lang="en-US" dirty="0"/>
              <a:t> username/password stolen, 2015: Anthem breach, 2014-2015: Talk-Talk reported security incidents, 2016: Yahoo breach</a:t>
            </a:r>
          </a:p>
          <a:p>
            <a:endParaRPr lang="en-US" dirty="0"/>
          </a:p>
          <a:p>
            <a:r>
              <a:rPr lang="en-US" sz="900" dirty="0">
                <a:gradFill>
                  <a:gsLst>
                    <a:gs pos="2917">
                      <a:srgbClr val="2F2F2F"/>
                    </a:gs>
                    <a:gs pos="30000">
                      <a:srgbClr val="2F2F2F"/>
                    </a:gs>
                  </a:gsLst>
                  <a:lin ang="5400000" scaled="0"/>
                </a:gradFill>
                <a:latin typeface="Segoe UI Condensed"/>
                <a:cs typeface="Segoe UI" panose="020B0502040204020203" pitchFamily="34" charset="0"/>
              </a:rPr>
              <a:t>Data breaches are virtually daily news events, with attackers gaining access to personally identifiable information (PII), financial data, and corporate intellectual property. </a:t>
            </a:r>
          </a:p>
          <a:p>
            <a:endParaRPr lang="en-US" sz="900" dirty="0">
              <a:gradFill>
                <a:gsLst>
                  <a:gs pos="2917">
                    <a:srgbClr val="2F2F2F"/>
                  </a:gs>
                  <a:gs pos="30000">
                    <a:srgbClr val="2F2F2F"/>
                  </a:gs>
                </a:gsLst>
                <a:lin ang="5400000" scaled="0"/>
              </a:gradFill>
              <a:latin typeface="Segoe UI Condensed"/>
              <a:cs typeface="Segoe UI" panose="020B0502040204020203" pitchFamily="34" charset="0"/>
            </a:endParaRPr>
          </a:p>
          <a:p>
            <a:r>
              <a:rPr lang="en-US" sz="900" dirty="0">
                <a:gradFill>
                  <a:gsLst>
                    <a:gs pos="2917">
                      <a:srgbClr val="2F2F2F"/>
                    </a:gs>
                    <a:gs pos="30000">
                      <a:srgbClr val="2F2F2F"/>
                    </a:gs>
                  </a:gsLst>
                  <a:lin ang="5400000" scaled="0"/>
                </a:gradFill>
                <a:latin typeface="Segoe UI Condensed"/>
                <a:cs typeface="Segoe UI" panose="020B0502040204020203" pitchFamily="34" charset="0"/>
              </a:rPr>
              <a:t>While many breaches are the result of poorly configured access control, most can be traced to data that is accessed while in use, either through administrative accounts, or by leveraging compromised keys to access encrypted data. Despite advanced cybersecurity controls and mitigations, some customers are reluctant to move their most sensitive data to the cloud for fear of attacks against their data when it is in-use.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72099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Pour </a:t>
            </a:r>
            <a:r>
              <a:rPr lang="en-US" dirty="0" err="1"/>
              <a:t>diriger</a:t>
            </a:r>
            <a:r>
              <a:rPr lang="en-US" dirty="0"/>
              <a:t> le </a:t>
            </a:r>
            <a:r>
              <a:rPr lang="en-US" dirty="0" err="1"/>
              <a:t>discours</a:t>
            </a:r>
            <a:endParaRPr lang="en-US" dirty="0"/>
          </a:p>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“CHET-ONNX: Encrypted Inferencing in ONNX Runtime” deck</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48976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layers of encryption in Azure available, we recommend you focus on the highest security return on investment (ROI) areas</a:t>
            </a:r>
          </a:p>
          <a:p>
            <a:endParaRPr lang="en-US" dirty="0"/>
          </a:p>
          <a:p>
            <a:r>
              <a:rPr lang="en-US" dirty="0"/>
              <a:t>Many encryption layers only mitigate attacks on the cloud providers infrastructure or help meet regulatory requirements (many of which were written prior to cloud computing). </a:t>
            </a:r>
          </a:p>
          <a:p>
            <a:endParaRPr lang="en-US" dirty="0"/>
          </a:p>
          <a:p>
            <a:r>
              <a:rPr lang="en-US" dirty="0"/>
              <a:t>We recommend maximizing your security return on investment by prioritizing encryption that</a:t>
            </a:r>
          </a:p>
          <a:p>
            <a:pPr marL="228600" indent="-228600">
              <a:buFont typeface="+mj-lt"/>
              <a:buAutoNum type="arabicPeriod"/>
            </a:pPr>
            <a:r>
              <a:rPr lang="en-US" dirty="0"/>
              <a:t>Mitigates additional attacks and data leakage risks (such as Document and VM Disk Encryption)</a:t>
            </a:r>
          </a:p>
          <a:p>
            <a:pPr marL="228600" indent="-228600">
              <a:buFont typeface="+mj-lt"/>
              <a:buAutoNum type="arabicPeriod"/>
            </a:pPr>
            <a:r>
              <a:rPr lang="en-US" dirty="0"/>
              <a:t>Doesn’t require you to manage keys (such as Storage Encryption and Azure Service Encryption </a:t>
            </a:r>
            <a:r>
              <a:rPr lang="en-US" i="1" dirty="0"/>
              <a:t>with Microsoft Managed Keys</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312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Built community consisting of researchers, developers, business people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A1A1A"/>
                </a:solidFill>
                <a:effectLst/>
                <a:latin typeface="Merriweather"/>
              </a:rPr>
              <a:t>Homomorphic Encryption Security Standard (November 21, 2018): http://homomorphicencryption.org/wp-content/uploads/2018/11/HomomorphicEncryptionStandardv1.1.pdf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Security: This white paper discusses the security standard for homomorphic encryption (http://homomorphicencryption.org/white_papers/security_homomorphic_encryption_white_paper.pdf)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API: This white paper discusses the design of API standards for homomorphic encryption (http://homomorphicencryption.org/white_papers/API_homomorphic_encryption_white_paper.pdf)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Applications: This white discusses the motivating applications for homomorphic encryption (http://homomorphicencryption.org/white_papers/applications_homomorphic_encryption_white_paper.pdf)</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372106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When people think of collaboration, they typically think of desktop and mobile productivity apps. Not that there is anything wrong with that. We want to introduce the idea here of multiparty engineering – leveraging data proliferation, ubiquitous connectivity and utility computing in the service of industrial grade collaboration.</a:t>
            </a:r>
            <a:endParaRPr lang="en-US" dirty="0"/>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77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19301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 emerging ISO/IEC Standard </a:t>
            </a:r>
            <a:r>
              <a:rPr lang="en-US" sz="900" dirty="0"/>
              <a:t>SC 38 Study Group: Trusted Processing of Multi-sourced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IN" sz="1800" u="sng" dirty="0">
                <a:solidFill>
                  <a:srgbClr val="0563C1"/>
                </a:solidFill>
                <a:effectLst/>
                <a:latin typeface="Segoe UI" panose="020B0502040204020203" pitchFamily="34" charset="0"/>
                <a:ea typeface="Calibri" panose="020F0502020204030204" pitchFamily="34" charset="0"/>
                <a:hlinkClick r:id="rId3"/>
              </a:rPr>
              <a:t>Azure Collaborative Workbench (ACW)</a:t>
            </a:r>
            <a:r>
              <a:rPr lang="en-IN" sz="1800" dirty="0">
                <a:solidFill>
                  <a:srgbClr val="000000"/>
                </a:solidFill>
                <a:effectLst/>
                <a:latin typeface="Segoe UI" panose="020B0502040204020203" pitchFamily="34" charset="0"/>
                <a:ea typeface="Calibri" panose="020F0502020204030204" pitchFamily="34" charset="0"/>
              </a:rPr>
              <a:t>, a cross-industry multiparty capability, became private preview ready. ACW’s journey began six months back with </a:t>
            </a:r>
            <a:r>
              <a:rPr lang="en-IN" sz="1800" u="sng" dirty="0">
                <a:solidFill>
                  <a:srgbClr val="0563C1"/>
                </a:solidFill>
                <a:effectLst/>
                <a:latin typeface="Segoe UI" panose="020B0502040204020203" pitchFamily="34" charset="0"/>
                <a:ea typeface="Calibri" panose="020F0502020204030204" pitchFamily="34" charset="0"/>
                <a:hlinkClick r:id="rId4"/>
              </a:rPr>
              <a:t>Azure Data pool</a:t>
            </a:r>
            <a:r>
              <a:rPr lang="en-IN" sz="1800" dirty="0">
                <a:solidFill>
                  <a:srgbClr val="000000"/>
                </a:solidFill>
                <a:effectLst/>
                <a:latin typeface="Segoe UI" panose="020B0502040204020203" pitchFamily="34" charset="0"/>
                <a:ea typeface="Calibri" panose="020F0502020204030204" pitchFamily="34" charset="0"/>
              </a:rPr>
              <a:t> thesis and platform learnings from AI Network experiment where the team had enabled three data collaboratives. ACW in Retail &amp; Agriculture vertical is being deployed in Costco &amp; its supplier networks such as Western Growers &amp; </a:t>
            </a:r>
            <a:r>
              <a:rPr lang="en-IN" sz="1800" dirty="0" err="1">
                <a:solidFill>
                  <a:srgbClr val="000000"/>
                </a:solidFill>
                <a:effectLst/>
                <a:latin typeface="Segoe UI" panose="020B0502040204020203" pitchFamily="34" charset="0"/>
                <a:ea typeface="Calibri" panose="020F0502020204030204" pitchFamily="34" charset="0"/>
              </a:rPr>
              <a:t>iFood</a:t>
            </a:r>
            <a:r>
              <a:rPr lang="en-IN" sz="1800" dirty="0">
                <a:solidFill>
                  <a:srgbClr val="000000"/>
                </a:solidFill>
                <a:effectLst/>
                <a:latin typeface="Segoe UI" panose="020B0502040204020203" pitchFamily="34" charset="0"/>
                <a:ea typeface="Calibri" panose="020F0502020204030204" pitchFamily="34" charset="0"/>
              </a:rPr>
              <a:t>. Other verticals that have shown interest are </a:t>
            </a:r>
            <a:r>
              <a:rPr lang="en-IN" sz="1800" dirty="0" err="1">
                <a:solidFill>
                  <a:srgbClr val="000000"/>
                </a:solidFill>
                <a:effectLst/>
                <a:latin typeface="Segoe UI" panose="020B0502040204020203" pitchFamily="34" charset="0"/>
                <a:ea typeface="Calibri" panose="020F0502020204030204" pitchFamily="34" charset="0"/>
              </a:rPr>
              <a:t>AfreximBank</a:t>
            </a:r>
            <a:r>
              <a:rPr lang="en-IN" sz="1800" dirty="0">
                <a:solidFill>
                  <a:srgbClr val="000000"/>
                </a:solidFill>
                <a:effectLst/>
                <a:latin typeface="Segoe UI" panose="020B0502040204020203" pitchFamily="34" charset="0"/>
                <a:ea typeface="Calibri" panose="020F0502020204030204" pitchFamily="34" charset="0"/>
              </a:rPr>
              <a:t> (FSI), Leonard Cheshire (non-profits), and Statistics Canada (public sector). It has been a great partnership between the Multiparty engineering team in IDC &amp; Redmond and with multiple Azure product teams, including Azure Data Share &amp; Azure Data </a:t>
            </a:r>
            <a:r>
              <a:rPr lang="en-IN" sz="1800" dirty="0" err="1">
                <a:solidFill>
                  <a:srgbClr val="000000"/>
                </a:solidFill>
                <a:effectLst/>
                <a:latin typeface="Segoe UI" panose="020B0502040204020203" pitchFamily="34" charset="0"/>
                <a:ea typeface="Calibri" panose="020F0502020204030204" pitchFamily="34" charset="0"/>
              </a:rPr>
              <a:t>Catalog</a:t>
            </a:r>
            <a:r>
              <a:rPr lang="en-IN" sz="1800" dirty="0">
                <a:solidFill>
                  <a:srgbClr val="000000"/>
                </a:solidFill>
                <a:effectLst/>
                <a:latin typeface="Segoe UI" panose="020B0502040204020203" pitchFamily="34" charset="0"/>
                <a:ea typeface="Calibri" panose="020F0502020204030204" pitchFamily="34" charset="0"/>
              </a:rPr>
              <a:t>. We also had the AI Networks growth touching 1.5 Million insights, with Apollo Cardiology Collaborative continuing to make inroads. These AI Networks for health are now on path of graduation to partners. The team’s present focus is on enabling data pooling platform service in Azure.   </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fr-FR" sz="1000" b="0" i="0" noProof="0" dirty="0">
                <a:solidFill>
                  <a:srgbClr val="171717"/>
                </a:solidFill>
                <a:effectLst/>
                <a:latin typeface="Segoe UI" panose="020B0502040204020203" pitchFamily="34" charset="0"/>
                <a:cs typeface="Segoe UI" panose="020B0502040204020203" pitchFamily="34" charset="0"/>
              </a:rPr>
              <a:t>Initialement la procédure de transfert de clé depuis un HSM on-</a:t>
            </a:r>
            <a:r>
              <a:rPr lang="fr-FR" sz="1000" b="0" i="0" noProof="0" dirty="0" err="1">
                <a:solidFill>
                  <a:srgbClr val="171717"/>
                </a:solidFill>
                <a:effectLst/>
                <a:latin typeface="Segoe UI" panose="020B0502040204020203" pitchFamily="34" charset="0"/>
                <a:cs typeface="Segoe UI" panose="020B0502040204020203" pitchFamily="34" charset="0"/>
              </a:rPr>
              <a:t>prem</a:t>
            </a:r>
            <a:r>
              <a:rPr lang="fr-FR" sz="1000" b="0" i="0" noProof="0" dirty="0">
                <a:solidFill>
                  <a:srgbClr val="171717"/>
                </a:solidFill>
                <a:effectLst/>
                <a:latin typeface="Segoe UI" panose="020B0502040204020203" pitchFamily="34" charset="0"/>
                <a:cs typeface="Segoe UI" panose="020B0502040204020203" pitchFamily="34" charset="0"/>
              </a:rPr>
              <a:t> vers un HSM d’un centre de données Microsoft était spécifique aux HSM Thales (en fait </a:t>
            </a:r>
            <a:r>
              <a:rPr lang="fr-FR" sz="1000" b="0" i="0" noProof="0" dirty="0" err="1">
                <a:solidFill>
                  <a:srgbClr val="171717"/>
                </a:solidFill>
                <a:effectLst/>
                <a:latin typeface="Segoe UI" panose="020B0502040204020203" pitchFamily="34" charset="0"/>
                <a:cs typeface="Segoe UI" panose="020B0502040204020203" pitchFamily="34" charset="0"/>
              </a:rPr>
              <a:t>nCipher</a:t>
            </a:r>
            <a:r>
              <a:rPr lang="fr-FR" sz="1000" b="0" i="0" noProof="0" dirty="0">
                <a:solidFill>
                  <a:srgbClr val="171717"/>
                </a:solidFill>
                <a:effectLst/>
                <a:latin typeface="Segoe UI" panose="020B0502040204020203" pitchFamily="34" charset="0"/>
                <a:cs typeface="Segoe UI" panose="020B0502040204020203" pitchFamily="34" charset="0"/>
              </a:rPr>
              <a:t> </a:t>
            </a:r>
            <a:r>
              <a:rPr lang="fr-FR" sz="1000" b="0" i="0" noProof="0" dirty="0" err="1">
                <a:solidFill>
                  <a:srgbClr val="171717"/>
                </a:solidFill>
                <a:effectLst/>
                <a:latin typeface="Segoe UI" panose="020B0502040204020203" pitchFamily="34" charset="0"/>
                <a:cs typeface="Segoe UI" panose="020B0502040204020203" pitchFamily="34" charset="0"/>
              </a:rPr>
              <a:t>nShield</a:t>
            </a:r>
            <a:r>
              <a:rPr lang="fr-FR" sz="1000" b="0" i="0" noProof="0" dirty="0">
                <a:solidFill>
                  <a:srgbClr val="171717"/>
                </a:solidFill>
                <a:effectLst/>
                <a:latin typeface="Segoe UI" panose="020B0502040204020203" pitchFamily="34" charset="0"/>
                <a:cs typeface="Segoe UI" panose="020B0502040204020203" pitchFamily="34" charset="0"/>
              </a:rPr>
              <a:t>).</a:t>
            </a:r>
          </a:p>
          <a:p>
            <a:pPr algn="l"/>
            <a:r>
              <a:rPr lang="fr-FR" sz="1000" b="0" i="0" noProof="0" dirty="0">
                <a:solidFill>
                  <a:srgbClr val="171717"/>
                </a:solidFill>
                <a:effectLst/>
                <a:latin typeface="Segoe UI" panose="020B0502040204020203" pitchFamily="34" charset="0"/>
                <a:cs typeface="Segoe UI" panose="020B0502040204020203" pitchFamily="34" charset="0"/>
              </a:rPr>
              <a:t>Ceci imposait du côté client l’achat d’un HSM de cette marque, et du côté Microsoft d’équiper également ses datacenters de HSM de cette marque.</a:t>
            </a:r>
          </a:p>
          <a:p>
            <a:pPr algn="l"/>
            <a:r>
              <a:rPr lang="fr-FR" sz="1000" b="0" i="0" noProof="0" dirty="0">
                <a:solidFill>
                  <a:srgbClr val="171717"/>
                </a:solidFill>
                <a:effectLst/>
                <a:latin typeface="Segoe UI" panose="020B0502040204020203" pitchFamily="34" charset="0"/>
                <a:cs typeface="Segoe UI" panose="020B0502040204020203" pitchFamily="34" charset="0"/>
              </a:rPr>
              <a:t>Une nouvelle solution de transfert de clés pour assurer la fonction de BYOK est disponible qui présente l’avantage d’être HSM-</a:t>
            </a:r>
            <a:r>
              <a:rPr lang="fr-FR" sz="1000" b="0" i="0" noProof="0" dirty="0" err="1">
                <a:solidFill>
                  <a:srgbClr val="171717"/>
                </a:solidFill>
                <a:effectLst/>
                <a:latin typeface="Segoe UI" panose="020B0502040204020203" pitchFamily="34" charset="0"/>
                <a:cs typeface="Segoe UI" panose="020B0502040204020203" pitchFamily="34" charset="0"/>
              </a:rPr>
              <a:t>prem</a:t>
            </a:r>
            <a:r>
              <a:rPr lang="fr-FR" sz="1000" b="0" i="0" noProof="0" dirty="0">
                <a:solidFill>
                  <a:srgbClr val="171717"/>
                </a:solidFill>
                <a:effectLst/>
                <a:latin typeface="Segoe UI" panose="020B0502040204020203" pitchFamily="34" charset="0"/>
                <a:cs typeface="Segoe UI" panose="020B0502040204020203" pitchFamily="34" charset="0"/>
              </a:rPr>
              <a:t> agnostique, même si pour l’instant on ne supporte que 2 marques, Thales et </a:t>
            </a:r>
            <a:r>
              <a:rPr lang="fr-FR" sz="1000" b="0" i="0" noProof="0" dirty="0" err="1">
                <a:solidFill>
                  <a:srgbClr val="171717"/>
                </a:solidFill>
                <a:effectLst/>
                <a:latin typeface="Segoe UI" panose="020B0502040204020203" pitchFamily="34" charset="0"/>
                <a:cs typeface="Segoe UI" panose="020B0502040204020203" pitchFamily="34" charset="0"/>
              </a:rPr>
              <a:t>Fortanix</a:t>
            </a:r>
            <a:r>
              <a:rPr lang="fr-FR" sz="1000" b="0" i="0" noProof="0" dirty="0">
                <a:solidFill>
                  <a:srgbClr val="171717"/>
                </a:solidFill>
                <a:effectLst/>
                <a:latin typeface="Segoe UI" panose="020B0502040204020203" pitchFamily="34" charset="0"/>
                <a:cs typeface="Segoe UI" panose="020B0502040204020203" pitchFamily="34" charset="0"/>
              </a:rPr>
              <a:t>, sur certaines gammes de leurs HSM.</a:t>
            </a:r>
          </a:p>
          <a:p>
            <a:pPr algn="l"/>
            <a:endParaRPr lang="fr-FR" sz="1000" b="0" i="0" noProof="0" dirty="0">
              <a:solidFill>
                <a:srgbClr val="171717"/>
              </a:solidFill>
              <a:effectLst/>
              <a:latin typeface="Segoe UI" panose="020B0502040204020203" pitchFamily="34" charset="0"/>
              <a:cs typeface="Segoe UI" panose="020B0502040204020203" pitchFamily="34" charset="0"/>
            </a:endParaRPr>
          </a:p>
          <a:p>
            <a:pPr algn="l"/>
            <a:r>
              <a:rPr lang="fr-FR" sz="1000" b="0" i="0" noProof="0" dirty="0">
                <a:solidFill>
                  <a:srgbClr val="171717"/>
                </a:solidFill>
                <a:effectLst/>
                <a:latin typeface="Segoe UI" panose="020B0502040204020203" pitchFamily="34" charset="0"/>
                <a:cs typeface="Segoe UI" panose="020B0502040204020203" pitchFamily="34" charset="0"/>
              </a:rPr>
              <a:t>En synthèse le mécanisme de transfert de clé est le suivant :</a:t>
            </a:r>
          </a:p>
          <a:p>
            <a:pPr marL="171450" indent="-171450" algn="l">
              <a:buFont typeface="Arial" panose="020B0604020202020204" pitchFamily="34" charset="0"/>
              <a:buChar char="•"/>
            </a:pPr>
            <a:r>
              <a:rPr lang="fr-FR" sz="1000" b="0" i="0" noProof="0" dirty="0">
                <a:solidFill>
                  <a:srgbClr val="171717"/>
                </a:solidFill>
                <a:effectLst/>
                <a:latin typeface="Segoe UI" panose="020B0502040204020203" pitchFamily="34" charset="0"/>
                <a:cs typeface="Segoe UI" panose="020B0502040204020203" pitchFamily="34" charset="0"/>
              </a:rPr>
              <a:t>Une bi-clé avec la clé privée non-exportable est générée par Key-Vault en s’appuyant sur le HSM du </a:t>
            </a:r>
            <a:r>
              <a:rPr lang="fr-FR" sz="1000" b="0" i="0" noProof="0" dirty="0" err="1">
                <a:solidFill>
                  <a:srgbClr val="171717"/>
                </a:solidFill>
                <a:effectLst/>
                <a:latin typeface="Segoe UI" panose="020B0502040204020203" pitchFamily="34" charset="0"/>
                <a:cs typeface="Segoe UI" panose="020B0502040204020203" pitchFamily="34" charset="0"/>
              </a:rPr>
              <a:t>DataCenter</a:t>
            </a:r>
            <a:endParaRPr lang="fr-FR" sz="1000" b="0" i="0" noProof="0" dirty="0">
              <a:solidFill>
                <a:srgbClr val="171717"/>
              </a:solidFill>
              <a:effectLs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fr-FR" sz="1000" b="0" i="0" noProof="0" dirty="0">
                <a:solidFill>
                  <a:srgbClr val="171717"/>
                </a:solidFill>
                <a:effectLst/>
                <a:latin typeface="Segoe UI" panose="020B0502040204020203" pitchFamily="34" charset="0"/>
                <a:cs typeface="Segoe UI" panose="020B0502040204020203" pitchFamily="34" charset="0"/>
              </a:rPr>
              <a:t>La clé publique est envoyée on-</a:t>
            </a:r>
            <a:r>
              <a:rPr lang="fr-FR" sz="1000" b="0" i="0" noProof="0" dirty="0" err="1">
                <a:solidFill>
                  <a:srgbClr val="171717"/>
                </a:solidFill>
                <a:effectLst/>
                <a:latin typeface="Segoe UI" panose="020B0502040204020203" pitchFamily="34" charset="0"/>
                <a:cs typeface="Segoe UI" panose="020B0502040204020203" pitchFamily="34" charset="0"/>
              </a:rPr>
              <a:t>prem</a:t>
            </a:r>
            <a:r>
              <a:rPr lang="fr-FR" sz="1000" b="0" i="0" noProof="0" dirty="0">
                <a:solidFill>
                  <a:srgbClr val="171717"/>
                </a:solidFill>
                <a:effectLst/>
                <a:latin typeface="Segoe UI" panose="020B0502040204020203" pitchFamily="34" charset="0"/>
                <a:cs typeface="Segoe UI" panose="020B0502040204020203" pitchFamily="34" charset="0"/>
              </a:rPr>
              <a:t> et est utilisée par l’outil BYOK du vendeur pour chiffrer le fichier BYOK produit par le HSM on-</a:t>
            </a:r>
            <a:r>
              <a:rPr lang="fr-FR" sz="1000" b="0" i="0" noProof="0" dirty="0" err="1">
                <a:solidFill>
                  <a:srgbClr val="171717"/>
                </a:solidFill>
                <a:effectLst/>
                <a:latin typeface="Segoe UI" panose="020B0502040204020203" pitchFamily="34" charset="0"/>
                <a:cs typeface="Segoe UI" panose="020B0502040204020203" pitchFamily="34" charset="0"/>
              </a:rPr>
              <a:t>prem</a:t>
            </a:r>
            <a:endParaRPr lang="fr-FR" sz="1000" b="0" i="0" noProof="0" dirty="0">
              <a:solidFill>
                <a:srgbClr val="171717"/>
              </a:solidFill>
              <a:effectLs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fr-FR" sz="1000" b="0" i="0" noProof="0" dirty="0">
                <a:solidFill>
                  <a:srgbClr val="171717"/>
                </a:solidFill>
                <a:effectLst/>
                <a:latin typeface="Segoe UI" panose="020B0502040204020203" pitchFamily="34" charset="0"/>
                <a:cs typeface="Segoe UI" panose="020B0502040204020203" pitchFamily="34" charset="0"/>
              </a:rPr>
              <a:t>Le fichier BYOK est transféré vers Key Vault</a:t>
            </a:r>
          </a:p>
          <a:p>
            <a:pPr marL="171450" indent="-171450" algn="l">
              <a:buFont typeface="Arial" panose="020B0604020202020204" pitchFamily="34" charset="0"/>
              <a:buChar char="•"/>
            </a:pPr>
            <a:r>
              <a:rPr lang="fr-FR" sz="1000" b="0" i="0" noProof="0" dirty="0">
                <a:solidFill>
                  <a:srgbClr val="171717"/>
                </a:solidFill>
                <a:effectLst/>
                <a:latin typeface="Segoe UI" panose="020B0502040204020203" pitchFamily="34" charset="0"/>
                <a:cs typeface="Segoe UI" panose="020B0502040204020203" pitchFamily="34" charset="0"/>
              </a:rPr>
              <a:t>Le HSM du DC va déchiffrer le fichier BYOK avec la clé privée et en extraire la clé générée par le HSM on-</a:t>
            </a:r>
            <a:r>
              <a:rPr lang="fr-FR" sz="1000" b="0" i="0" noProof="0" dirty="0" err="1">
                <a:solidFill>
                  <a:srgbClr val="171717"/>
                </a:solidFill>
                <a:effectLst/>
                <a:latin typeface="Segoe UI" panose="020B0502040204020203" pitchFamily="34" charset="0"/>
                <a:cs typeface="Segoe UI" panose="020B0502040204020203" pitchFamily="34" charset="0"/>
              </a:rPr>
              <a:t>prem</a:t>
            </a:r>
            <a:r>
              <a:rPr lang="fr-FR" sz="1000" b="0" i="0" noProof="0" dirty="0">
                <a:solidFill>
                  <a:srgbClr val="171717"/>
                </a:solidFill>
                <a:effectLst/>
                <a:latin typeface="Segoe UI" panose="020B0502040204020203" pitchFamily="34" charset="0"/>
                <a:cs typeface="Segoe UI" panose="020B0502040204020203" pitchFamily="34" charset="0"/>
              </a:rPr>
              <a:t> pour l’importer</a:t>
            </a:r>
          </a:p>
          <a:p>
            <a:pPr algn="l"/>
            <a:endParaRPr lang="en-US" sz="1000" b="0" i="0" dirty="0">
              <a:solidFill>
                <a:srgbClr val="171717"/>
              </a:solidFill>
              <a:effectLst/>
              <a:latin typeface="Segoe UI" panose="020B0502040204020203" pitchFamily="34" charset="0"/>
              <a:cs typeface="Segoe UI" panose="020B0502040204020203" pitchFamily="34" charset="0"/>
            </a:endParaRPr>
          </a:p>
          <a:p>
            <a:pPr algn="l"/>
            <a:r>
              <a:rPr lang="fr-FR" sz="1000" b="0" i="0" noProof="0" dirty="0">
                <a:solidFill>
                  <a:srgbClr val="171717"/>
                </a:solidFill>
                <a:effectLst/>
                <a:latin typeface="Segoe UI" panose="020B0502040204020203" pitchFamily="34" charset="0"/>
                <a:cs typeface="Segoe UI" panose="020B0502040204020203" pitchFamily="34" charset="0"/>
              </a:rPr>
              <a:t>Le processus détaillé est le suivant : </a:t>
            </a:r>
            <a:endParaRPr lang="en-US" sz="1000" b="0" i="0" dirty="0">
              <a:solidFill>
                <a:srgbClr val="171717"/>
              </a:solidFill>
              <a:effectLs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Dans Azure Key Vault, générez une clé (</a:t>
            </a:r>
            <a:r>
              <a:rPr lang="fr-FR" sz="1000" b="0" i="1" dirty="0">
                <a:solidFill>
                  <a:srgbClr val="171717"/>
                </a:solidFill>
                <a:effectLst/>
                <a:latin typeface="Segoe UI" panose="020B0502040204020203" pitchFamily="34" charset="0"/>
                <a:cs typeface="Segoe UI" panose="020B0502040204020203" pitchFamily="34" charset="0"/>
              </a:rPr>
              <a:t>Key Exchange Key</a:t>
            </a:r>
            <a:r>
              <a:rPr lang="fr-FR" sz="1000" b="0" i="0" dirty="0">
                <a:solidFill>
                  <a:srgbClr val="171717"/>
                </a:solidFill>
                <a:effectLst/>
                <a:latin typeface="Segoe UI" panose="020B0502040204020203" pitchFamily="34" charset="0"/>
                <a:cs typeface="Segoe UI" panose="020B0502040204020203" pitchFamily="34" charset="0"/>
              </a:rPr>
              <a:t>, KEK). Cette KEK doit être une clé RSA-HSM qui n’a que l’opération d’import de clé. Seule la référence SKU Premium d’Azure Key Vault prend en charge les clés RSA-HSM.</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Téléchargez la clé publique KEK en tant que fichier. </a:t>
            </a:r>
            <a:r>
              <a:rPr lang="fr-FR" sz="1000" b="0" i="0" dirty="0" err="1">
                <a:solidFill>
                  <a:srgbClr val="171717"/>
                </a:solidFill>
                <a:effectLst/>
                <a:latin typeface="Segoe UI" panose="020B0502040204020203" pitchFamily="34" charset="0"/>
                <a:cs typeface="Segoe UI" panose="020B0502040204020203" pitchFamily="34" charset="0"/>
              </a:rPr>
              <a:t>pem</a:t>
            </a:r>
            <a:r>
              <a:rPr lang="fr-FR" sz="1000" b="0" i="0" dirty="0">
                <a:solidFill>
                  <a:srgbClr val="171717"/>
                </a:solidFill>
                <a:effectLst/>
                <a:latin typeface="Segoe UI" panose="020B0502040204020203" pitchFamily="34" charset="0"/>
                <a:cs typeface="Segoe UI" panose="020B0502040204020203" pitchFamily="34" charset="0"/>
              </a:rPr>
              <a:t>.</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Transférez la clé publique KEK sur un ordinateur hors connexion connecté à un HSM local.</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Sur l’ordinateur hors connexion, utilisez l’outil BYOK fourni par votre fournisseur de HSM pour créer un fichier BYOK.</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La clé cible est chiffrée à l’aide d’une clé KEK qui reste chiffrée jusqu’à ce qu’elle soit transférée vers le HSM d’Azure Key Vault. Seule la version chiffrée de la clé quitte le HSM local.</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Une clé KEK générée à l’intérieur d’un HSM de Key Vault n’est pas exportable. Les HSM appliquent la règle en vertu de laquelle aucune version en clair d’une clé KEK n’existe en dehors d’un HSM de Key Vault.</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La clé KEK doit se trouver dans le coffre de clés dans lequel la clé cible doit être importée.</a:t>
            </a:r>
          </a:p>
          <a:p>
            <a:pPr marL="171450" indent="-171450" algn="l">
              <a:buFont typeface="Arial" panose="020B0604020202020204" pitchFamily="34" charset="0"/>
              <a:buChar char="•"/>
            </a:pPr>
            <a:r>
              <a:rPr lang="fr-FR" sz="1000" b="0" i="0" dirty="0">
                <a:solidFill>
                  <a:srgbClr val="171717"/>
                </a:solidFill>
                <a:effectLst/>
                <a:latin typeface="Segoe UI" panose="020B0502040204020203" pitchFamily="34" charset="0"/>
                <a:cs typeface="Segoe UI" panose="020B0502040204020203" pitchFamily="34" charset="0"/>
              </a:rPr>
              <a:t>Lors du chargement du fichier BYOK dans le coffre de clés, un HSM de Key Vault utilise la clé KEK privée pour déchiffrer le matériel de la clé cible et l’importer comme clé HSM. Cette opération se produit entièrement à l’intérieur d’un HSM Key Vault. La clé cible reste toujours dans la frontière de protection du HSM.</a:t>
            </a:r>
          </a:p>
          <a:p>
            <a:pPr algn="l"/>
            <a:endParaRPr lang="en-US" sz="1000" b="0" i="0" dirty="0">
              <a:solidFill>
                <a:srgbClr val="171717"/>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latin typeface="Segoe UI" panose="020B0502040204020203" pitchFamily="34" charset="0"/>
                <a:cs typeface="Segoe UI" panose="020B0502040204020203" pitchFamily="34" charset="0"/>
              </a:rPr>
              <a:t>Source : </a:t>
            </a:r>
            <a:r>
              <a:rPr lang="en-US" sz="1000" b="0" i="0" dirty="0">
                <a:solidFill>
                  <a:srgbClr val="171717"/>
                </a:solidFill>
                <a:effectLst/>
                <a:latin typeface="Segoe UI" panose="020B0502040204020203" pitchFamily="34" charset="0"/>
                <a:cs typeface="Segoe UI" panose="020B0502040204020203" pitchFamily="34" charset="0"/>
              </a:rPr>
              <a:t>Import HSM-protected keys to Key Vault (preview) </a:t>
            </a:r>
            <a:r>
              <a:rPr lang="en-US" sz="1000" dirty="0">
                <a:latin typeface="Segoe UI" panose="020B0502040204020203" pitchFamily="34" charset="0"/>
                <a:cs typeface="Segoe UI" panose="020B0502040204020203" pitchFamily="34" charset="0"/>
                <a:hlinkClick r:id="rId3"/>
              </a:rPr>
              <a:t>https://docs.microsoft.com/fr-fr/azure/key-vault/hsm-protected-keys-vendor-agnostic-byok</a:t>
            </a:r>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8969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microsoft.sharepoint.com/teams/AzureCollaborativeWorkbench/Shared%20Documents/Forms/AllItems.aspx?id=%2Fteams%2FAzureCollaborativeWorkbench%2FShared%20Documents%2FSprint%20Demo%2FACW%5FPrivatePreview%2Emp4&amp;parent=%2Fteams%2FAzureCollaborativeWorkbench%2FShared%20Documents%2FSprint%20Demo&amp;p=true&amp;originalPath=aHR0cHM6Ly9taWNyb3NvZnQuc2hhcmVwb2ludC5jb20vOnY6L3QvQXp1cmVDb2xsYWJvcmF0aXZlV29ya2JlbmNoL0VTSzZpempoRkNCRXJybHNKd1pYWDFRQnlFdUFYdzVnX09yeV90SUdvb0pXNmc_cnRpbWU9dWsyTWp5VGExMGc</a:t>
            </a:r>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877043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86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for Everyone: http://download.microsoft.com/download/D/1/F/D1F0DFF5-8BA9-4BDF-8924-7816932F6825/Differential_Privacy_for_Everyone.pdf</a:t>
            </a:r>
          </a:p>
          <a:p>
            <a:r>
              <a:rPr lang="en-US" dirty="0"/>
              <a:t>Differential Privacy: A Primer for a Non-technical Audience: https://privacytools.seas.harvard.edu/files/privacytools/files/pedagogical-document-dp_0.pdf </a:t>
            </a:r>
          </a:p>
        </p:txBody>
      </p:sp>
      <p:sp>
        <p:nvSpPr>
          <p:cNvPr id="4" name="Slide Number Placeholder 3"/>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800490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https://www.microsoft.com/en-us/research/publication/differential-privacy/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Cynthia often considered a likely future Turing award winner, for DP.</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124768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Telemetry Data Privately: https://www.microsoft.com/en-us/research/publication/collecting-telemetry-data-privately/</a:t>
            </a:r>
          </a:p>
        </p:txBody>
      </p:sp>
      <p:sp>
        <p:nvSpPr>
          <p:cNvPr id="4" name="Slide Number Placeholder 3"/>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418939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Assistive AI Makes Replying Easier: https://www.microsoft.com/en-us/research/group/msai/articles/assistive-ai-makes-replying-easier-2/</a:t>
            </a:r>
          </a:p>
          <a:p>
            <a:r>
              <a:rPr lang="en-US" dirty="0"/>
              <a:t>LinkedIn's Audience Engagements API: A Privacy Preserving Data Analytics System at Scale: https://arxiv.org/abs/2002.05839</a:t>
            </a:r>
          </a:p>
          <a:p>
            <a:r>
              <a:rPr lang="en-US" dirty="0"/>
              <a:t>Census usage important. DP may be incorporated in regulation</a:t>
            </a:r>
          </a:p>
        </p:txBody>
      </p:sp>
      <p:sp>
        <p:nvSpPr>
          <p:cNvPr id="4" name="Slide Number Placeholder 3"/>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65554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6254455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Native runtime</a:t>
            </a:r>
          </a:p>
          <a:p>
            <a:pPr lvl="1"/>
            <a:r>
              <a:rPr lang="en-US" dirty="0"/>
              <a:t>C,C++, Python, R</a:t>
            </a:r>
          </a:p>
          <a:p>
            <a:pPr marL="0" indent="0">
              <a:spcBef>
                <a:spcPts val="1200"/>
              </a:spcBef>
              <a:buNone/>
            </a:pPr>
            <a:r>
              <a:rPr lang="en-US" dirty="0"/>
              <a:t>Privacy budget</a:t>
            </a:r>
          </a:p>
          <a:p>
            <a:pPr lvl="1"/>
            <a:r>
              <a:rPr lang="en-US" dirty="0"/>
              <a:t>Control queries by users</a:t>
            </a:r>
          </a:p>
          <a:p>
            <a:pPr marL="0" indent="0">
              <a:spcBef>
                <a:spcPts val="1200"/>
              </a:spcBef>
              <a:buNone/>
            </a:pPr>
            <a:r>
              <a:rPr lang="en-US" sz="2400" dirty="0">
                <a:solidFill>
                  <a:schemeClr val="accent1"/>
                </a:solidFill>
              </a:rPr>
              <a:t>Data source connectivity</a:t>
            </a:r>
          </a:p>
          <a:p>
            <a:pPr lvl="1"/>
            <a:r>
              <a:rPr lang="en-US" dirty="0"/>
              <a:t>Data Lakes, SQL Server, Postgres, Apache Spark, Apache Presto and CSV files</a:t>
            </a:r>
          </a:p>
          <a:p>
            <a:pPr marL="0" indent="0">
              <a:spcBef>
                <a:spcPts val="1200"/>
              </a:spcBef>
              <a:buNone/>
            </a:pPr>
            <a:r>
              <a:rPr lang="en-US" sz="2400" dirty="0">
                <a:solidFill>
                  <a:schemeClr val="accent1"/>
                </a:solidFill>
              </a:rPr>
              <a:t>Validator</a:t>
            </a:r>
          </a:p>
          <a:p>
            <a:pPr lvl="1"/>
            <a:r>
              <a:rPr lang="en-US" dirty="0"/>
              <a:t>Automatically stress test DP algorithms</a:t>
            </a:r>
          </a:p>
        </p:txBody>
      </p:sp>
      <p:sp>
        <p:nvSpPr>
          <p:cNvPr id="4" name="Slide Number Placeholder 3"/>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591"/>
              </a:spcAft>
            </a:pPr>
            <a:r>
              <a:rPr lang="en-US" sz="1900" b="1" dirty="0">
                <a:latin typeface="Segoe UI" panose="020B0502040204020203" pitchFamily="34" charset="0"/>
                <a:ea typeface="Segoe UI" panose="020B0502040204020203" pitchFamily="34" charset="0"/>
                <a:cs typeface="Segoe UI" panose="020B0502040204020203" pitchFamily="34" charset="0"/>
              </a:rPr>
              <a:t>Slide title:</a:t>
            </a:r>
            <a:r>
              <a:rPr lang="en-US" sz="1900" dirty="0">
                <a:latin typeface="Segoe UI" panose="020B0502040204020203" pitchFamily="34" charset="0"/>
                <a:ea typeface="Segoe UI" panose="020B0502040204020203" pitchFamily="34" charset="0"/>
                <a:cs typeface="Segoe UI" panose="020B0502040204020203" pitchFamily="34" charset="0"/>
              </a:rPr>
              <a:t> Encryption in transit</a:t>
            </a:r>
          </a:p>
          <a:p>
            <a:pPr>
              <a:lnSpc>
                <a:spcPct val="115000"/>
              </a:lnSpc>
              <a:spcAft>
                <a:spcPts val="1591"/>
              </a:spcAft>
            </a:pPr>
            <a:r>
              <a:rPr lang="en-US" sz="1900" b="1" dirty="0">
                <a:latin typeface="Segoe UI" panose="020B0502040204020203" pitchFamily="34" charset="0"/>
                <a:ea typeface="Segoe UI" panose="020B0502040204020203" pitchFamily="34" charset="0"/>
                <a:cs typeface="Segoe UI" panose="020B0502040204020203" pitchFamily="34" charset="0"/>
              </a:rPr>
              <a:t>Slide objective:</a:t>
            </a:r>
            <a:r>
              <a:rPr lang="en-US" sz="1900" dirty="0">
                <a:latin typeface="Segoe UI" panose="020B0502040204020203" pitchFamily="34" charset="0"/>
                <a:ea typeface="Segoe UI" panose="020B0502040204020203" pitchFamily="34" charset="0"/>
                <a:cs typeface="Segoe UI" panose="020B0502040204020203" pitchFamily="34" charset="0"/>
              </a:rPr>
              <a:t> Explain how Azure encrypts specific types of communications in transit.</a:t>
            </a:r>
          </a:p>
          <a:p>
            <a:pPr>
              <a:lnSpc>
                <a:spcPct val="115000"/>
              </a:lnSpc>
              <a:spcAft>
                <a:spcPts val="1591"/>
              </a:spcAft>
            </a:pPr>
            <a:endParaRPr lang="en-US" sz="1900" dirty="0">
              <a:latin typeface="Segoe UI" panose="020B0502040204020203" pitchFamily="34" charset="0"/>
              <a:ea typeface="Segoe UI" panose="020B0502040204020203" pitchFamily="34" charset="0"/>
              <a:cs typeface="Segoe UI" panose="020B0502040204020203" pitchFamily="34" charset="0"/>
            </a:endParaRPr>
          </a:p>
          <a:p>
            <a:pPr defTabSz="1454923">
              <a:lnSpc>
                <a:spcPct val="115000"/>
              </a:lnSpc>
              <a:spcAft>
                <a:spcPts val="1591"/>
              </a:spcAft>
              <a:defRPr/>
            </a:pPr>
            <a:r>
              <a:rPr lang="en-US" sz="1900" b="1" dirty="0">
                <a:latin typeface="Segoe UI" panose="020B0502040204020203" pitchFamily="34" charset="0"/>
                <a:ea typeface="Segoe UI" panose="020B0502040204020203" pitchFamily="34" charset="0"/>
                <a:cs typeface="Segoe UI" panose="020B0502040204020203" pitchFamily="34" charset="0"/>
              </a:rPr>
              <a:t>Slide script:</a:t>
            </a:r>
          </a:p>
          <a:p>
            <a:pPr defTabSz="1454923">
              <a:lnSpc>
                <a:spcPct val="115000"/>
              </a:lnSpc>
              <a:spcAft>
                <a:spcPts val="1591"/>
              </a:spcAft>
              <a:defRPr/>
            </a:pPr>
            <a:r>
              <a:rPr lang="en-US" sz="1900" dirty="0">
                <a:latin typeface="Segoe UI" panose="020B0502040204020203" pitchFamily="34" charset="0"/>
              </a:rPr>
              <a:t>For data in transit, customers can enable encryption for traffic between their own VMs and end users. Azure protects data in transit to or from outside components, as well as data in transit internally, such as between two virtual networks. Azure uses industry standard transport protocols such as SSL and TLS between user devices and Microsoft datacenters, and within datacenters themselves</a:t>
            </a:r>
          </a:p>
          <a:p>
            <a:pPr defTabSz="1483917">
              <a:spcAft>
                <a:spcPts val="955"/>
              </a:spcAft>
            </a:pPr>
            <a:endParaRPr lang="en-US" sz="2200" b="1" dirty="0">
              <a:solidFill>
                <a:srgbClr val="0171B0"/>
              </a:solidFill>
            </a:endParaRPr>
          </a:p>
          <a:p>
            <a:pPr defTabSz="1483917">
              <a:spcAft>
                <a:spcPts val="955"/>
              </a:spcAft>
            </a:pPr>
            <a:r>
              <a:rPr lang="en-US" sz="2200" b="1" dirty="0">
                <a:solidFill>
                  <a:srgbClr val="0171B0"/>
                </a:solidFill>
              </a:rPr>
              <a:t>AZURE:</a:t>
            </a:r>
          </a:p>
          <a:p>
            <a:pPr marL="376361" indent="-376361">
              <a:spcAft>
                <a:spcPts val="955"/>
              </a:spcAft>
              <a:buFont typeface="Arial" panose="020B0604020202020204" pitchFamily="34" charset="0"/>
              <a:buChar char="•"/>
            </a:pPr>
            <a:r>
              <a:rPr lang="en-US" dirty="0">
                <a:solidFill>
                  <a:srgbClr val="44546A"/>
                </a:solidFill>
              </a:rPr>
              <a:t>Encrypts most communication between Azure datacenters with a commitment to encrypt all traffic</a:t>
            </a:r>
            <a:r>
              <a:rPr lang="en-US" baseline="0" dirty="0">
                <a:solidFill>
                  <a:srgbClr val="44546A"/>
                </a:solidFill>
              </a:rPr>
              <a:t> by the end of 2014</a:t>
            </a:r>
            <a:endParaRPr lang="en-US" dirty="0">
              <a:solidFill>
                <a:srgbClr val="44546A"/>
              </a:solidFill>
            </a:endParaRPr>
          </a:p>
          <a:p>
            <a:pPr marL="376361" indent="-376361">
              <a:spcAft>
                <a:spcPts val="955"/>
              </a:spcAft>
              <a:buFont typeface="Arial" panose="020B0604020202020204" pitchFamily="34" charset="0"/>
              <a:buChar char="•"/>
            </a:pPr>
            <a:r>
              <a:rPr lang="en-US" dirty="0">
                <a:solidFill>
                  <a:srgbClr val="44546A"/>
                </a:solidFill>
              </a:rPr>
              <a:t>Encrypts transactions through Azure Portal using HTTPS</a:t>
            </a:r>
          </a:p>
          <a:p>
            <a:pPr marL="376361" indent="-376361">
              <a:spcAft>
                <a:spcPts val="955"/>
              </a:spcAft>
              <a:buFont typeface="Arial" panose="020B0604020202020204" pitchFamily="34" charset="0"/>
              <a:buChar char="•"/>
            </a:pPr>
            <a:r>
              <a:rPr lang="en-US" dirty="0">
                <a:solidFill>
                  <a:srgbClr val="44546A"/>
                </a:solidFill>
              </a:rPr>
              <a:t>Only accepts encrypted disks for import/export of data</a:t>
            </a:r>
          </a:p>
          <a:p>
            <a:pPr marL="376361" indent="-376361">
              <a:spcAft>
                <a:spcPts val="955"/>
              </a:spcAft>
              <a:buFont typeface="Arial" panose="020B0604020202020204" pitchFamily="34" charset="0"/>
              <a:buChar char="•"/>
            </a:pPr>
            <a:r>
              <a:rPr lang="en-US" dirty="0">
                <a:solidFill>
                  <a:srgbClr val="44546A"/>
                </a:solidFill>
              </a:rPr>
              <a:t>Supports FIPS 140-2 ciphers</a:t>
            </a:r>
          </a:p>
          <a:p>
            <a:pPr marL="376361" indent="-376361">
              <a:spcAft>
                <a:spcPts val="955"/>
              </a:spcAft>
              <a:buFont typeface="Arial" panose="020B0604020202020204" pitchFamily="34" charset="0"/>
              <a:buChar char="•"/>
            </a:pPr>
            <a:endParaRPr lang="en-US" dirty="0">
              <a:solidFill>
                <a:srgbClr val="44546A"/>
              </a:solidFill>
            </a:endParaRPr>
          </a:p>
          <a:p>
            <a:pPr defTabSz="1483917">
              <a:spcAft>
                <a:spcPts val="955"/>
              </a:spcAft>
            </a:pPr>
            <a:r>
              <a:rPr lang="en-US" sz="2200" b="1" dirty="0">
                <a:solidFill>
                  <a:srgbClr val="0171B0"/>
                </a:solidFill>
              </a:rPr>
              <a:t>CUSTOMER:</a:t>
            </a:r>
          </a:p>
          <a:p>
            <a:pPr marL="376361" indent="-376361">
              <a:spcAft>
                <a:spcPts val="955"/>
              </a:spcAft>
              <a:buFont typeface="Arial" panose="020B0604020202020204" pitchFamily="34" charset="0"/>
              <a:buChar char="•"/>
            </a:pPr>
            <a:r>
              <a:rPr lang="en-US" dirty="0">
                <a:solidFill>
                  <a:srgbClr val="44546A"/>
                </a:solidFill>
              </a:rPr>
              <a:t>Can choose HTTPS for REST API (recommended) for Storage</a:t>
            </a:r>
          </a:p>
          <a:p>
            <a:pPr marL="376361" indent="-376361">
              <a:spcAft>
                <a:spcPts val="955"/>
              </a:spcAft>
              <a:buFont typeface="Arial" panose="020B0604020202020204" pitchFamily="34" charset="0"/>
              <a:buChar char="•"/>
              <a:defRPr/>
            </a:pPr>
            <a:r>
              <a:rPr lang="en-US" dirty="0">
                <a:solidFill>
                  <a:srgbClr val="44546A"/>
                </a:solidFill>
              </a:rPr>
              <a:t>Configure HTTPS endpoints for application running in Azure</a:t>
            </a:r>
          </a:p>
          <a:p>
            <a:pPr marL="376361" indent="-376361">
              <a:spcAft>
                <a:spcPts val="955"/>
              </a:spcAft>
              <a:buFont typeface="Arial" panose="020B0604020202020204" pitchFamily="34" charset="0"/>
              <a:buChar char="•"/>
              <a:defRPr/>
            </a:pPr>
            <a:r>
              <a:rPr lang="en-US" dirty="0">
                <a:solidFill>
                  <a:srgbClr val="44546A"/>
                </a:solidFill>
              </a:rPr>
              <a:t>Encrypt traffic between Web client and server by implementing TLS on IIS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04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31882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6/8/2020 8:19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t"/>
            <a:br>
              <a:rPr lang="en-US" b="0" i="0" dirty="0">
                <a:solidFill>
                  <a:srgbClr val="EEEEEE"/>
                </a:solidFill>
                <a:effectLst/>
                <a:latin typeface="YouTube Noto"/>
              </a:rPr>
            </a:br>
            <a:r>
              <a:rPr lang="en-US" b="0" i="0" dirty="0" err="1">
                <a:solidFill>
                  <a:srgbClr val="000000"/>
                </a:solidFill>
                <a:effectLst/>
                <a:latin typeface="var(--ytd-video-primary-info-renderer-title-font-family, inherit)"/>
              </a:rPr>
              <a:t>BlueHat</a:t>
            </a:r>
            <a:r>
              <a:rPr lang="en-US" b="0" i="0" dirty="0">
                <a:solidFill>
                  <a:srgbClr val="000000"/>
                </a:solidFill>
                <a:effectLst/>
                <a:latin typeface="var(--ytd-video-primary-info-renderer-title-font-family, inherit)"/>
              </a:rPr>
              <a:t> IL 2018 - Daniel </a:t>
            </a:r>
            <a:r>
              <a:rPr lang="en-US" b="0" i="0" dirty="0" err="1">
                <a:solidFill>
                  <a:srgbClr val="000000"/>
                </a:solidFill>
                <a:effectLst/>
                <a:latin typeface="var(--ytd-video-primary-info-renderer-title-font-family, inherit)"/>
              </a:rPr>
              <a:t>Gruss</a:t>
            </a:r>
            <a:r>
              <a:rPr lang="en-US" b="0" i="0" dirty="0">
                <a:solidFill>
                  <a:srgbClr val="000000"/>
                </a:solidFill>
                <a:effectLst/>
                <a:latin typeface="var(--ytd-video-primary-info-renderer-title-font-family, inherit)"/>
              </a:rPr>
              <a:t>, Moritz </a:t>
            </a:r>
            <a:r>
              <a:rPr lang="en-US" b="0" i="0" dirty="0" err="1">
                <a:solidFill>
                  <a:srgbClr val="000000"/>
                </a:solidFill>
                <a:effectLst/>
                <a:latin typeface="var(--ytd-video-primary-info-renderer-title-font-family, inherit)"/>
              </a:rPr>
              <a:t>Lipp</a:t>
            </a:r>
            <a:r>
              <a:rPr lang="en-US" b="0" i="0" dirty="0">
                <a:solidFill>
                  <a:srgbClr val="000000"/>
                </a:solidFill>
                <a:effectLst/>
                <a:latin typeface="var(--ytd-video-primary-info-renderer-title-font-family, inherit)"/>
              </a:rPr>
              <a:t> &amp; Michael Schwarz - The Case of Spectre and Meltdown: https://www.youtube.com/watch?v=_4O0zMW-Zu4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8955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endParaRPr lang="en-US" dirty="0"/>
          </a:p>
        </p:txBody>
      </p:sp>
      <p:pic>
        <p:nvPicPr>
          <p:cNvPr id="21" name="Picture 5">
            <a:extLst>
              <a:ext uri="{FF2B5EF4-FFF2-40B4-BE49-F238E27FC236}">
                <a16:creationId xmlns:a16="http://schemas.microsoft.com/office/drawing/2014/main" id="{6436CEF9-2BA9-4F0C-BCF1-C9538E9E5F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dirty="0"/>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3" y="5917672"/>
            <a:ext cx="10974388" cy="735167"/>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defTabSz="932843"/>
            <a:r>
              <a:rPr lang="fr-FR" sz="714" noProof="0" dirty="0">
                <a:solidFill>
                  <a:srgbClr val="FFFFFF"/>
                </a:solidFill>
                <a:latin typeface="Segoe UI"/>
                <a:cs typeface="Segoe UI"/>
              </a:rPr>
              <a:t>© 2019 Microsoft France. Tous droits réservés. Microsoft, Windows et les autres noms de produits sont des marques déposées ou des marques commerciales de Microsoft aux États-Unis  et/ou dans d'autres pays.</a:t>
            </a:r>
          </a:p>
          <a:p>
            <a:pPr defTabSz="932843"/>
            <a:r>
              <a:rPr lang="fr-FR" sz="714" noProof="0" dirty="0">
                <a:solidFill>
                  <a:srgbClr val="FFFFFF"/>
                </a:solidFill>
                <a:latin typeface="Segoe UI"/>
                <a:cs typeface="Segoe UI"/>
              </a:rPr>
              <a:t>Les informations contenues dans ce document sont fournies uniquement à titre indicatif. Elles représentent l'opinion actuelle de Microsoft Corporation sur les points cités à la date de cette présentation.  Microsoft s'adapte aux conditions fluctuantes du marché et ce document ne doit pas être interprété comme un engagement de la part de Microsoft ; de plus, Microsoft ne peut pas garantir la véracité de toute information présentée après la date de la présentation.   MICROSOFT EXCLUT TOUTE GARANTIE, EXPRESSE, IMPLICITE OU STATUTAIRE, EN CE QUI CONCERNE CETTE PRÉSENTATION</a:t>
            </a:r>
            <a:r>
              <a:rPr lang="en-US" sz="714" dirty="0">
                <a:solidFill>
                  <a:srgbClr val="FFFFFF"/>
                </a:solidFill>
                <a:latin typeface="Segoe UI"/>
                <a:cs typeface="Segoe UI"/>
              </a:rPr>
              <a:t>.</a:t>
            </a:r>
          </a:p>
        </p:txBody>
      </p:sp>
      <p:pic>
        <p:nvPicPr>
          <p:cNvPr id="5" name="Picture 2">
            <a:extLst>
              <a:ext uri="{FF2B5EF4-FFF2-40B4-BE49-F238E27FC236}">
                <a16:creationId xmlns:a16="http://schemas.microsoft.com/office/drawing/2014/main" id="{C9312B92-A015-431C-B8E4-031622C24F9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1" y="3167056"/>
            <a:ext cx="3288506" cy="660417"/>
          </a:xfrm>
          <a:prstGeom prst="rect">
            <a:avLst/>
          </a:prstGeom>
          <a:noFill/>
        </p:spPr>
      </p:pic>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319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301014"/>
            <a:ext cx="11533187" cy="502246"/>
          </a:xfrm>
        </p:spPr>
        <p:txBody>
          <a:bodyPr wrap="square" lIns="0" tIns="0" rIns="0" bIns="0">
            <a:spAutoFit/>
          </a:bodyPr>
          <a:lstStyle>
            <a:lvl1pPr algn="l" defTabSz="951121" rtl="0" eaLnBrk="1" latinLnBrk="0" hangingPunct="1">
              <a:lnSpc>
                <a:spcPct val="100000"/>
              </a:lnSpc>
              <a:spcBef>
                <a:spcPct val="0"/>
              </a:spcBef>
              <a:buNone/>
              <a:defRPr lang="en-US" sz="3264" b="1"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Slide title</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kumimoji="0" lang="en-US" sz="1836" b="0" i="0" u="none" strike="noStrike" kern="1200" cap="none" spc="0" normalizeH="0" baseline="0" dirty="0">
                <a:ln>
                  <a:noFill/>
                </a:ln>
                <a:solidFill>
                  <a:srgbClr val="0072C6"/>
                </a:solidFill>
                <a:effectLst/>
                <a:uLnTx/>
                <a:uFillTx/>
                <a:latin typeface="Segoe UI Semibold" panose="020B0702040204020203" pitchFamily="34" charset="0"/>
                <a:ea typeface="+mn-ea"/>
                <a:cs typeface="Segoe UI Semibold" panose="020B0702040204020203" pitchFamily="34" charset="0"/>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3327718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3" name="Content Placeholder 2"/>
          <p:cNvSpPr>
            <a:spLocks noGrp="1"/>
          </p:cNvSpPr>
          <p:nvPr>
            <p:ph idx="1"/>
          </p:nvPr>
        </p:nvSpPr>
        <p:spPr/>
        <p:txBody>
          <a:bodyPr>
            <a:normAutofit/>
          </a:bodyPr>
          <a:lstStyle>
            <a:lvl1pPr>
              <a:defRPr sz="1836"/>
            </a:lvl1pPr>
            <a:lvl2pPr>
              <a:defRPr sz="1836"/>
            </a:lvl2pPr>
            <a:lvl3pPr>
              <a:defRPr sz="1836"/>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17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2274" y="362886"/>
            <a:ext cx="11889564" cy="917575"/>
          </a:xfrm>
        </p:spPr>
        <p:txBody>
          <a:body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 id="2147484255" r:id="rId12"/>
    <p:sldLayoutId id="2147484256" r:id="rId13"/>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key-vault/hsm-protected-keys-vendor-agnostic-byok"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ocs.microsoft.com/en-us/azure/key-vault/hsm-protected-keys-legacy"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www.youtube.com/watch?v=_4O0zMW-Zu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amp;ehk=z6tX6JvTLDp9JJjN3nu1xw&amp;r=0&amp;pid=OfficeInsert"/><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hyperlink" Target="http://juku.it/"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zureComplianc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9.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cc"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9.tiff"/><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jpg"/><Relationship Id="rId21" Type="http://schemas.openxmlformats.org/officeDocument/2006/relationships/hyperlink" Target="https://confidentialcomputing.io/" TargetMode="Externa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9.xml"/><Relationship Id="rId16" Type="http://schemas.openxmlformats.org/officeDocument/2006/relationships/image" Target="../media/image61.pn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op-tee.org/" TargetMode="External"/><Relationship Id="rId4" Type="http://schemas.openxmlformats.org/officeDocument/2006/relationships/hyperlink" Target="https://github.com/openenclave/openenclav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ccf" TargetMode="External"/><Relationship Id="rId7" Type="http://schemas.openxmlformats.org/officeDocument/2006/relationships/image" Target="../media/image76.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microsoft.github.io/CC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9.sv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hyperlink" Target="https://azure.microsoft.com/en-us/blog/bringing-confidential-computing-to-kubernete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hyperlink" Target="https://github.com/Azure/aks-engine/blob/master/docs/topics/sgx.m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3.png"/><Relationship Id="rId7" Type="http://schemas.openxmlformats.org/officeDocument/2006/relationships/image" Target="../media/image87.jp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6.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preview/"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arrow.com/" TargetMode="External"/><Relationship Id="rId7"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jpg"/><Relationship Id="rId4" Type="http://schemas.openxmlformats.org/officeDocument/2006/relationships/image" Target="../media/image98.jpg"/></Relationships>
</file>

<file path=ppt/slides/_rels/slide49.xml.rels><?xml version="1.0" encoding="UTF-8" standalone="yes"?>
<Relationships xmlns="http://schemas.openxmlformats.org/package/2006/relationships"><Relationship Id="rId8" Type="http://schemas.openxmlformats.org/officeDocument/2006/relationships/hyperlink" Target="https://aka.ms/OESDKGitHubRepo" TargetMode="External"/><Relationship Id="rId3" Type="http://schemas.openxmlformats.org/officeDocument/2006/relationships/hyperlink" Target="https://azure.microsoft.com/en-us/solutions/confidential-compute/" TargetMode="External"/><Relationship Id="rId7" Type="http://schemas.openxmlformats.org/officeDocument/2006/relationships/hyperlink" Target="https://openenclave.io/sdk/"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azuremarketplace.microsoft.com/en-us/marketplace/apps/microsoft-azure-compute.acc-virtual-machine-v2?tab=Overview" TargetMode="External"/><Relationship Id="rId5" Type="http://schemas.openxmlformats.org/officeDocument/2006/relationships/hyperlink" Target="http://aka.ms/cocopaper" TargetMode="External"/><Relationship Id="rId10" Type="http://schemas.openxmlformats.org/officeDocument/2006/relationships/hyperlink" Target="https://github.com/Microsoft/CCF" TargetMode="External"/><Relationship Id="rId4" Type="http://schemas.openxmlformats.org/officeDocument/2006/relationships/hyperlink" Target="https://youtu.be/Qu6sP0XDMU8" TargetMode="External"/><Relationship Id="rId9" Type="http://schemas.openxmlformats.org/officeDocument/2006/relationships/hyperlink" Target="https://aka.ms/cc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www.microsoft.com/en-us/research/wp-content/uploads/2017/06/atc17-final230.pdf" TargetMode="External"/><Relationship Id="rId3" Type="http://schemas.openxmlformats.org/officeDocument/2006/relationships/hyperlink" Target="http://aka.ms/cocopaper" TargetMode="External"/><Relationship Id="rId7" Type="http://schemas.openxmlformats.org/officeDocument/2006/relationships/hyperlink" Target="https://people.eecs.berkeley.edu/~rsinha/research/pubs/pldi2016.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www.microsoft.com/en-us/research/wp-content/uploads/2016/02/vc3-oakland2015.pdf" TargetMode="External"/><Relationship Id="rId5" Type="http://schemas.openxmlformats.org/officeDocument/2006/relationships/hyperlink" Target="https://www.microsoft.com/en-us/research/wp-content/uploads/2016/02/osdi2014-haven.pdf" TargetMode="External"/><Relationship Id="rId4" Type="http://schemas.openxmlformats.org/officeDocument/2006/relationships/hyperlink" Target="https://www.microsoft.com/en-us/research/wp-content/uploads/2016/07/paper.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ealcrypto.or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comparitech.com/blog/information-security/data-breach-share-price-analysis/"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newsroom.ibm.com/2019-07-23-IBM-Study-Shows-Data-Breach-Costs-on-the-Rise-Financial-Impact-Felt-for-Years"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Huelse/SEAL-Python" TargetMode="External"/><Relationship Id="rId13"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3" Type="http://schemas.openxmlformats.org/officeDocument/2006/relationships/image" Target="../media/image108.png"/><Relationship Id="rId7" Type="http://schemas.openxmlformats.org/officeDocument/2006/relationships/hyperlink" Target="https://github.com/Accenture/pyheal" TargetMode="External"/><Relationship Id="rId12"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ealcrypto.org/" TargetMode="External"/><Relationship Id="rId11" Type="http://schemas.openxmlformats.org/officeDocument/2006/relationships/hyperlink" Target="https://github.com/Microsoft/SEAL-Demo" TargetMode="External"/><Relationship Id="rId5" Type="http://schemas.openxmlformats.org/officeDocument/2006/relationships/hyperlink" Target="https://github.com/Microsoft/SEAL" TargetMode="External"/><Relationship Id="rId10" Type="http://schemas.openxmlformats.org/officeDocument/2006/relationships/hyperlink" Target="https://github.com/IntelAI/he-transformer" TargetMode="External"/><Relationship Id="rId4" Type="http://schemas.openxmlformats.org/officeDocument/2006/relationships/hyperlink" Target="https://github.com/microsoft/SEAL/blob/master/Changes.md" TargetMode="External"/><Relationship Id="rId9" Type="http://schemas.openxmlformats.org/officeDocument/2006/relationships/hyperlink" Target="https://github.com/morfix-io/node-sea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81.sv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1.png"/><Relationship Id="rId4"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2.png"/><Relationship Id="rId4"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3.png"/><Relationship Id="rId4"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teams.microsoft.com/l/channel/19%3a56b162e07e9f44ae891d601a8857a858%40thread.skype/S03R03%2520-%2520ONNX?groupId=61b0802b-b521-4630-b39e-6a43709d45f2&amp;tenantId=72f988bf-86f1-41af-91ab-2d7cd011db47"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hyperlink" Target="https://github.com/microsoft/onnxruntime/blob/master/docs/AddingExecutionProvider.md"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75.xml.rels><?xml version="1.0" encoding="UTF-8" standalone="yes"?>
<Relationships xmlns="http://schemas.openxmlformats.org/package/2006/relationships"><Relationship Id="rId8" Type="http://schemas.openxmlformats.org/officeDocument/2006/relationships/hyperlink" Target="http://homomorphicencryption.org/white_papers/applications_homomorphic_encryption_white_paper.pdf" TargetMode="External"/><Relationship Id="rId3" Type="http://schemas.openxmlformats.org/officeDocument/2006/relationships/image" Target="../media/image115.jpg"/><Relationship Id="rId7" Type="http://schemas.openxmlformats.org/officeDocument/2006/relationships/hyperlink" Target="http://homomorphicencryption.org/white_papers/API_homomorphic_encryption_white_paper.pdf"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homomorphicencryption.org/white_papers/security_homomorphic_encryption_white_paper.pdf" TargetMode="External"/><Relationship Id="rId5" Type="http://schemas.openxmlformats.org/officeDocument/2006/relationships/hyperlink" Target="http://homomorphicencryption.org/wp-content/uploads/2018/11/HomomorphicEncryptionStandardv1.1.pdf" TargetMode="External"/><Relationship Id="rId4" Type="http://schemas.openxmlformats.org/officeDocument/2006/relationships/hyperlink" Target="http://homomorphicencryption.org"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docs.microsoft.com/en-us/azure/machine-learning/how-to-homomorphic-encryption-seal" TargetMode="External"/><Relationship Id="rId3" Type="http://schemas.openxmlformats.org/officeDocument/2006/relationships/hyperlink" Target="https://nam06.safelinks.protection.outlook.com/?url=https%3A%2F%2Fwww.microsoft.com%2Fen-us%2Fresearch%2Fevent%2Fprivate-ai-bootcamp%2F%23!videos&amp;data=02%7C01%7CPhilippe.Beraud%40microsoft.com%7Cf5265fbda8884c9a843408d7d7fe151b%7C72f988bf86f141af91ab2d7cd011db47%7C1%7C0%7C637215358586250424&amp;sdata=9zbDMRtWFHzmz2ERsbolSFK8q7aWmyhhY2robdHBoTM%3D&amp;reserved=0" TargetMode="External"/><Relationship Id="rId7" Type="http://schemas.openxmlformats.org/officeDocument/2006/relationships/hyperlink" Target="https://www.microsoft.com/en-us/research/video/private-ai/"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www.microsoft.com%2Fen-us%2Fresearch%2Fvideo%2Fprivate-ai%2F&amp;data=02%7C01%7CPhilippe.Beraud%40microsoft.com%7Cf5265fbda8884c9a843408d7d7fe151b%7C72f988bf86f141af91ab2d7cd011db47%7C1%7C0%7C637215358586290407&amp;sdata=Dapz67BbkZFes6lcaj9g8okcFY%2BVYBEzCyUH1uy2lU8%3D&amp;reserved=0" TargetMode="External"/><Relationship Id="rId5"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10" Type="http://schemas.openxmlformats.org/officeDocument/2006/relationships/image" Target="../media/image116.png"/><Relationship Id="rId4"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9" Type="http://schemas.openxmlformats.org/officeDocument/2006/relationships/hyperlink" Target="https://github.com/Azure/MachineLearningNotebooks/blob/master/tutorials/image-classification-mnist-data/img-classification-part3-deploy-encrypted.ipynb"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94.png"/><Relationship Id="rId7" Type="http://schemas.openxmlformats.org/officeDocument/2006/relationships/image" Target="../media/image93.png"/><Relationship Id="rId12" Type="http://schemas.openxmlformats.org/officeDocument/2006/relationships/image" Target="../media/image970.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92.png"/><Relationship Id="rId11" Type="http://schemas.openxmlformats.org/officeDocument/2006/relationships/image" Target="../media/image119.png"/><Relationship Id="rId5" Type="http://schemas.openxmlformats.org/officeDocument/2006/relationships/image" Target="../media/image910.png"/><Relationship Id="rId10" Type="http://schemas.openxmlformats.org/officeDocument/2006/relationships/image" Target="../media/image96.png"/><Relationship Id="rId4" Type="http://schemas.openxmlformats.org/officeDocument/2006/relationships/image" Target="../media/image900.png"/><Relationship Id="rId9" Type="http://schemas.openxmlformats.org/officeDocument/2006/relationships/image" Target="../media/image950.png"/></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docs.microsoft.com/en-us/azure/backup/backup-azure-backup-faq#encryption" TargetMode="External"/><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23.svg"/><Relationship Id="rId9"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8.png"/><Relationship Id="rId4" Type="http://schemas.openxmlformats.org/officeDocument/2006/relationships/notesSlide" Target="../notesSlides/notesSlide70.xml"/></Relationships>
</file>

<file path=ppt/slides/_rels/slide85.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svg"/><Relationship Id="rId26" Type="http://schemas.openxmlformats.org/officeDocument/2006/relationships/image" Target="../media/image152.png"/><Relationship Id="rId39" Type="http://schemas.openxmlformats.org/officeDocument/2006/relationships/image" Target="../media/image165.svg"/><Relationship Id="rId21" Type="http://schemas.openxmlformats.org/officeDocument/2006/relationships/image" Target="../media/image147.png"/><Relationship Id="rId34" Type="http://schemas.openxmlformats.org/officeDocument/2006/relationships/image" Target="../media/image160.png"/><Relationship Id="rId42" Type="http://schemas.openxmlformats.org/officeDocument/2006/relationships/image" Target="../media/image168.png"/><Relationship Id="rId7" Type="http://schemas.openxmlformats.org/officeDocument/2006/relationships/image" Target="../media/image133.png"/><Relationship Id="rId2" Type="http://schemas.openxmlformats.org/officeDocument/2006/relationships/notesSlide" Target="../notesSlides/notesSlide71.xml"/><Relationship Id="rId16" Type="http://schemas.openxmlformats.org/officeDocument/2006/relationships/image" Target="../media/image142.svg"/><Relationship Id="rId20" Type="http://schemas.openxmlformats.org/officeDocument/2006/relationships/image" Target="../media/image146.svg"/><Relationship Id="rId29" Type="http://schemas.openxmlformats.org/officeDocument/2006/relationships/image" Target="../media/image155.svg"/><Relationship Id="rId41" Type="http://schemas.openxmlformats.org/officeDocument/2006/relationships/image" Target="../media/image167.svg"/><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svg"/><Relationship Id="rId32" Type="http://schemas.openxmlformats.org/officeDocument/2006/relationships/image" Target="../media/image158.png"/><Relationship Id="rId37" Type="http://schemas.openxmlformats.org/officeDocument/2006/relationships/image" Target="../media/image163.svg"/><Relationship Id="rId40" Type="http://schemas.openxmlformats.org/officeDocument/2006/relationships/image" Target="../media/image166.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svg"/><Relationship Id="rId19" Type="http://schemas.openxmlformats.org/officeDocument/2006/relationships/image" Target="../media/image145.png"/><Relationship Id="rId31" Type="http://schemas.openxmlformats.org/officeDocument/2006/relationships/image" Target="../media/image157.sv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svg"/><Relationship Id="rId22" Type="http://schemas.openxmlformats.org/officeDocument/2006/relationships/image" Target="../media/image148.sv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svg"/><Relationship Id="rId43" Type="http://schemas.openxmlformats.org/officeDocument/2006/relationships/image" Target="../media/image169.svg"/><Relationship Id="rId8" Type="http://schemas.openxmlformats.org/officeDocument/2006/relationships/image" Target="../media/image134.svg"/><Relationship Id="rId3" Type="http://schemas.openxmlformats.org/officeDocument/2006/relationships/image" Target="../media/image129.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svg"/><Relationship Id="rId38" Type="http://schemas.openxmlformats.org/officeDocument/2006/relationships/image" Target="../media/image164.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hyperlink" Target="https://www.microsoft.com/en-us/research/people/dwork/"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hyperlink" Target="http://download.microsoft.com/download/D/1/F/D1F0DFF5-8BA9-4BDF-8924-7816932F6825/Differential_Privacy_for_Everyone.pdf"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hyperlink" Target="https://www.microsoft.com/en-us/research/publication/differential-privacy/" TargetMode="External"/><Relationship Id="rId5" Type="http://schemas.openxmlformats.org/officeDocument/2006/relationships/hyperlink" Target="https://www.microsoft.com/en-us/research/people/dwork/" TargetMode="External"/><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3" Type="http://schemas.openxmlformats.org/officeDocument/2006/relationships/hyperlink" Target="https://www.microsoft.com/en-us/research/publication/collecting-telemetry-data-privately/"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www.microsoft.com/en-us/research/group/msai/articles/assistive-ai-makes-replying-easier-2/" TargetMode="External"/><Relationship Id="rId7" Type="http://schemas.openxmlformats.org/officeDocument/2006/relationships/image" Target="../media/image175.sv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74.png"/><Relationship Id="rId5" Type="http://schemas.openxmlformats.org/officeDocument/2006/relationships/hyperlink" Target="https://www.census.gov/" TargetMode="External"/><Relationship Id="rId4" Type="http://schemas.openxmlformats.org/officeDocument/2006/relationships/hyperlink" Target="https://arxiv.org/abs/2002.05839" TargetMode="External"/><Relationship Id="rId9" Type="http://schemas.openxmlformats.org/officeDocument/2006/relationships/image" Target="../media/image177.svg"/></Relationships>
</file>

<file path=ppt/slides/_rels/slide91.xml.rels><?xml version="1.0" encoding="UTF-8" standalone="yes"?>
<Relationships xmlns="http://schemas.openxmlformats.org/package/2006/relationships"><Relationship Id="rId8" Type="http://schemas.openxmlformats.org/officeDocument/2006/relationships/hyperlink" Target="https://github.com/opendifferentialprivacy" TargetMode="External"/><Relationship Id="rId3" Type="http://schemas.openxmlformats.org/officeDocument/2006/relationships/hyperlink" Target="https://www.linkedin.com/pulse/microsoft-harvards-institute-quantitative-social-science-john-kahan/" TargetMode="External"/><Relationship Id="rId7" Type="http://schemas.openxmlformats.org/officeDocument/2006/relationships/hyperlink" Target="https://opendifferentialprivacy.github.io/"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78.tiff"/><Relationship Id="rId5" Type="http://schemas.openxmlformats.org/officeDocument/2006/relationships/hyperlink" Target="http://seas.harvard.edu/" TargetMode="External"/><Relationship Id="rId4" Type="http://schemas.openxmlformats.org/officeDocument/2006/relationships/hyperlink" Target="https://iq.harvard.edu/" TargetMode="External"/><Relationship Id="rId9" Type="http://schemas.openxmlformats.org/officeDocument/2006/relationships/image" Target="../media/image179.png"/></Relationships>
</file>

<file path=ppt/slides/_rels/slide92.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74.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hyperlink" Target="https://github.com/opendifferentialprivacy"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83.svg"/><Relationship Id="rId11" Type="http://schemas.openxmlformats.org/officeDocument/2006/relationships/hyperlink" Target="https://opendifferentialprivacy.github.io/" TargetMode="External"/><Relationship Id="rId5" Type="http://schemas.openxmlformats.org/officeDocument/2006/relationships/image" Target="../media/image182.png"/><Relationship Id="rId15" Type="http://schemas.openxmlformats.org/officeDocument/2006/relationships/image" Target="../media/image179.png"/><Relationship Id="rId10" Type="http://schemas.openxmlformats.org/officeDocument/2006/relationships/image" Target="../media/image187.svg"/><Relationship Id="rId4" Type="http://schemas.openxmlformats.org/officeDocument/2006/relationships/image" Target="../media/image181.svg"/><Relationship Id="rId9" Type="http://schemas.openxmlformats.org/officeDocument/2006/relationships/image" Target="../media/image186.png"/><Relationship Id="rId14" Type="http://schemas.openxmlformats.org/officeDocument/2006/relationships/image" Target="../media/image175.svg"/></Relationships>
</file>

<file path=ppt/slides/_rels/slide9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s://github.com/opendifferentialprivacy/whitenoise-core" TargetMode="External"/><Relationship Id="rId7" Type="http://schemas.openxmlformats.org/officeDocument/2006/relationships/hyperlink" Target="https://github.com/opendifferentialprivacy" TargetMode="External"/><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hyperlink" Target="https://opendifferentialprivacy.github.io/" TargetMode="External"/><Relationship Id="rId5" Type="http://schemas.openxmlformats.org/officeDocument/2006/relationships/hyperlink" Target="https://github.com/opendifferentialprivacy/whitenoise-samples" TargetMode="External"/><Relationship Id="rId4" Type="http://schemas.openxmlformats.org/officeDocument/2006/relationships/hyperlink" Target="https://github.com/opendifferentialprivacy/whitenoise-system" TargetMode="External"/><Relationship Id="rId9" Type="http://schemas.openxmlformats.org/officeDocument/2006/relationships/image" Target="../media/image188.png"/></Relationships>
</file>

<file path=ppt/slides/_rels/slide94.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hyperlink" Target="http://privacytools.seas.harvard.edu/" TargetMode="External"/><Relationship Id="rId7" Type="http://schemas.openxmlformats.org/officeDocument/2006/relationships/image" Target="../media/image189.png"/><Relationship Id="rId2" Type="http://schemas.openxmlformats.org/officeDocument/2006/relationships/hyperlink" Target="https://www.iq.harvard.edu/news/harvards-iqss-announces-major-collaboration-microsoft" TargetMode="External"/><Relationship Id="rId1" Type="http://schemas.openxmlformats.org/officeDocument/2006/relationships/slideLayout" Target="../slideLayouts/slideLayout4.xml"/><Relationship Id="rId6" Type="http://schemas.openxmlformats.org/officeDocument/2006/relationships/hyperlink" Target="https://iq.harvard.edu/" TargetMode="External"/><Relationship Id="rId5" Type="http://schemas.openxmlformats.org/officeDocument/2006/relationships/hyperlink" Target="http://seas.harvard.edu/" TargetMode="External"/><Relationship Id="rId10" Type="http://schemas.openxmlformats.org/officeDocument/2006/relationships/hyperlink" Target="https://projects.iq.harvard.edu/opendp" TargetMode="External"/><Relationship Id="rId4" Type="http://schemas.openxmlformats.org/officeDocument/2006/relationships/hyperlink" Target="https://www.iq.harvard.edu/privacy-insights" TargetMode="External"/><Relationship Id="rId9" Type="http://schemas.openxmlformats.org/officeDocument/2006/relationships/image" Target="../media/image191.jpeg"/></Relationships>
</file>

<file path=ppt/slides/_rels/slide95.xml.rels><?xml version="1.0" encoding="UTF-8" standalone="yes"?>
<Relationships xmlns="http://schemas.openxmlformats.org/package/2006/relationships"><Relationship Id="rId8" Type="http://schemas.openxmlformats.org/officeDocument/2006/relationships/hyperlink" Target="https://docs.microsoft.com/azure/machine-learning/concept-differential-privacy" TargetMode="External"/><Relationship Id="rId3" Type="http://schemas.openxmlformats.org/officeDocument/2006/relationships/hyperlink" Target="https://www.microsoft.com/en-us/research/video/differential-privacy-lecture-1/" TargetMode="External"/><Relationship Id="rId7" Type="http://schemas.openxmlformats.org/officeDocument/2006/relationships/hyperlink" Target="https://cloudblogs.microsoft.com/opensource/2020/05/19/new-differential-privacy-platform-microsoft-harvard-opendp/"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www.microsoft.com/en-us/research/video/differential-privacy-lecture-4/" TargetMode="External"/><Relationship Id="rId5" Type="http://schemas.openxmlformats.org/officeDocument/2006/relationships/hyperlink" Target="https://www.microsoft.com/en-us/research/video/differential-privacy-lecture-3/" TargetMode="External"/><Relationship Id="rId10" Type="http://schemas.openxmlformats.org/officeDocument/2006/relationships/hyperlink" Target="https://aka.ms/WhiteNoiseWhitePaper" TargetMode="External"/><Relationship Id="rId4" Type="http://schemas.openxmlformats.org/officeDocument/2006/relationships/hyperlink" Target="https://www.microsoft.com/en-us/research/video/differential-privacy-lecture-2/" TargetMode="External"/><Relationship Id="rId9" Type="http://schemas.openxmlformats.org/officeDocument/2006/relationships/hyperlink" Target="https://docs.microsoft.com/azure/machine-learning/how-to-differential-privacy"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1.svg"/></Relationships>
</file>

<file path=ppt/slides/_rels/slide99.xml.rels><?xml version="1.0" encoding="UTF-8" standalone="yes"?>
<Relationships xmlns="http://schemas.openxmlformats.org/package/2006/relationships"><Relationship Id="rId3" Type="http://schemas.openxmlformats.org/officeDocument/2006/relationships/image" Target="../media/image192.emf"/><Relationship Id="rId2" Type="http://schemas.openxmlformats.org/officeDocument/2006/relationships/notesSlide" Target="../notesSlides/notesSlide84.xml"/><Relationship Id="rId1" Type="http://schemas.openxmlformats.org/officeDocument/2006/relationships/slideLayout" Target="../slideLayouts/slideLayout9.xml"/><Relationship Id="rId4" Type="http://schemas.openxmlformats.org/officeDocument/2006/relationships/image" Target="../media/image1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dirty="0">
                <a:solidFill>
                  <a:srgbClr val="00B0F0"/>
                </a:solidFill>
                <a:latin typeface="+mn-lt"/>
                <a:cs typeface="Segoe UI" panose="020B0502040204020203" pitchFamily="34" charset="0"/>
              </a:rPr>
              <a:t>Workshop</a:t>
            </a:r>
            <a:br>
              <a:rPr lang="en-US" sz="2400" spc="-51" dirty="0">
                <a:gradFill>
                  <a:gsLst>
                    <a:gs pos="62564">
                      <a:srgbClr val="FFFFFF"/>
                    </a:gs>
                    <a:gs pos="55000">
                      <a:srgbClr val="FFFFFF"/>
                    </a:gs>
                  </a:gsLst>
                  <a:lin ang="5400000" scaled="0"/>
                </a:gradFill>
                <a:latin typeface="+mn-lt"/>
                <a:cs typeface="Segoe UI" panose="020B0502040204020203" pitchFamily="34" charset="0"/>
              </a:rPr>
            </a:br>
            <a:r>
              <a:rPr lang="en-US" sz="3200" b="1" spc="-51" dirty="0">
                <a:solidFill>
                  <a:srgbClr val="00B0F0"/>
                </a:solidFill>
                <a:latin typeface="Segoe UI Semibold"/>
                <a:cs typeface="Segoe UI" panose="020B0502040204020203" pitchFamily="34" charset="0"/>
              </a:rPr>
              <a:t>Data in use Protection Compass</a:t>
            </a:r>
            <a:br>
              <a:rPr lang="en-US" sz="3200" b="1" spc="-51" dirty="0">
                <a:solidFill>
                  <a:srgbClr val="00B0F0"/>
                </a:solidFill>
                <a:latin typeface="Segoe UI Semibold"/>
                <a:cs typeface="Segoe UI" panose="020B0502040204020203" pitchFamily="34" charset="0"/>
              </a:rPr>
            </a:br>
            <a:r>
              <a:rPr lang="en-US" sz="2400" spc="-51" dirty="0">
                <a:solidFill>
                  <a:srgbClr val="00B0F0"/>
                </a:solidFill>
                <a:latin typeface="Segoe UI" panose="020B0502040204020203" pitchFamily="34" charset="0"/>
                <a:cs typeface="Segoe UI" panose="020B0502040204020203" pitchFamily="34" charset="0"/>
              </a:rPr>
              <a:t>Keep the cape in the Cloud and on the Edge</a:t>
            </a:r>
            <a:endParaRPr lang="en-US" sz="4400" dirty="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93472AD9-4BEA-4828-B6EC-73DD5904A17B}"/>
              </a:ext>
            </a:extLst>
          </p:cNvPr>
          <p:cNvSpPr txBox="1"/>
          <p:nvPr/>
        </p:nvSpPr>
        <p:spPr>
          <a:xfrm>
            <a:off x="9038664" y="6449590"/>
            <a:ext cx="3220305" cy="276999"/>
          </a:xfrm>
          <a:prstGeom prst="rect">
            <a:avLst/>
          </a:prstGeom>
          <a:noFill/>
        </p:spPr>
        <p:txBody>
          <a:bodyPr wrap="none" lIns="0" tIns="0" rIns="0" bIns="0" rtlCol="0">
            <a:spAutoFit/>
          </a:bodyPr>
          <a:lstStyle/>
          <a:p>
            <a:pPr algn="l"/>
            <a:r>
              <a:rPr lang="en-US" sz="1800" dirty="0">
                <a:solidFill>
                  <a:srgbClr val="3393DD"/>
                </a:solidFill>
              </a:rPr>
              <a:t>Version </a:t>
            </a:r>
            <a:r>
              <a:rPr lang="en-US" sz="1800">
                <a:solidFill>
                  <a:srgbClr val="3393DD"/>
                </a:solidFill>
              </a:rPr>
              <a:t>1.0 (Alpha</a:t>
            </a:r>
            <a:r>
              <a:rPr lang="en-US" sz="1800" dirty="0">
                <a:solidFill>
                  <a:srgbClr val="3393DD"/>
                </a:solidFill>
              </a:rPr>
              <a:t>) </a:t>
            </a:r>
            <a:r>
              <a:rPr lang="en-US" sz="1800">
                <a:solidFill>
                  <a:srgbClr val="3393DD"/>
                </a:solidFill>
              </a:rPr>
              <a:t>– </a:t>
            </a:r>
            <a:r>
              <a:rPr lang="en-US" sz="1800" dirty="0">
                <a:solidFill>
                  <a:srgbClr val="3393DD"/>
                </a:solidFill>
              </a:rPr>
              <a:t>June</a:t>
            </a:r>
            <a:r>
              <a:rPr lang="en-US" sz="1800">
                <a:solidFill>
                  <a:srgbClr val="3393DD"/>
                </a:solidFill>
              </a:rPr>
              <a:t> </a:t>
            </a:r>
            <a:r>
              <a:rPr lang="en-US" sz="1800" dirty="0">
                <a:solidFill>
                  <a:srgbClr val="3393DD"/>
                </a:solidFill>
              </a:rPr>
              <a:t>2020</a:t>
            </a:r>
          </a:p>
        </p:txBody>
      </p:sp>
      <p:sp>
        <p:nvSpPr>
          <p:cNvPr id="13" name="Text Placeholder 4">
            <a:extLst>
              <a:ext uri="{FF2B5EF4-FFF2-40B4-BE49-F238E27FC236}">
                <a16:creationId xmlns:a16="http://schemas.microsoft.com/office/drawing/2014/main" id="{EA20CF47-C066-46DC-A9F2-6C4E8BD41954}"/>
              </a:ext>
            </a:extLst>
          </p:cNvPr>
          <p:cNvSpPr txBox="1">
            <a:spLocks/>
          </p:cNvSpPr>
          <p:nvPr/>
        </p:nvSpPr>
        <p:spPr>
          <a:xfrm>
            <a:off x="503237" y="4792662"/>
            <a:ext cx="6628130" cy="923330"/>
          </a:xfrm>
          <a:prstGeom prst="rect">
            <a:avLst/>
          </a:prstGeom>
          <a:noFill/>
        </p:spPr>
        <p:txBody>
          <a:bodyPr vert="horz" wrap="square" lIns="0" tIns="0" rIns="0" bIns="0" rtlCol="0">
            <a:spAutoFit/>
          </a:bodyPr>
          <a:lstStyle>
            <a:lvl1pPr marL="0" marR="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YOUR NAME HERE</a:t>
            </a:r>
          </a:p>
          <a:p>
            <a:pPr marL="0" marR="0" lvl="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Your entity here</a:t>
            </a:r>
          </a:p>
          <a:p>
            <a:pPr marL="0" marR="0" lvl="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gradFill>
                  <a:gsLst>
                    <a:gs pos="91000">
                      <a:srgbClr val="FFFFFF"/>
                    </a:gs>
                    <a:gs pos="0">
                      <a:srgbClr val="FFFFFF"/>
                    </a:gs>
                  </a:gsLst>
                  <a:lin ang="5400000" scaled="0"/>
                </a:gradFill>
                <a:latin typeface="Segoe UI"/>
              </a:rPr>
              <a:t>Microsoft</a:t>
            </a:r>
            <a:endParaRPr kumimoji="0" lang="en-US" sz="20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p:txBody>
      </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753291"/>
            <a:ext cx="11887200" cy="10710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Common Track</a:t>
            </a:r>
          </a:p>
          <a:p>
            <a:r>
              <a:rPr lang="en-US" sz="2800" spc="-51" dirty="0">
                <a:gradFill>
                  <a:gsLst>
                    <a:gs pos="62564">
                      <a:srgbClr val="FFFFFF"/>
                    </a:gs>
                    <a:gs pos="55000">
                      <a:srgbClr val="FFFFFF"/>
                    </a:gs>
                  </a:gsLst>
                  <a:lin ang="5400000" scaled="0"/>
                </a:gradFill>
                <a:latin typeface="Segoe UI" panose="020B0502040204020203" pitchFamily="34" charset="0"/>
                <a:cs typeface="Segoe UI" panose="020B0502040204020203" pitchFamily="34" charset="0"/>
              </a:rPr>
              <a:t>An overview of the applications, state-of-the-art, and related investments </a:t>
            </a:r>
            <a:endParaRPr lang="en-US" sz="4000" dirty="0">
              <a:latin typeface="Segoe UI" panose="020B0502040204020203" pitchFamily="34" charset="0"/>
              <a:cs typeface="Segoe UI" panose="020B0502040204020203" pitchFamily="34" charset="0"/>
            </a:endParaRPr>
          </a:p>
        </p:txBody>
      </p:sp>
      <p:pic>
        <p:nvPicPr>
          <p:cNvPr id="2" name="Picture 5">
            <a:extLst>
              <a:ext uri="{FF2B5EF4-FFF2-40B4-BE49-F238E27FC236}">
                <a16:creationId xmlns:a16="http://schemas.microsoft.com/office/drawing/2014/main" id="{59E91300-DE25-4225-B2BA-9047710EDFA7}"/>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A2E-572C-42B4-9840-4C1BF4B05660}"/>
              </a:ext>
            </a:extLst>
          </p:cNvPr>
          <p:cNvSpPr>
            <a:spLocks noGrp="1"/>
          </p:cNvSpPr>
          <p:nvPr>
            <p:ph type="title"/>
          </p:nvPr>
        </p:nvSpPr>
        <p:spPr/>
        <p:txBody>
          <a:bodyPr/>
          <a:lstStyle/>
          <a:p>
            <a:r>
              <a:rPr lang="en-US" dirty="0"/>
              <a:t>Importing HSM-protected keys to Key </a:t>
            </a:r>
            <a:r>
              <a:rPr lang="fr-FR" dirty="0"/>
              <a:t>Vault </a:t>
            </a:r>
            <a:endParaRPr lang="en-US" dirty="0"/>
          </a:p>
        </p:txBody>
      </p:sp>
      <p:sp>
        <p:nvSpPr>
          <p:cNvPr id="3" name="Espace réservé du contenu 2">
            <a:extLst>
              <a:ext uri="{FF2B5EF4-FFF2-40B4-BE49-F238E27FC236}">
                <a16:creationId xmlns:a16="http://schemas.microsoft.com/office/drawing/2014/main" id="{CF1BD75D-CD16-45A4-92B1-9CDC0A0A941F}"/>
              </a:ext>
            </a:extLst>
          </p:cNvPr>
          <p:cNvSpPr>
            <a:spLocks noGrp="1"/>
          </p:cNvSpPr>
          <p:nvPr>
            <p:ph idx="1"/>
          </p:nvPr>
        </p:nvSpPr>
        <p:spPr>
          <a:xfrm>
            <a:off x="452461" y="1212849"/>
            <a:ext cx="11531551" cy="2369880"/>
          </a:xfrm>
        </p:spPr>
        <p:txBody>
          <a:bodyPr/>
          <a:lstStyle/>
          <a:p>
            <a:pPr marL="0" indent="0">
              <a:buNone/>
            </a:pPr>
            <a:r>
              <a:rPr lang="en-US" dirty="0">
                <a:hlinkClick r:id="rId3"/>
              </a:rPr>
              <a:t>Import HSM-protected keys to Key Vault (preview)</a:t>
            </a:r>
            <a:endParaRPr lang="en-US" dirty="0"/>
          </a:p>
          <a:p>
            <a:endParaRPr lang="en-US" dirty="0"/>
          </a:p>
          <a:p>
            <a:endParaRPr lang="en-US" dirty="0"/>
          </a:p>
        </p:txBody>
      </p:sp>
      <p:pic>
        <p:nvPicPr>
          <p:cNvPr id="4" name="Image 3">
            <a:extLst>
              <a:ext uri="{FF2B5EF4-FFF2-40B4-BE49-F238E27FC236}">
                <a16:creationId xmlns:a16="http://schemas.microsoft.com/office/drawing/2014/main" id="{A275DCD5-DA04-4EF3-BB17-5785D3017AF0}"/>
              </a:ext>
            </a:extLst>
          </p:cNvPr>
          <p:cNvPicPr>
            <a:picLocks noChangeAspect="1"/>
          </p:cNvPicPr>
          <p:nvPr/>
        </p:nvPicPr>
        <p:blipFill>
          <a:blip r:embed="rId4"/>
          <a:stretch>
            <a:fillRect/>
          </a:stretch>
        </p:blipFill>
        <p:spPr>
          <a:xfrm>
            <a:off x="579437" y="1761513"/>
            <a:ext cx="8168764" cy="2171443"/>
          </a:xfrm>
          <a:prstGeom prst="rect">
            <a:avLst/>
          </a:prstGeom>
        </p:spPr>
      </p:pic>
      <p:sp>
        <p:nvSpPr>
          <p:cNvPr id="5" name="Rectangle 4">
            <a:extLst>
              <a:ext uri="{FF2B5EF4-FFF2-40B4-BE49-F238E27FC236}">
                <a16:creationId xmlns:a16="http://schemas.microsoft.com/office/drawing/2014/main" id="{FE1621FC-E196-4903-9F22-D89AF99C01A4}"/>
              </a:ext>
            </a:extLst>
          </p:cNvPr>
          <p:cNvSpPr/>
          <p:nvPr/>
        </p:nvSpPr>
        <p:spPr bwMode="auto">
          <a:xfrm>
            <a:off x="8146979" y="2843789"/>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Gemalto</a:t>
            </a:r>
          </a:p>
        </p:txBody>
      </p:sp>
      <p:pic>
        <p:nvPicPr>
          <p:cNvPr id="6" name="Image 5">
            <a:extLst>
              <a:ext uri="{FF2B5EF4-FFF2-40B4-BE49-F238E27FC236}">
                <a16:creationId xmlns:a16="http://schemas.microsoft.com/office/drawing/2014/main" id="{DF59792B-D155-45DE-B479-0D915CF0C06C}"/>
              </a:ext>
            </a:extLst>
          </p:cNvPr>
          <p:cNvPicPr>
            <a:picLocks noChangeAspect="1"/>
          </p:cNvPicPr>
          <p:nvPr/>
        </p:nvPicPr>
        <p:blipFill>
          <a:blip r:embed="rId5"/>
          <a:stretch>
            <a:fillRect/>
          </a:stretch>
        </p:blipFill>
        <p:spPr>
          <a:xfrm>
            <a:off x="579437" y="4868862"/>
            <a:ext cx="8145113" cy="1201086"/>
          </a:xfrm>
          <a:prstGeom prst="rect">
            <a:avLst/>
          </a:prstGeom>
        </p:spPr>
      </p:pic>
      <p:sp>
        <p:nvSpPr>
          <p:cNvPr id="8" name="Rectangle 7">
            <a:extLst>
              <a:ext uri="{FF2B5EF4-FFF2-40B4-BE49-F238E27FC236}">
                <a16:creationId xmlns:a16="http://schemas.microsoft.com/office/drawing/2014/main" id="{61C4C40D-1129-4515-8FF2-57F45E5BA8FB}"/>
              </a:ext>
            </a:extLst>
          </p:cNvPr>
          <p:cNvSpPr/>
          <p:nvPr/>
        </p:nvSpPr>
        <p:spPr bwMode="auto">
          <a:xfrm>
            <a:off x="8146978" y="5037977"/>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Thales</a:t>
            </a:r>
          </a:p>
        </p:txBody>
      </p:sp>
      <p:sp>
        <p:nvSpPr>
          <p:cNvPr id="11" name="Espace réservé du contenu 2">
            <a:extLst>
              <a:ext uri="{FF2B5EF4-FFF2-40B4-BE49-F238E27FC236}">
                <a16:creationId xmlns:a16="http://schemas.microsoft.com/office/drawing/2014/main" id="{11D5CFE9-F2B8-4822-B6B3-C4CAC457D7D1}"/>
              </a:ext>
            </a:extLst>
          </p:cNvPr>
          <p:cNvSpPr txBox="1">
            <a:spLocks/>
          </p:cNvSpPr>
          <p:nvPr/>
        </p:nvSpPr>
        <p:spPr>
          <a:xfrm>
            <a:off x="579437" y="4183062"/>
            <a:ext cx="11531551" cy="2369880"/>
          </a:xfrm>
          <a:prstGeom prst="rect">
            <a:avLst/>
          </a:prstGeom>
        </p:spPr>
        <p:txBody>
          <a:bodyPr vert="horz" wrap="square" lIns="0" tIns="93260" rIns="149217" bIns="93260" rtlCol="0">
            <a:norm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lnSpc>
                <a:spcPct val="90000"/>
              </a:lnSpc>
              <a:spcBef>
                <a:spcPct val="20000"/>
              </a:spcBef>
            </a:pPr>
            <a:r>
              <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hlinkClick r:id="rId6"/>
              </a:rPr>
              <a:t>Import HSM-protected keys for Key Vault (legacy)</a:t>
            </a: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defTabSz="932742">
              <a:lnSpc>
                <a:spcPct val="90000"/>
              </a:lnSpc>
              <a:spcBef>
                <a:spcPct val="20000"/>
              </a:spcBef>
            </a:pP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sz="1836" dirty="0"/>
          </a:p>
        </p:txBody>
      </p:sp>
    </p:spTree>
    <p:extLst>
      <p:ext uri="{BB962C8B-B14F-4D97-AF65-F5344CB8AC3E}">
        <p14:creationId xmlns:p14="http://schemas.microsoft.com/office/powerpoint/2010/main" val="420293399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5" imgW="377" imgH="377" progId="TCLayout.ActiveDocument.1">
                  <p:embed/>
                </p:oleObj>
              </mc:Choice>
              <mc:Fallback>
                <p:oleObj name="think-cell Slide" r:id="rId5" imgW="377" imgH="377" progId="TCLayout.ActiveDocument.1">
                  <p:embed/>
                  <p:pic>
                    <p:nvPicPr>
                      <p:cNvPr id="2" name="Object 1" hidden="1">
                        <a:extLst>
                          <a:ext uri="{C183D7F6-B498-43B3-948B-1728B52AA6E4}">
                            <adec:decorative xmlns:adec="http://schemas.microsoft.com/office/drawing/2017/decorative" val="1"/>
                          </a:ext>
                        </a:extLst>
                      </p:cNvPr>
                      <p:cNvPicPr/>
                      <p:nvPr/>
                    </p:nvPicPr>
                    <p:blipFill>
                      <a:blip r:embed="rId6"/>
                      <a:stretch>
                        <a:fillRect/>
                      </a:stretch>
                    </p:blipFill>
                    <p:spPr>
                      <a:xfrm>
                        <a:off x="3352" y="2580"/>
                        <a:ext cx="1587" cy="1587"/>
                      </a:xfrm>
                      <a:prstGeom prst="rect">
                        <a:avLst/>
                      </a:prstGeom>
                    </p:spPr>
                  </p:pic>
                </p:oleObj>
              </mc:Fallback>
            </mc:AlternateContent>
          </a:graphicData>
        </a:graphic>
      </p:graphicFrame>
      <p:sp>
        <p:nvSpPr>
          <p:cNvPr id="3" name="Title 2"/>
          <p:cNvSpPr>
            <a:spLocks noGrp="1"/>
          </p:cNvSpPr>
          <p:nvPr>
            <p:ph type="title"/>
          </p:nvPr>
        </p:nvSpPr>
        <p:spPr>
          <a:xfrm>
            <a:off x="601652" y="466732"/>
            <a:ext cx="11236276" cy="564947"/>
          </a:xfrm>
        </p:spPr>
        <p:txBody>
          <a:bodyPr/>
          <a:lstStyle/>
          <a:p>
            <a:r>
              <a:rPr lang="en-IN"/>
              <a:t>Encryption in transit</a:t>
            </a:r>
          </a:p>
        </p:txBody>
      </p:sp>
      <p:sp>
        <p:nvSpPr>
          <p:cNvPr id="28" name="Rectangle 27">
            <a:extLst>
              <a:ext uri="{FF2B5EF4-FFF2-40B4-BE49-F238E27FC236}">
                <a16:creationId xmlns:a16="http://schemas.microsoft.com/office/drawing/2014/main" id="{8C707E38-A4FF-4E02-82D6-8CE2953C3F05}"/>
              </a:ext>
            </a:extLst>
          </p:cNvPr>
          <p:cNvSpPr/>
          <p:nvPr/>
        </p:nvSpPr>
        <p:spPr bwMode="auto">
          <a:xfrm>
            <a:off x="592036" y="1459063"/>
            <a:ext cx="6059339" cy="135224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most communication between Azure datacenters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transactions through Azure Portal using HTTPS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Supports FIPS 140-2</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2214B48-4CED-4F6B-9658-A8AA2CD99AB3}"/>
              </a:ext>
            </a:extLst>
          </p:cNvPr>
          <p:cNvSpPr/>
          <p:nvPr/>
        </p:nvSpPr>
        <p:spPr bwMode="auto">
          <a:xfrm>
            <a:off x="603335" y="2926886"/>
            <a:ext cx="6059339" cy="1800472"/>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Customer</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Can choose HTTPS for REST</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API (recommended) </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Configures HTTPS endpoints for application running in 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traffic between Web client </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and server by implementing TLS on IIS</a:t>
            </a:r>
          </a:p>
        </p:txBody>
      </p:sp>
      <p:pic>
        <p:nvPicPr>
          <p:cNvPr id="30" name="Image 7">
            <a:extLst>
              <a:ext uri="{FF2B5EF4-FFF2-40B4-BE49-F238E27FC236}">
                <a16:creationId xmlns:a16="http://schemas.microsoft.com/office/drawing/2014/main" id="{B3845A74-B175-44F7-93F7-44EF1F96B857}"/>
              </a:ext>
            </a:extLst>
          </p:cNvPr>
          <p:cNvPicPr>
            <a:picLocks noChangeAspect="1"/>
          </p:cNvPicPr>
          <p:nvPr/>
        </p:nvPicPr>
        <p:blipFill>
          <a:blip r:embed="rId7"/>
          <a:stretch>
            <a:fillRect/>
          </a:stretch>
        </p:blipFill>
        <p:spPr>
          <a:xfrm>
            <a:off x="6896711" y="2926886"/>
            <a:ext cx="5264561" cy="3016626"/>
          </a:xfrm>
          <a:prstGeom prst="rect">
            <a:avLst/>
          </a:prstGeom>
        </p:spPr>
      </p:pic>
    </p:spTree>
    <p:extLst>
      <p:ext uri="{BB962C8B-B14F-4D97-AF65-F5344CB8AC3E}">
        <p14:creationId xmlns:p14="http://schemas.microsoft.com/office/powerpoint/2010/main" val="218811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D084-18EB-414E-A3D7-24CED0DA70D0}"/>
              </a:ext>
            </a:extLst>
          </p:cNvPr>
          <p:cNvSpPr>
            <a:spLocks noGrp="1"/>
          </p:cNvSpPr>
          <p:nvPr>
            <p:ph type="title"/>
          </p:nvPr>
        </p:nvSpPr>
        <p:spPr/>
        <p:txBody>
          <a:bodyPr/>
          <a:lstStyle/>
          <a:p>
            <a:r>
              <a:rPr lang="en-US" dirty="0"/>
              <a:t>Why do we need to also protect “data in use”?</a:t>
            </a:r>
          </a:p>
        </p:txBody>
      </p:sp>
      <p:sp>
        <p:nvSpPr>
          <p:cNvPr id="42" name="Cloud 41">
            <a:extLst>
              <a:ext uri="{FF2B5EF4-FFF2-40B4-BE49-F238E27FC236}">
                <a16:creationId xmlns:a16="http://schemas.microsoft.com/office/drawing/2014/main" id="{287AE8E1-7A86-4A08-AF7D-33113ED8D737}"/>
              </a:ext>
            </a:extLst>
          </p:cNvPr>
          <p:cNvSpPr/>
          <p:nvPr/>
        </p:nvSpPr>
        <p:spPr bwMode="auto">
          <a:xfrm>
            <a:off x="655637" y="1516062"/>
            <a:ext cx="4956444" cy="2828222"/>
          </a:xfrm>
          <a:prstGeom prst="cloud">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a:t>
            </a:r>
          </a:p>
        </p:txBody>
      </p:sp>
      <p:sp>
        <p:nvSpPr>
          <p:cNvPr id="43" name="Rectangle 42">
            <a:extLst>
              <a:ext uri="{FF2B5EF4-FFF2-40B4-BE49-F238E27FC236}">
                <a16:creationId xmlns:a16="http://schemas.microsoft.com/office/drawing/2014/main" id="{6CE1C5B2-A7BF-4793-AFCE-4E6AA097C659}"/>
              </a:ext>
            </a:extLst>
          </p:cNvPr>
          <p:cNvSpPr/>
          <p:nvPr/>
        </p:nvSpPr>
        <p:spPr>
          <a:xfrm>
            <a:off x="1202399" y="2903874"/>
            <a:ext cx="2704882" cy="8920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Operating system</a:t>
            </a:r>
          </a:p>
        </p:txBody>
      </p:sp>
      <p:sp>
        <p:nvSpPr>
          <p:cNvPr id="44" name="Rectangle 43">
            <a:extLst>
              <a:ext uri="{FF2B5EF4-FFF2-40B4-BE49-F238E27FC236}">
                <a16:creationId xmlns:a16="http://schemas.microsoft.com/office/drawing/2014/main" id="{46D707E3-FC37-4F7E-A391-9E76B1ADEBC5}"/>
              </a:ext>
            </a:extLst>
          </p:cNvPr>
          <p:cNvSpPr/>
          <p:nvPr/>
        </p:nvSpPr>
        <p:spPr>
          <a:xfrm>
            <a:off x="1202399" y="2170986"/>
            <a:ext cx="1321504" cy="6498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5" name="Rectangle 44">
            <a:extLst>
              <a:ext uri="{FF2B5EF4-FFF2-40B4-BE49-F238E27FC236}">
                <a16:creationId xmlns:a16="http://schemas.microsoft.com/office/drawing/2014/main" id="{F37571DB-5EA0-4A42-88D2-B781A41A2A73}"/>
              </a:ext>
            </a:extLst>
          </p:cNvPr>
          <p:cNvSpPr/>
          <p:nvPr/>
        </p:nvSpPr>
        <p:spPr>
          <a:xfrm>
            <a:off x="1202399" y="3878989"/>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Hypervisor</a:t>
            </a:r>
          </a:p>
        </p:txBody>
      </p:sp>
      <p:sp>
        <p:nvSpPr>
          <p:cNvPr id="46" name="Rectangle 45">
            <a:extLst>
              <a:ext uri="{FF2B5EF4-FFF2-40B4-BE49-F238E27FC236}">
                <a16:creationId xmlns:a16="http://schemas.microsoft.com/office/drawing/2014/main" id="{9F01DAB9-195F-4851-8F69-C499041796F7}"/>
              </a:ext>
            </a:extLst>
          </p:cNvPr>
          <p:cNvSpPr/>
          <p:nvPr/>
        </p:nvSpPr>
        <p:spPr>
          <a:xfrm>
            <a:off x="1202399" y="4510500"/>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CPU</a:t>
            </a:r>
          </a:p>
        </p:txBody>
      </p:sp>
      <p:sp>
        <p:nvSpPr>
          <p:cNvPr id="47" name="Rectangle 46">
            <a:extLst>
              <a:ext uri="{FF2B5EF4-FFF2-40B4-BE49-F238E27FC236}">
                <a16:creationId xmlns:a16="http://schemas.microsoft.com/office/drawing/2014/main" id="{C5BD6066-7B18-4E8E-BAC4-085B2956B205}"/>
              </a:ext>
            </a:extLst>
          </p:cNvPr>
          <p:cNvSpPr/>
          <p:nvPr/>
        </p:nvSpPr>
        <p:spPr>
          <a:xfrm>
            <a:off x="2611423" y="2170986"/>
            <a:ext cx="1295858" cy="64986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8" name="Rectangle 47">
            <a:extLst>
              <a:ext uri="{FF2B5EF4-FFF2-40B4-BE49-F238E27FC236}">
                <a16:creationId xmlns:a16="http://schemas.microsoft.com/office/drawing/2014/main" id="{0E8C5121-A9B4-4EE0-B0D1-4B5D846BFA34}"/>
              </a:ext>
            </a:extLst>
          </p:cNvPr>
          <p:cNvSpPr/>
          <p:nvPr/>
        </p:nvSpPr>
        <p:spPr>
          <a:xfrm>
            <a:off x="1202399" y="5160491"/>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Host</a:t>
            </a:r>
          </a:p>
        </p:txBody>
      </p:sp>
      <p:cxnSp>
        <p:nvCxnSpPr>
          <p:cNvPr id="49" name="Straight Arrow Connector 48">
            <a:extLst>
              <a:ext uri="{FF2B5EF4-FFF2-40B4-BE49-F238E27FC236}">
                <a16:creationId xmlns:a16="http://schemas.microsoft.com/office/drawing/2014/main" id="{1C922FC5-2AEC-4BAF-AC38-451C2FC70077}"/>
              </a:ext>
              <a:ext uri="{C183D7F6-B498-43B3-948B-1728B52AA6E4}">
                <adec:decorative xmlns:adec="http://schemas.microsoft.com/office/drawing/2017/decorative" val="1"/>
              </a:ext>
            </a:extLst>
          </p:cNvPr>
          <p:cNvCxnSpPr>
            <a:cxnSpLocks/>
          </p:cNvCxnSpPr>
          <p:nvPr/>
        </p:nvCxnSpPr>
        <p:spPr>
          <a:xfrm>
            <a:off x="2220619" y="2373539"/>
            <a:ext cx="668441" cy="0"/>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0" name="Straight Arrow Connector 49">
            <a:extLst>
              <a:ext uri="{FF2B5EF4-FFF2-40B4-BE49-F238E27FC236}">
                <a16:creationId xmlns:a16="http://schemas.microsoft.com/office/drawing/2014/main" id="{042AAF24-7079-48EA-A1DA-E5267A5769C6}"/>
              </a:ext>
              <a:ext uri="{C183D7F6-B498-43B3-948B-1728B52AA6E4}">
                <adec:decorative xmlns:adec="http://schemas.microsoft.com/office/drawing/2017/decorative" val="1"/>
              </a:ext>
            </a:extLst>
          </p:cNvPr>
          <p:cNvCxnSpPr>
            <a:cxnSpLocks/>
          </p:cNvCxnSpPr>
          <p:nvPr/>
        </p:nvCxnSpPr>
        <p:spPr>
          <a:xfrm flipV="1">
            <a:off x="2294089" y="2642988"/>
            <a:ext cx="594970" cy="511015"/>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1" name="Straight Arrow Connector 50">
            <a:extLst>
              <a:ext uri="{FF2B5EF4-FFF2-40B4-BE49-F238E27FC236}">
                <a16:creationId xmlns:a16="http://schemas.microsoft.com/office/drawing/2014/main" id="{F45E956E-5EC7-4DC7-A7B0-BF19091C8DA1}"/>
              </a:ext>
              <a:ext uri="{C183D7F6-B498-43B3-948B-1728B52AA6E4}">
                <adec:decorative xmlns:adec="http://schemas.microsoft.com/office/drawing/2017/decorative" val="1"/>
              </a:ext>
            </a:extLst>
          </p:cNvPr>
          <p:cNvCxnSpPr>
            <a:cxnSpLocks/>
          </p:cNvCxnSpPr>
          <p:nvPr/>
        </p:nvCxnSpPr>
        <p:spPr>
          <a:xfrm flipV="1">
            <a:off x="3791399" y="2642988"/>
            <a:ext cx="0" cy="1428754"/>
          </a:xfrm>
          <a:prstGeom prst="straightConnector1">
            <a:avLst/>
          </a:prstGeom>
          <a:noFill/>
          <a:ln w="17145" cap="flat" cmpd="sng" algn="ctr">
            <a:solidFill>
              <a:srgbClr val="0078D4">
                <a:alpha val="50000"/>
              </a:srgbClr>
            </a:solidFill>
            <a:prstDash val="solid"/>
            <a:headEnd type="none"/>
            <a:tailEnd type="triangle"/>
          </a:ln>
          <a:effectLst/>
        </p:spPr>
      </p:cxnSp>
      <p:sp>
        <p:nvSpPr>
          <p:cNvPr id="52" name="Rectangle 51">
            <a:extLst>
              <a:ext uri="{FF2B5EF4-FFF2-40B4-BE49-F238E27FC236}">
                <a16:creationId xmlns:a16="http://schemas.microsoft.com/office/drawing/2014/main" id="{DC440F69-3E14-4F63-88DB-2C9930B87525}"/>
              </a:ext>
              <a:ext uri="{C183D7F6-B498-43B3-948B-1728B52AA6E4}">
                <adec:decorative xmlns:adec="http://schemas.microsoft.com/office/drawing/2017/decorative" val="1"/>
              </a:ext>
            </a:extLst>
          </p:cNvPr>
          <p:cNvSpPr/>
          <p:nvPr/>
        </p:nvSpPr>
        <p:spPr>
          <a:xfrm>
            <a:off x="2469895" y="2042409"/>
            <a:ext cx="1552191" cy="953967"/>
          </a:xfrm>
          <a:prstGeom prst="rect">
            <a:avLst/>
          </a:prstGeom>
          <a:noFill/>
          <a:ln w="31750" cap="flat" cmpd="sng" algn="ctr">
            <a:solidFill>
              <a:srgbClr val="243A5E"/>
            </a:solidFill>
            <a:prstDash val="solid"/>
          </a:ln>
          <a:effectLst/>
        </p:spPr>
        <p:txBody>
          <a:bodyPr lIns="121882" tIns="60940" rIns="121882" bIns="60940"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16986812-7D77-48F0-9ED6-BD4A6548FDFB}"/>
              </a:ext>
              <a:ext uri="{C183D7F6-B498-43B3-948B-1728B52AA6E4}">
                <adec:decorative xmlns:adec="http://schemas.microsoft.com/office/drawing/2017/decorative" val="1"/>
              </a:ext>
            </a:extLst>
          </p:cNvPr>
          <p:cNvGrpSpPr/>
          <p:nvPr/>
        </p:nvGrpSpPr>
        <p:grpSpPr>
          <a:xfrm>
            <a:off x="4958988" y="1809905"/>
            <a:ext cx="6777658" cy="4043677"/>
            <a:chOff x="5095874" y="1658502"/>
            <a:chExt cx="6913564" cy="4124761"/>
          </a:xfrm>
        </p:grpSpPr>
        <p:sp>
          <p:nvSpPr>
            <p:cNvPr id="54" name="Rectangle 53">
              <a:extLst>
                <a:ext uri="{FF2B5EF4-FFF2-40B4-BE49-F238E27FC236}">
                  <a16:creationId xmlns:a16="http://schemas.microsoft.com/office/drawing/2014/main" id="{EBCA0DA1-9D23-4005-AB7D-8C4D816E99B9}"/>
                </a:ext>
              </a:extLst>
            </p:cNvPr>
            <p:cNvSpPr/>
            <p:nvPr/>
          </p:nvSpPr>
          <p:spPr bwMode="auto">
            <a:xfrm>
              <a:off x="5095874" y="1658502"/>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58570" tIns="358570" rIns="358570" bIns="358570" numCol="1" rtlCol="0" anchor="t" anchorCtr="0" compatLnSpc="1">
              <a:prstTxWarp prst="textNoShape">
                <a:avLst/>
              </a:prstTxWarp>
            </a:bodyPr>
            <a:lstStyle/>
            <a:p>
              <a:pPr marL="0" marR="0" lvl="0" indent="0" algn="ctr" defTabSz="914367" eaLnBrk="1" fontAlgn="auto" latinLnBrk="0" hangingPunct="1">
                <a:lnSpc>
                  <a:spcPts val="2353"/>
                </a:lnSpc>
                <a:spcBef>
                  <a:spcPts val="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1906">
              <a:extLst>
                <a:ext uri="{FF2B5EF4-FFF2-40B4-BE49-F238E27FC236}">
                  <a16:creationId xmlns:a16="http://schemas.microsoft.com/office/drawing/2014/main" id="{CC9132C9-E14F-4763-9053-EB932A46CBD9}"/>
                </a:ext>
              </a:extLst>
            </p:cNvPr>
            <p:cNvSpPr>
              <a:spLocks noEditPoints="1"/>
            </p:cNvSpPr>
            <p:nvPr/>
          </p:nvSpPr>
          <p:spPr bwMode="auto">
            <a:xfrm>
              <a:off x="8209530" y="2876483"/>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TextBox 55">
              <a:extLst>
                <a:ext uri="{FF2B5EF4-FFF2-40B4-BE49-F238E27FC236}">
                  <a16:creationId xmlns:a16="http://schemas.microsoft.com/office/drawing/2014/main" id="{91FC7426-A98F-459D-8F88-CF1FCC529334}"/>
                </a:ext>
              </a:extLst>
            </p:cNvPr>
            <p:cNvSpPr txBox="1"/>
            <p:nvPr/>
          </p:nvSpPr>
          <p:spPr>
            <a:xfrm>
              <a:off x="7802820" y="3538385"/>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 </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OS kernel</a:t>
              </a:r>
            </a:p>
          </p:txBody>
        </p:sp>
        <p:grpSp>
          <p:nvGrpSpPr>
            <p:cNvPr id="57" name="Group 56">
              <a:extLst>
                <a:ext uri="{FF2B5EF4-FFF2-40B4-BE49-F238E27FC236}">
                  <a16:creationId xmlns:a16="http://schemas.microsoft.com/office/drawing/2014/main" id="{A5A10E4C-B5A6-400A-BD93-E6A69D124A32}"/>
                </a:ext>
              </a:extLst>
            </p:cNvPr>
            <p:cNvGrpSpPr/>
            <p:nvPr/>
          </p:nvGrpSpPr>
          <p:grpSpPr>
            <a:xfrm>
              <a:off x="9734174" y="2866941"/>
              <a:ext cx="1280160" cy="998867"/>
              <a:chOff x="8724351" y="2841003"/>
              <a:chExt cx="1280160" cy="998867"/>
            </a:xfrm>
          </p:grpSpPr>
          <p:sp>
            <p:nvSpPr>
              <p:cNvPr id="78" name="TextBox 77">
                <a:extLst>
                  <a:ext uri="{FF2B5EF4-FFF2-40B4-BE49-F238E27FC236}">
                    <a16:creationId xmlns:a16="http://schemas.microsoft.com/office/drawing/2014/main" id="{D9CB533D-5B16-44CC-BE3D-F1B00A987F46}"/>
                  </a:ext>
                </a:extLst>
              </p:cNvPr>
              <p:cNvSpPr txBox="1"/>
              <p:nvPr/>
            </p:nvSpPr>
            <p:spPr>
              <a:xfrm>
                <a:off x="8724351" y="3620106"/>
                <a:ext cx="1280160" cy="21976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Hypervisor</a:t>
                </a:r>
              </a:p>
            </p:txBody>
          </p:sp>
          <p:pic>
            <p:nvPicPr>
              <p:cNvPr id="79" name="Picture 78">
                <a:extLst>
                  <a:ext uri="{FF2B5EF4-FFF2-40B4-BE49-F238E27FC236}">
                    <a16:creationId xmlns:a16="http://schemas.microsoft.com/office/drawing/2014/main" id="{426C22BC-CC6E-464C-A37C-09B8357188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1061" y="2841003"/>
                <a:ext cx="466741" cy="466741"/>
              </a:xfrm>
              <a:prstGeom prst="rect">
                <a:avLst/>
              </a:prstGeom>
            </p:spPr>
          </p:pic>
        </p:grpSp>
        <p:grpSp>
          <p:nvGrpSpPr>
            <p:cNvPr id="58" name="Group 57">
              <a:extLst>
                <a:ext uri="{FF2B5EF4-FFF2-40B4-BE49-F238E27FC236}">
                  <a16:creationId xmlns:a16="http://schemas.microsoft.com/office/drawing/2014/main" id="{499F93A9-5AF0-435A-8FEA-F4859D18AA5B}"/>
                </a:ext>
              </a:extLst>
            </p:cNvPr>
            <p:cNvGrpSpPr/>
            <p:nvPr/>
          </p:nvGrpSpPr>
          <p:grpSpPr>
            <a:xfrm>
              <a:off x="5957132" y="4352059"/>
              <a:ext cx="5191048" cy="970705"/>
              <a:chOff x="6008599" y="4556604"/>
              <a:chExt cx="5191048" cy="970705"/>
            </a:xfrm>
          </p:grpSpPr>
          <p:grpSp>
            <p:nvGrpSpPr>
              <p:cNvPr id="63" name="Group 62">
                <a:extLst>
                  <a:ext uri="{FF2B5EF4-FFF2-40B4-BE49-F238E27FC236}">
                    <a16:creationId xmlns:a16="http://schemas.microsoft.com/office/drawing/2014/main" id="{F44A1BC7-8CD1-4CD7-829E-C5DF1DDAF7AE}"/>
                  </a:ext>
                </a:extLst>
              </p:cNvPr>
              <p:cNvGrpSpPr/>
              <p:nvPr/>
            </p:nvGrpSpPr>
            <p:grpSpPr>
              <a:xfrm>
                <a:off x="6008599" y="4556604"/>
                <a:ext cx="1280160" cy="970705"/>
                <a:chOff x="6130481" y="4480404"/>
                <a:chExt cx="1280160" cy="970705"/>
              </a:xfrm>
            </p:grpSpPr>
            <p:grpSp>
              <p:nvGrpSpPr>
                <p:cNvPr id="74" name="Group 73">
                  <a:extLst>
                    <a:ext uri="{FF2B5EF4-FFF2-40B4-BE49-F238E27FC236}">
                      <a16:creationId xmlns:a16="http://schemas.microsoft.com/office/drawing/2014/main" id="{F88336E1-2B26-4DE5-A5AB-3BB81EB9B052}"/>
                    </a:ext>
                  </a:extLst>
                </p:cNvPr>
                <p:cNvGrpSpPr/>
                <p:nvPr/>
              </p:nvGrpSpPr>
              <p:grpSpPr>
                <a:xfrm>
                  <a:off x="6595330" y="4480404"/>
                  <a:ext cx="350462" cy="434832"/>
                  <a:chOff x="1212201" y="2843248"/>
                  <a:chExt cx="494389" cy="613409"/>
                </a:xfrm>
              </p:grpSpPr>
              <p:sp>
                <p:nvSpPr>
                  <p:cNvPr id="76" name="Freeform 5">
                    <a:extLst>
                      <a:ext uri="{FF2B5EF4-FFF2-40B4-BE49-F238E27FC236}">
                        <a16:creationId xmlns:a16="http://schemas.microsoft.com/office/drawing/2014/main" id="{72DBF425-56F3-4748-945B-1502143BD716}"/>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7" name="Freeform 6">
                    <a:extLst>
                      <a:ext uri="{FF2B5EF4-FFF2-40B4-BE49-F238E27FC236}">
                        <a16:creationId xmlns:a16="http://schemas.microsoft.com/office/drawing/2014/main" id="{33F86C90-DAE5-4CA5-990C-98C9ED963EC8}"/>
                      </a:ext>
                    </a:extLst>
                  </p:cNvPr>
                  <p:cNvSpPr>
                    <a:spLocks/>
                  </p:cNvSpPr>
                  <p:nvPr/>
                </p:nvSpPr>
                <p:spPr bwMode="auto">
                  <a:xfrm>
                    <a:off x="1212201"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5" name="TextBox 74">
                  <a:extLst>
                    <a:ext uri="{FF2B5EF4-FFF2-40B4-BE49-F238E27FC236}">
                      <a16:creationId xmlns:a16="http://schemas.microsoft.com/office/drawing/2014/main" id="{B5EEEE3C-66A5-4CB2-AD94-6978498DF20B}"/>
                    </a:ext>
                  </a:extLst>
                </p:cNvPr>
                <p:cNvSpPr txBox="1"/>
                <p:nvPr/>
              </p:nvSpPr>
              <p:spPr>
                <a:xfrm>
                  <a:off x="6130481" y="5011582"/>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VM</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4" name="Group 63">
                <a:extLst>
                  <a:ext uri="{FF2B5EF4-FFF2-40B4-BE49-F238E27FC236}">
                    <a16:creationId xmlns:a16="http://schemas.microsoft.com/office/drawing/2014/main" id="{F8780F67-EEE8-483C-B075-C2DDF599C7ED}"/>
                  </a:ext>
                </a:extLst>
              </p:cNvPr>
              <p:cNvGrpSpPr/>
              <p:nvPr/>
            </p:nvGrpSpPr>
            <p:grpSpPr>
              <a:xfrm>
                <a:off x="7939953" y="4556604"/>
                <a:ext cx="1280160" cy="970705"/>
                <a:chOff x="7794462" y="4556604"/>
                <a:chExt cx="1280160" cy="970705"/>
              </a:xfrm>
            </p:grpSpPr>
            <p:grpSp>
              <p:nvGrpSpPr>
                <p:cNvPr id="70" name="Group 69">
                  <a:extLst>
                    <a:ext uri="{FF2B5EF4-FFF2-40B4-BE49-F238E27FC236}">
                      <a16:creationId xmlns:a16="http://schemas.microsoft.com/office/drawing/2014/main" id="{6B8508B0-8B3D-49C0-B519-97B473ECCCC7}"/>
                    </a:ext>
                  </a:extLst>
                </p:cNvPr>
                <p:cNvGrpSpPr/>
                <p:nvPr/>
              </p:nvGrpSpPr>
              <p:grpSpPr>
                <a:xfrm>
                  <a:off x="8259312" y="4556604"/>
                  <a:ext cx="350462" cy="434832"/>
                  <a:chOff x="1212202" y="2843248"/>
                  <a:chExt cx="494389" cy="613409"/>
                </a:xfrm>
              </p:grpSpPr>
              <p:sp>
                <p:nvSpPr>
                  <p:cNvPr id="72" name="Freeform 5">
                    <a:extLst>
                      <a:ext uri="{FF2B5EF4-FFF2-40B4-BE49-F238E27FC236}">
                        <a16:creationId xmlns:a16="http://schemas.microsoft.com/office/drawing/2014/main" id="{58FDC943-866F-490B-8F8E-8EA1D8B900F5}"/>
                      </a:ext>
                    </a:extLst>
                  </p:cNvPr>
                  <p:cNvSpPr>
                    <a:spLocks/>
                  </p:cNvSpPr>
                  <p:nvPr/>
                </p:nvSpPr>
                <p:spPr bwMode="auto">
                  <a:xfrm>
                    <a:off x="1296430"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3" name="Freeform 6">
                    <a:extLst>
                      <a:ext uri="{FF2B5EF4-FFF2-40B4-BE49-F238E27FC236}">
                        <a16:creationId xmlns:a16="http://schemas.microsoft.com/office/drawing/2014/main" id="{8EFDA3C0-5315-4CC1-82AE-2B0CB1DCCEFA}"/>
                      </a:ext>
                    </a:extLst>
                  </p:cNvPr>
                  <p:cNvSpPr>
                    <a:spLocks/>
                  </p:cNvSpPr>
                  <p:nvPr/>
                </p:nvSpPr>
                <p:spPr bwMode="auto">
                  <a:xfrm>
                    <a:off x="1212202"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1" name="TextBox 70">
                  <a:extLst>
                    <a:ext uri="{FF2B5EF4-FFF2-40B4-BE49-F238E27FC236}">
                      <a16:creationId xmlns:a16="http://schemas.microsoft.com/office/drawing/2014/main" id="{4E918007-E62A-446F-90B1-11624D180D12}"/>
                    </a:ext>
                  </a:extLst>
                </p:cNvPr>
                <p:cNvSpPr txBox="1"/>
                <p:nvPr/>
              </p:nvSpPr>
              <p:spPr>
                <a:xfrm>
                  <a:off x="7794462" y="5087782"/>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5" name="Group 64">
                <a:extLst>
                  <a:ext uri="{FF2B5EF4-FFF2-40B4-BE49-F238E27FC236}">
                    <a16:creationId xmlns:a16="http://schemas.microsoft.com/office/drawing/2014/main" id="{BB6EAB06-98E6-43A6-847D-2CF3EDD4C8FE}"/>
                  </a:ext>
                </a:extLst>
              </p:cNvPr>
              <p:cNvGrpSpPr/>
              <p:nvPr/>
            </p:nvGrpSpPr>
            <p:grpSpPr>
              <a:xfrm>
                <a:off x="9823128" y="4556605"/>
                <a:ext cx="1376519" cy="970704"/>
                <a:chOff x="9680253" y="4480405"/>
                <a:chExt cx="1376519" cy="970704"/>
              </a:xfrm>
            </p:grpSpPr>
            <p:sp>
              <p:nvSpPr>
                <p:cNvPr id="66" name="TextBox 65">
                  <a:extLst>
                    <a:ext uri="{FF2B5EF4-FFF2-40B4-BE49-F238E27FC236}">
                      <a16:creationId xmlns:a16="http://schemas.microsoft.com/office/drawing/2014/main" id="{77734F58-6B88-4676-9A97-F3BF8610CE9A}"/>
                    </a:ext>
                  </a:extLst>
                </p:cNvPr>
                <p:cNvSpPr txBox="1"/>
                <p:nvPr/>
              </p:nvSpPr>
              <p:spPr>
                <a:xfrm>
                  <a:off x="9680253" y="5011582"/>
                  <a:ext cx="1376519"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Physical</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hardware access</a:t>
                  </a:r>
                </a:p>
              </p:txBody>
            </p:sp>
            <p:grpSp>
              <p:nvGrpSpPr>
                <p:cNvPr id="67" name="Group 66">
                  <a:extLst>
                    <a:ext uri="{FF2B5EF4-FFF2-40B4-BE49-F238E27FC236}">
                      <a16:creationId xmlns:a16="http://schemas.microsoft.com/office/drawing/2014/main" id="{C695156B-33D1-4877-93E0-15F4F05D5BA3}"/>
                    </a:ext>
                  </a:extLst>
                </p:cNvPr>
                <p:cNvGrpSpPr/>
                <p:nvPr/>
              </p:nvGrpSpPr>
              <p:grpSpPr>
                <a:xfrm>
                  <a:off x="10193282" y="4480405"/>
                  <a:ext cx="350462" cy="434833"/>
                  <a:chOff x="1212201" y="2843248"/>
                  <a:chExt cx="494389" cy="613410"/>
                </a:xfrm>
              </p:grpSpPr>
              <p:sp>
                <p:nvSpPr>
                  <p:cNvPr id="68" name="Freeform 5">
                    <a:extLst>
                      <a:ext uri="{FF2B5EF4-FFF2-40B4-BE49-F238E27FC236}">
                        <a16:creationId xmlns:a16="http://schemas.microsoft.com/office/drawing/2014/main" id="{3E507328-BD21-4716-9810-2735F36B7C02}"/>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69" name="Freeform 6">
                    <a:extLst>
                      <a:ext uri="{FF2B5EF4-FFF2-40B4-BE49-F238E27FC236}">
                        <a16:creationId xmlns:a16="http://schemas.microsoft.com/office/drawing/2014/main" id="{1DFB07CA-1485-423C-BA48-A5BF8FBCF5DC}"/>
                      </a:ext>
                    </a:extLst>
                  </p:cNvPr>
                  <p:cNvSpPr>
                    <a:spLocks/>
                  </p:cNvSpPr>
                  <p:nvPr/>
                </p:nvSpPr>
                <p:spPr bwMode="auto">
                  <a:xfrm>
                    <a:off x="1212201" y="3211294"/>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grpSp>
        <p:sp>
          <p:nvSpPr>
            <p:cNvPr id="59" name="TextBox 58">
              <a:extLst>
                <a:ext uri="{FF2B5EF4-FFF2-40B4-BE49-F238E27FC236}">
                  <a16:creationId xmlns:a16="http://schemas.microsoft.com/office/drawing/2014/main" id="{A7B225BD-A4E2-4AF9-A8FA-AADDA7E5B334}"/>
                </a:ext>
              </a:extLst>
            </p:cNvPr>
            <p:cNvSpPr txBox="1"/>
            <p:nvPr/>
          </p:nvSpPr>
          <p:spPr>
            <a:xfrm>
              <a:off x="6506301" y="2127641"/>
              <a:ext cx="4092710" cy="251158"/>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1176"/>
                </a:spcAft>
                <a:buClrTx/>
                <a:buSzTx/>
                <a:buFontTx/>
                <a:buNone/>
                <a:tabLst/>
                <a:defRPr/>
              </a:pPr>
              <a:r>
                <a:rPr lang="en-US" sz="1600" dirty="0">
                  <a:latin typeface="Segoe UI Semibold"/>
                </a:rPr>
                <a:t>Exposed to..</a:t>
              </a:r>
            </a:p>
          </p:txBody>
        </p:sp>
        <p:grpSp>
          <p:nvGrpSpPr>
            <p:cNvPr id="60" name="Group 59">
              <a:extLst>
                <a:ext uri="{FF2B5EF4-FFF2-40B4-BE49-F238E27FC236}">
                  <a16:creationId xmlns:a16="http://schemas.microsoft.com/office/drawing/2014/main" id="{8771C208-3DC8-4648-8FC9-56084E899050}"/>
                </a:ext>
              </a:extLst>
            </p:cNvPr>
            <p:cNvGrpSpPr/>
            <p:nvPr/>
          </p:nvGrpSpPr>
          <p:grpSpPr>
            <a:xfrm>
              <a:off x="5892331" y="2859552"/>
              <a:ext cx="1280160" cy="1129628"/>
              <a:chOff x="5792463" y="2818730"/>
              <a:chExt cx="1280160" cy="1129628"/>
            </a:xfrm>
          </p:grpSpPr>
          <p:sp>
            <p:nvSpPr>
              <p:cNvPr id="61" name="TextBox 60">
                <a:extLst>
                  <a:ext uri="{FF2B5EF4-FFF2-40B4-BE49-F238E27FC236}">
                    <a16:creationId xmlns:a16="http://schemas.microsoft.com/office/drawing/2014/main" id="{62B7DA22-35B8-4CDA-A447-9588C6EC7835}"/>
                  </a:ext>
                </a:extLst>
              </p:cNvPr>
              <p:cNvSpPr txBox="1"/>
              <p:nvPr/>
            </p:nvSpPr>
            <p:spPr>
              <a:xfrm>
                <a:off x="5792463" y="3508831"/>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2" name="Picture 2" descr="See the source image">
                <a:extLst>
                  <a:ext uri="{FF2B5EF4-FFF2-40B4-BE49-F238E27FC236}">
                    <a16:creationId xmlns:a16="http://schemas.microsoft.com/office/drawing/2014/main" id="{0478F1B7-9EE5-40EF-B13E-6C972F567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20" y="2818730"/>
                <a:ext cx="533446" cy="64008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05309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63" presetClass="path" presetSubtype="0" accel="50000" decel="50000" fill="hold" nodeType="withEffect">
                                  <p:stCondLst>
                                    <p:cond delay="0"/>
                                  </p:stCondLst>
                                  <p:childTnLst>
                                    <p:animMotion origin="layout" path="M -0.02732 -3.17749E-8 L 3.22441E-6 -3.17749E-8 " pathEditMode="relative" rAng="0" ptsTypes="AA">
                                      <p:cBhvr>
                                        <p:cTn id="33" dur="500" fill="hold"/>
                                        <p:tgtEl>
                                          <p:spTgt spid="49"/>
                                        </p:tgtEl>
                                        <p:attrNameLst>
                                          <p:attrName>ppt_x</p:attrName>
                                          <p:attrName>ppt_y</p:attrName>
                                        </p:attrNameLst>
                                      </p:cBhvr>
                                      <p:rCtr x="1366" y="0"/>
                                    </p:animMotion>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63" presetClass="path" presetSubtype="0" accel="50000" decel="50000" fill="hold" nodeType="withEffect">
                                  <p:stCondLst>
                                    <p:cond delay="0"/>
                                  </p:stCondLst>
                                  <p:childTnLst>
                                    <p:animMotion origin="layout" path="M -0.02029 0.03314 L -2.69594E-6 -4.86155E-6 " pathEditMode="relative" rAng="0" ptsTypes="AA">
                                      <p:cBhvr>
                                        <p:cTn id="39" dur="500" fill="hold"/>
                                        <p:tgtEl>
                                          <p:spTgt spid="50"/>
                                        </p:tgtEl>
                                        <p:attrNameLst>
                                          <p:attrName>ppt_x</p:attrName>
                                          <p:attrName>ppt_y</p:attrName>
                                        </p:attrNameLst>
                                      </p:cBhvr>
                                      <p:rCtr x="1008" y="-1657"/>
                                    </p:animMotion>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63" presetClass="path" presetSubtype="0" accel="50000" decel="50000" fill="hold" nodeType="withEffect">
                                  <p:stCondLst>
                                    <p:cond delay="0"/>
                                  </p:stCondLst>
                                  <p:childTnLst>
                                    <p:animMotion origin="layout" path="M 4.87873E-6 0.05129 L 4.87873E-6 2.76441E-6 " pathEditMode="relative" rAng="0" ptsTypes="AA">
                                      <p:cBhvr>
                                        <p:cTn id="45" dur="500" fill="hold"/>
                                        <p:tgtEl>
                                          <p:spTgt spid="51"/>
                                        </p:tgtEl>
                                        <p:attrNameLst>
                                          <p:attrName>ppt_x</p:attrName>
                                          <p:attrName>ppt_y</p:attrName>
                                        </p:attrNameLst>
                                      </p:cBhvr>
                                      <p:rCtr x="0" y="-2565"/>
                                    </p:animMotion>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E47CF-41F0-46DB-AA7B-C0AADF2D2AD6}"/>
              </a:ext>
            </a:extLst>
          </p:cNvPr>
          <p:cNvPicPr>
            <a:picLocks noChangeAspect="1"/>
          </p:cNvPicPr>
          <p:nvPr/>
        </p:nvPicPr>
        <p:blipFill>
          <a:blip r:embed="rId3"/>
          <a:stretch>
            <a:fillRect/>
          </a:stretch>
        </p:blipFill>
        <p:spPr>
          <a:xfrm>
            <a:off x="1570037" y="0"/>
            <a:ext cx="8763000" cy="6517934"/>
          </a:xfrm>
          <a:prstGeom prst="rect">
            <a:avLst/>
          </a:prstGeom>
        </p:spPr>
      </p:pic>
      <p:sp>
        <p:nvSpPr>
          <p:cNvPr id="2" name="TextBox 1">
            <a:extLst>
              <a:ext uri="{FF2B5EF4-FFF2-40B4-BE49-F238E27FC236}">
                <a16:creationId xmlns:a16="http://schemas.microsoft.com/office/drawing/2014/main" id="{D5B50DBF-F6DF-4859-85FA-F07AB87A1C35}"/>
              </a:ext>
            </a:extLst>
          </p:cNvPr>
          <p:cNvSpPr txBox="1"/>
          <p:nvPr/>
        </p:nvSpPr>
        <p:spPr>
          <a:xfrm>
            <a:off x="3172154" y="6477460"/>
            <a:ext cx="555876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err="1">
                <a:gradFill>
                  <a:gsLst>
                    <a:gs pos="2917">
                      <a:schemeClr val="tx1"/>
                    </a:gs>
                    <a:gs pos="30000">
                      <a:schemeClr val="tx1"/>
                    </a:gs>
                  </a:gsLst>
                  <a:lin ang="5400000" scaled="0"/>
                </a:gradFill>
                <a:hlinkClick r:id="rId4"/>
              </a:rPr>
              <a:t>BlueHat</a:t>
            </a:r>
            <a:r>
              <a:rPr lang="en-US" sz="1600" dirty="0">
                <a:gradFill>
                  <a:gsLst>
                    <a:gs pos="2917">
                      <a:schemeClr val="tx1"/>
                    </a:gs>
                    <a:gs pos="30000">
                      <a:schemeClr val="tx1"/>
                    </a:gs>
                  </a:gsLst>
                  <a:lin ang="5400000" scaled="0"/>
                </a:gradFill>
                <a:hlinkClick r:id="rId4"/>
              </a:rPr>
              <a:t> IL 2018 - The Case of Spectre and Meltdown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38946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5E0D-E94A-43A6-B332-0DA210D84C5D}"/>
              </a:ext>
            </a:extLst>
          </p:cNvPr>
          <p:cNvSpPr>
            <a:spLocks noGrp="1"/>
          </p:cNvSpPr>
          <p:nvPr>
            <p:ph type="title"/>
          </p:nvPr>
        </p:nvSpPr>
        <p:spPr/>
        <p:txBody>
          <a:bodyPr/>
          <a:lstStyle/>
          <a:p>
            <a:r>
              <a:rPr lang="en-GB" dirty="0"/>
              <a:t>The broken rings of protection</a:t>
            </a:r>
            <a:endParaRPr lang="en-US" dirty="0"/>
          </a:p>
        </p:txBody>
      </p:sp>
      <p:sp>
        <p:nvSpPr>
          <p:cNvPr id="3" name="Text Placeholder 2">
            <a:extLst>
              <a:ext uri="{FF2B5EF4-FFF2-40B4-BE49-F238E27FC236}">
                <a16:creationId xmlns:a16="http://schemas.microsoft.com/office/drawing/2014/main" id="{46144974-1B7D-40AA-B875-7D45A30CDCC8}"/>
              </a:ext>
            </a:extLst>
          </p:cNvPr>
          <p:cNvSpPr>
            <a:spLocks noGrp="1"/>
          </p:cNvSpPr>
          <p:nvPr>
            <p:ph type="body" sz="quarter" idx="10"/>
          </p:nvPr>
        </p:nvSpPr>
        <p:spPr>
          <a:xfrm>
            <a:off x="274638" y="1212850"/>
            <a:ext cx="10972799" cy="2474524"/>
          </a:xfrm>
        </p:spPr>
        <p:txBody>
          <a:bodyPr/>
          <a:lstStyle/>
          <a:p>
            <a:r>
              <a:rPr lang="en-GB" dirty="0"/>
              <a:t>On January 3rd 2018, Intel, AMD and ARM holdings, as well as a number of OS vendors reported a series of major vulnerabilities</a:t>
            </a:r>
          </a:p>
          <a:p>
            <a:pPr lvl="1"/>
            <a:r>
              <a:rPr lang="en-GB" dirty="0"/>
              <a:t>Variant 1: bounds check bypass (CVE-2017-5753)</a:t>
            </a:r>
          </a:p>
          <a:p>
            <a:pPr lvl="1"/>
            <a:r>
              <a:rPr lang="en-GB" dirty="0"/>
              <a:t>Variant 2: branch target injection (CVE-2017-5715)</a:t>
            </a:r>
          </a:p>
          <a:p>
            <a:pPr lvl="1"/>
            <a:r>
              <a:rPr lang="en-GB" dirty="0"/>
              <a:t>Variant 3: rogue data cache load (CVE-2017-5754)</a:t>
            </a:r>
          </a:p>
          <a:p>
            <a:endParaRPr lang="en-GB" dirty="0"/>
          </a:p>
          <a:p>
            <a:endParaRPr lang="en-US" dirty="0"/>
          </a:p>
        </p:txBody>
      </p:sp>
      <p:pic>
        <p:nvPicPr>
          <p:cNvPr id="7" name="Picture 6">
            <a:extLst>
              <a:ext uri="{FF2B5EF4-FFF2-40B4-BE49-F238E27FC236}">
                <a16:creationId xmlns:a16="http://schemas.microsoft.com/office/drawing/2014/main" id="{3C1A3386-5404-47EC-BF8B-AC025ADB361D}"/>
              </a:ext>
            </a:extLst>
          </p:cNvPr>
          <p:cNvPicPr>
            <a:picLocks noChangeAspect="1"/>
          </p:cNvPicPr>
          <p:nvPr/>
        </p:nvPicPr>
        <p:blipFill>
          <a:blip r:embed="rId2"/>
          <a:stretch>
            <a:fillRect/>
          </a:stretch>
        </p:blipFill>
        <p:spPr>
          <a:xfrm>
            <a:off x="5608637" y="2450112"/>
            <a:ext cx="5505289" cy="3963809"/>
          </a:xfrm>
          <a:prstGeom prst="rect">
            <a:avLst/>
          </a:prstGeom>
        </p:spPr>
      </p:pic>
      <p:sp>
        <p:nvSpPr>
          <p:cNvPr id="9" name="Rectangle 8">
            <a:extLst>
              <a:ext uri="{FF2B5EF4-FFF2-40B4-BE49-F238E27FC236}">
                <a16:creationId xmlns:a16="http://schemas.microsoft.com/office/drawing/2014/main" id="{6F69CAF7-B2CC-497F-901D-A9B5C3DDABF7}"/>
              </a:ext>
            </a:extLst>
          </p:cNvPr>
          <p:cNvSpPr/>
          <p:nvPr/>
        </p:nvSpPr>
        <p:spPr>
          <a:xfrm>
            <a:off x="9799637" y="5326062"/>
            <a:ext cx="1227708"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Kernel Mode</a:t>
            </a:r>
          </a:p>
        </p:txBody>
      </p:sp>
      <p:sp>
        <p:nvSpPr>
          <p:cNvPr id="11" name="Rectangle 10">
            <a:extLst>
              <a:ext uri="{FF2B5EF4-FFF2-40B4-BE49-F238E27FC236}">
                <a16:creationId xmlns:a16="http://schemas.microsoft.com/office/drawing/2014/main" id="{E8779CA4-1517-4970-BAA5-CE702B12438B}"/>
              </a:ext>
            </a:extLst>
          </p:cNvPr>
          <p:cNvSpPr/>
          <p:nvPr/>
        </p:nvSpPr>
        <p:spPr>
          <a:xfrm>
            <a:off x="9799637" y="2582862"/>
            <a:ext cx="1072730"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User Mode</a:t>
            </a:r>
          </a:p>
        </p:txBody>
      </p:sp>
      <p:pic>
        <p:nvPicPr>
          <p:cNvPr id="15" name="Picture 14">
            <a:extLst>
              <a:ext uri="{FF2B5EF4-FFF2-40B4-BE49-F238E27FC236}">
                <a16:creationId xmlns:a16="http://schemas.microsoft.com/office/drawing/2014/main" id="{E35E067E-448B-4CEE-A430-EB1A5C9B9925}"/>
              </a:ext>
            </a:extLst>
          </p:cNvPr>
          <p:cNvPicPr>
            <a:picLocks noChangeAspect="1"/>
          </p:cNvPicPr>
          <p:nvPr/>
        </p:nvPicPr>
        <p:blipFill>
          <a:blip r:embed="rId3"/>
          <a:stretch>
            <a:fillRect/>
          </a:stretch>
        </p:blipFill>
        <p:spPr>
          <a:xfrm>
            <a:off x="3359477" y="4640262"/>
            <a:ext cx="1437260" cy="805737"/>
          </a:xfrm>
          <a:prstGeom prst="rect">
            <a:avLst/>
          </a:prstGeom>
        </p:spPr>
      </p:pic>
      <p:sp>
        <p:nvSpPr>
          <p:cNvPr id="17" name="Rectangle 16">
            <a:extLst>
              <a:ext uri="{FF2B5EF4-FFF2-40B4-BE49-F238E27FC236}">
                <a16:creationId xmlns:a16="http://schemas.microsoft.com/office/drawing/2014/main" id="{94CABFC7-82A8-40EA-9458-A23187BBBACB}"/>
              </a:ext>
            </a:extLst>
          </p:cNvPr>
          <p:cNvSpPr/>
          <p:nvPr/>
        </p:nvSpPr>
        <p:spPr>
          <a:xfrm>
            <a:off x="2733131" y="5443709"/>
            <a:ext cx="2880320" cy="830997"/>
          </a:xfrm>
          <a:prstGeom prst="rect">
            <a:avLst/>
          </a:prstGeom>
        </p:spPr>
        <p:txBody>
          <a:bodyPr wrap="square">
            <a:spAutoFit/>
          </a:bodyPr>
          <a:lstStyle/>
          <a:p>
            <a:pPr algn="ctr"/>
            <a:r>
              <a:rPr lang="en-GB" sz="1600" dirty="0"/>
              <a:t>Both Kernel Mode &amp; User Mode now theoretically exploitable </a:t>
            </a:r>
          </a:p>
        </p:txBody>
      </p:sp>
      <p:sp>
        <p:nvSpPr>
          <p:cNvPr id="21" name="Left Arrow 3">
            <a:extLst>
              <a:ext uri="{FF2B5EF4-FFF2-40B4-BE49-F238E27FC236}">
                <a16:creationId xmlns:a16="http://schemas.microsoft.com/office/drawing/2014/main" id="{EB2C09F3-B451-4B12-BDC0-365FC80F1BFC}"/>
              </a:ext>
            </a:extLst>
          </p:cNvPr>
          <p:cNvSpPr/>
          <p:nvPr/>
        </p:nvSpPr>
        <p:spPr bwMode="auto">
          <a:xfrm rot="10800000" flipV="1">
            <a:off x="7989820" y="4406872"/>
            <a:ext cx="1576757" cy="115203"/>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98C5317-1F9E-4A2B-ACAF-88A449EECF80}"/>
              </a:ext>
            </a:extLst>
          </p:cNvPr>
          <p:cNvSpPr/>
          <p:nvPr/>
        </p:nvSpPr>
        <p:spPr>
          <a:xfrm>
            <a:off x="7894637" y="3988595"/>
            <a:ext cx="1709442" cy="502766"/>
          </a:xfrm>
          <a:prstGeom prst="rect">
            <a:avLst/>
          </a:prstGeom>
        </p:spPr>
        <p:txBody>
          <a:bodyPr wrap="none">
            <a:spAutoFit/>
          </a:bodyPr>
          <a:lstStyle/>
          <a:p>
            <a:r>
              <a:rPr lang="en-GB" sz="2667" dirty="0">
                <a:solidFill>
                  <a:srgbClr val="0072C6"/>
                </a:solidFill>
              </a:rPr>
              <a:t>Meltdown</a:t>
            </a:r>
          </a:p>
        </p:txBody>
      </p:sp>
    </p:spTree>
    <p:extLst>
      <p:ext uri="{BB962C8B-B14F-4D97-AF65-F5344CB8AC3E}">
        <p14:creationId xmlns:p14="http://schemas.microsoft.com/office/powerpoint/2010/main" val="41155814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349CC8-B664-49D2-9A79-8CEACFDC8237}"/>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D80D8823-19DA-4B3C-BCAE-F45B86FDAE6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31E35119-2110-4289-A272-6D3440752B79}"/>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0DFD8041-9E06-4FAB-8684-F465700C705F}"/>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19D953B3-35D1-47EB-AF0A-A441D82B2C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30310D79-DD2F-4797-A27F-42B5FA57825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5A6E97A1-C12A-427F-B4BD-CDCE8D4C66E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A6DA3598-2897-43C8-82C1-45B666B341F9}"/>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Confidential Computing (CC)</a:t>
            </a:r>
            <a:br>
              <a:rPr lang="en-US" dirty="0"/>
            </a:br>
            <a:r>
              <a:rPr lang="en-US" sz="3600" dirty="0">
                <a:latin typeface="+mn-lt"/>
              </a:rPr>
              <a:t>For your security, regulatory, and compliance needs</a:t>
            </a:r>
            <a:br>
              <a:rPr lang="en-US" sz="4400" spc="-102" dirty="0">
                <a:solidFill>
                  <a:schemeClr val="tx1">
                    <a:lumMod val="50000"/>
                  </a:schemeClr>
                </a:solidFill>
                <a:latin typeface="+mn-lt"/>
              </a:rPr>
            </a:br>
            <a:br>
              <a:rPr lang="en-US" sz="4400" spc="-102" dirty="0">
                <a:solidFill>
                  <a:schemeClr val="tx1">
                    <a:lumMod val="50000"/>
                  </a:schemeClr>
                </a:solidFill>
                <a:latin typeface="+mn-lt"/>
              </a:rPr>
            </a:br>
            <a:r>
              <a:rPr lang="en-US" sz="3200" dirty="0">
                <a:latin typeface="+mn-lt"/>
              </a:rPr>
              <a:t>The ability to store, transport, and act on compute workloads without compromising privacy of data and intellectual property</a:t>
            </a:r>
            <a:endParaRPr lang="en-US" sz="4000" dirty="0">
              <a:latin typeface="+mn-lt"/>
            </a:endParaRP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F4CAB-89CB-47AF-9CB8-DC3FAE5D7E93}"/>
              </a:ext>
            </a:extLst>
          </p:cNvPr>
          <p:cNvSpPr>
            <a:spLocks noGrp="1"/>
          </p:cNvSpPr>
          <p:nvPr>
            <p:ph type="title"/>
          </p:nvPr>
        </p:nvSpPr>
        <p:spPr/>
        <p:txBody>
          <a:bodyPr/>
          <a:lstStyle/>
          <a:p>
            <a:r>
              <a:rPr lang="en-US" dirty="0"/>
              <a:t>Who do you need to trust?</a:t>
            </a:r>
          </a:p>
        </p:txBody>
      </p:sp>
      <p:sp>
        <p:nvSpPr>
          <p:cNvPr id="33" name="Arrow: Pentagon 32">
            <a:extLst>
              <a:ext uri="{FF2B5EF4-FFF2-40B4-BE49-F238E27FC236}">
                <a16:creationId xmlns:a16="http://schemas.microsoft.com/office/drawing/2014/main" id="{7C527811-F055-4DDF-85DC-25E8711A7E00}"/>
              </a:ext>
            </a:extLst>
          </p:cNvPr>
          <p:cNvSpPr/>
          <p:nvPr/>
        </p:nvSpPr>
        <p:spPr bwMode="auto">
          <a:xfrm>
            <a:off x="0" y="3192462"/>
            <a:ext cx="4798423" cy="1481090"/>
          </a:xfrm>
          <a:prstGeom prst="homePlate">
            <a:avLst>
              <a:gd name="adj" fmla="val 22365"/>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F84617F2-8EC6-45DE-A1C9-AA18BE4355BD}"/>
              </a:ext>
            </a:extLst>
          </p:cNvPr>
          <p:cNvSpPr txBox="1"/>
          <p:nvPr/>
        </p:nvSpPr>
        <p:spPr>
          <a:xfrm>
            <a:off x="427038" y="1742591"/>
            <a:ext cx="4092710" cy="113877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App software vendor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rPr>
              <a:t>Trust today on-premise, or</a:t>
            </a:r>
            <a:br>
              <a:rPr kumimoji="0" lang="en-US" sz="1600" b="0" i="0" u="none" strike="noStrike" kern="0" cap="none" spc="0" normalizeH="0" baseline="0" noProof="0" dirty="0">
                <a:ln>
                  <a:noFill/>
                </a:ln>
                <a:solidFill>
                  <a:srgbClr val="000000"/>
                </a:solidFill>
                <a:effectLst/>
                <a:uLnTx/>
                <a:uFillTx/>
              </a:rPr>
            </a:br>
            <a:r>
              <a:rPr kumimoji="0" lang="en-US" sz="1600" b="0" i="0" u="none" strike="noStrike" kern="0" cap="none" spc="0" normalizeH="0" baseline="0" noProof="0" dirty="0">
                <a:ln>
                  <a:noFill/>
                </a:ln>
                <a:solidFill>
                  <a:srgbClr val="000000"/>
                </a:solidFill>
                <a:effectLst/>
                <a:uLnTx/>
                <a:uFillTx/>
              </a:rPr>
              <a:t>Use open source, or</a:t>
            </a:r>
            <a:br>
              <a:rPr kumimoji="0" lang="en-US" sz="1600" b="0" i="0" u="none" strike="noStrike" kern="0" cap="none" spc="0" normalizeH="0" baseline="0" noProof="0" dirty="0">
                <a:ln>
                  <a:noFill/>
                </a:ln>
                <a:solidFill>
                  <a:srgbClr val="000000"/>
                </a:solidFill>
                <a:effectLst/>
                <a:uLnTx/>
                <a:uFillTx/>
              </a:rPr>
            </a:br>
            <a:r>
              <a:rPr kumimoji="0" lang="en-US" sz="1600" b="0" i="0" u="none" strike="noStrike" kern="0" cap="none" spc="0" normalizeH="0" baseline="0" noProof="0" dirty="0">
                <a:ln>
                  <a:noFill/>
                </a:ln>
                <a:solidFill>
                  <a:srgbClr val="000000"/>
                </a:solidFill>
                <a:effectLst/>
                <a:uLnTx/>
                <a:uFillTx/>
              </a:rPr>
              <a:t>Build own software.</a:t>
            </a:r>
          </a:p>
        </p:txBody>
      </p:sp>
      <p:sp>
        <p:nvSpPr>
          <p:cNvPr id="35" name="TextBox 34">
            <a:extLst>
              <a:ext uri="{FF2B5EF4-FFF2-40B4-BE49-F238E27FC236}">
                <a16:creationId xmlns:a16="http://schemas.microsoft.com/office/drawing/2014/main" id="{AF9745E3-DED2-4E88-9A30-713BD4830002}"/>
              </a:ext>
            </a:extLst>
          </p:cNvPr>
          <p:cNvSpPr txBox="1"/>
          <p:nvPr/>
        </p:nvSpPr>
        <p:spPr>
          <a:xfrm>
            <a:off x="427038" y="3481806"/>
            <a:ext cx="4092710" cy="89255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78D3"/>
                </a:solidFill>
                <a:effectLst/>
                <a:uLnTx/>
                <a:uFillTx/>
                <a:latin typeface="Segoe UI Semibold"/>
              </a:rPr>
              <a:t>Infrastructure provider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rPr>
              <a:t>Trust a cloud provider, or</a:t>
            </a:r>
            <a:br>
              <a:rPr kumimoji="0" lang="en-US" sz="1600" b="0" i="0" u="none" strike="noStrike" kern="0" cap="none" spc="0" normalizeH="0" baseline="0" noProof="0">
                <a:ln>
                  <a:noFill/>
                </a:ln>
                <a:solidFill>
                  <a:srgbClr val="000000"/>
                </a:solidFill>
                <a:effectLst/>
                <a:uLnTx/>
                <a:uFillTx/>
              </a:rPr>
            </a:br>
            <a:r>
              <a:rPr kumimoji="0" lang="en-US" sz="1600" b="0" i="0" u="none" strike="noStrike" kern="0" cap="none" spc="0" normalizeH="0" baseline="0" noProof="0">
                <a:ln>
                  <a:noFill/>
                </a:ln>
                <a:solidFill>
                  <a:srgbClr val="000000"/>
                </a:solidFill>
                <a:effectLst/>
                <a:uLnTx/>
                <a:uFillTx/>
              </a:rPr>
              <a:t>Manage own on-premise datacenters.</a:t>
            </a:r>
          </a:p>
        </p:txBody>
      </p:sp>
      <p:sp>
        <p:nvSpPr>
          <p:cNvPr id="36" name="TextBox 35">
            <a:extLst>
              <a:ext uri="{FF2B5EF4-FFF2-40B4-BE49-F238E27FC236}">
                <a16:creationId xmlns:a16="http://schemas.microsoft.com/office/drawing/2014/main" id="{6D581BA4-38B8-4DFA-8C0A-C9D97E0F98C7}"/>
              </a:ext>
            </a:extLst>
          </p:cNvPr>
          <p:cNvSpPr txBox="1"/>
          <p:nvPr/>
        </p:nvSpPr>
        <p:spPr>
          <a:xfrm>
            <a:off x="427038" y="4974800"/>
            <a:ext cx="4092710" cy="89255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Hardware vendor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rPr>
              <a:t>Trust today on-premise, or</a:t>
            </a:r>
            <a:br>
              <a:rPr kumimoji="0" lang="en-US" sz="1600" b="0" i="0" u="none" strike="noStrike" kern="0" cap="none" spc="0" normalizeH="0" baseline="0" noProof="0">
                <a:ln>
                  <a:noFill/>
                </a:ln>
                <a:solidFill>
                  <a:srgbClr val="000000"/>
                </a:solidFill>
                <a:effectLst/>
                <a:uLnTx/>
                <a:uFillTx/>
              </a:rPr>
            </a:br>
            <a:r>
              <a:rPr kumimoji="0" lang="en-US" sz="1600" b="0" i="0" u="none" strike="noStrike" kern="0" cap="none" spc="0" normalizeH="0" baseline="0" noProof="0">
                <a:ln>
                  <a:noFill/>
                </a:ln>
                <a:solidFill>
                  <a:srgbClr val="000000"/>
                </a:solidFill>
                <a:effectLst/>
                <a:uLnTx/>
                <a:uFillTx/>
              </a:rPr>
              <a:t>Build own hardware.</a:t>
            </a:r>
            <a:endParaRPr kumimoji="0" lang="en-US" sz="1600" b="0" i="0" u="none" strike="noStrike" kern="0" cap="none" spc="0" normalizeH="0" baseline="0" noProof="0">
              <a:ln>
                <a:noFill/>
              </a:ln>
              <a:solidFill>
                <a:srgbClr val="000000"/>
              </a:solidFill>
              <a:effectLst/>
              <a:uLnTx/>
              <a:uFillTx/>
              <a:latin typeface="Segoe UI Semibold"/>
            </a:endParaRPr>
          </a:p>
        </p:txBody>
      </p:sp>
      <p:grpSp>
        <p:nvGrpSpPr>
          <p:cNvPr id="67" name="Group 66">
            <a:extLst>
              <a:ext uri="{FF2B5EF4-FFF2-40B4-BE49-F238E27FC236}">
                <a16:creationId xmlns:a16="http://schemas.microsoft.com/office/drawing/2014/main" id="{461335DD-5E61-4955-8397-55E64D5F513D}"/>
              </a:ext>
            </a:extLst>
          </p:cNvPr>
          <p:cNvGrpSpPr/>
          <p:nvPr/>
        </p:nvGrpSpPr>
        <p:grpSpPr>
          <a:xfrm>
            <a:off x="5095874" y="1718422"/>
            <a:ext cx="6913564" cy="4124761"/>
            <a:chOff x="5095874" y="1718422"/>
            <a:chExt cx="6913564" cy="4124761"/>
          </a:xfrm>
        </p:grpSpPr>
        <p:grpSp>
          <p:nvGrpSpPr>
            <p:cNvPr id="37" name="Group 36">
              <a:extLst>
                <a:ext uri="{FF2B5EF4-FFF2-40B4-BE49-F238E27FC236}">
                  <a16:creationId xmlns:a16="http://schemas.microsoft.com/office/drawing/2014/main" id="{A02E442B-A05A-48ED-8C6B-59A3789755A1}"/>
                </a:ext>
              </a:extLst>
            </p:cNvPr>
            <p:cNvGrpSpPr/>
            <p:nvPr/>
          </p:nvGrpSpPr>
          <p:grpSpPr>
            <a:xfrm>
              <a:off x="5095874" y="1718422"/>
              <a:ext cx="6913564" cy="4124761"/>
              <a:chOff x="5095874" y="1634333"/>
              <a:chExt cx="6913564" cy="4124761"/>
            </a:xfrm>
          </p:grpSpPr>
          <p:sp>
            <p:nvSpPr>
              <p:cNvPr id="38" name="Rectangle 37">
                <a:extLst>
                  <a:ext uri="{FF2B5EF4-FFF2-40B4-BE49-F238E27FC236}">
                    <a16:creationId xmlns:a16="http://schemas.microsoft.com/office/drawing/2014/main" id="{09E3E553-4F5D-4E47-B7CA-B977D4DB8600}"/>
                  </a:ext>
                </a:extLst>
              </p:cNvPr>
              <p:cNvSpPr/>
              <p:nvPr/>
            </p:nvSpPr>
            <p:spPr bwMode="auto">
              <a:xfrm>
                <a:off x="5095874" y="1634333"/>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DAA4DF69-3D76-4FA0-8FC9-BD2CC2F8FB8B}"/>
                  </a:ext>
                </a:extLst>
              </p:cNvPr>
              <p:cNvGrpSpPr/>
              <p:nvPr/>
            </p:nvGrpSpPr>
            <p:grpSpPr>
              <a:xfrm>
                <a:off x="7883523" y="3011215"/>
                <a:ext cx="1280160" cy="877347"/>
                <a:chOff x="7883523" y="3011215"/>
                <a:chExt cx="1280160" cy="877347"/>
              </a:xfrm>
            </p:grpSpPr>
            <p:sp>
              <p:nvSpPr>
                <p:cNvPr id="60" name="Freeform 1906">
                  <a:extLst>
                    <a:ext uri="{FF2B5EF4-FFF2-40B4-BE49-F238E27FC236}">
                      <a16:creationId xmlns:a16="http://schemas.microsoft.com/office/drawing/2014/main" id="{AA5A0ADF-F8F7-4071-B34E-6771A5717F83}"/>
                    </a:ext>
                  </a:extLst>
                </p:cNvPr>
                <p:cNvSpPr>
                  <a:spLocks noEditPoints="1"/>
                </p:cNvSpPr>
                <p:nvPr/>
              </p:nvSpPr>
              <p:spPr bwMode="auto">
                <a:xfrm>
                  <a:off x="8290233" y="3011215"/>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TextBox 60">
                  <a:extLst>
                    <a:ext uri="{FF2B5EF4-FFF2-40B4-BE49-F238E27FC236}">
                      <a16:creationId xmlns:a16="http://schemas.microsoft.com/office/drawing/2014/main" id="{58B9432C-1B4E-4864-A52E-14D4CA7A652A}"/>
                    </a:ext>
                  </a:extLst>
                </p:cNvPr>
                <p:cNvSpPr txBox="1"/>
                <p:nvPr/>
              </p:nvSpPr>
              <p:spPr>
                <a:xfrm>
                  <a:off x="7883523" y="3673118"/>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rPr>
                    <a:t>Host OS kernel</a:t>
                  </a:r>
                </a:p>
              </p:txBody>
            </p:sp>
          </p:grpSp>
          <p:grpSp>
            <p:nvGrpSpPr>
              <p:cNvPr id="40" name="Group 39">
                <a:extLst>
                  <a:ext uri="{FF2B5EF4-FFF2-40B4-BE49-F238E27FC236}">
                    <a16:creationId xmlns:a16="http://schemas.microsoft.com/office/drawing/2014/main" id="{4A0F114E-C2D5-4153-B930-EC493BC62E86}"/>
                  </a:ext>
                </a:extLst>
              </p:cNvPr>
              <p:cNvGrpSpPr/>
              <p:nvPr/>
            </p:nvGrpSpPr>
            <p:grpSpPr>
              <a:xfrm>
                <a:off x="9814877" y="3001674"/>
                <a:ext cx="1280160" cy="886888"/>
                <a:chOff x="9660975" y="2975736"/>
                <a:chExt cx="1280160" cy="886888"/>
              </a:xfrm>
            </p:grpSpPr>
            <p:sp>
              <p:nvSpPr>
                <p:cNvPr id="58" name="TextBox 57">
                  <a:extLst>
                    <a:ext uri="{FF2B5EF4-FFF2-40B4-BE49-F238E27FC236}">
                      <a16:creationId xmlns:a16="http://schemas.microsoft.com/office/drawing/2014/main" id="{17404CC9-9D0C-4A65-9416-1D508139AD9E}"/>
                    </a:ext>
                  </a:extLst>
                </p:cNvPr>
                <p:cNvSpPr txBox="1"/>
                <p:nvPr/>
              </p:nvSpPr>
              <p:spPr>
                <a:xfrm>
                  <a:off x="9660975" y="3647180"/>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Hypervisor</a:t>
                  </a:r>
                </a:p>
              </p:txBody>
            </p:sp>
            <p:pic>
              <p:nvPicPr>
                <p:cNvPr id="59" name="Picture 58">
                  <a:extLst>
                    <a:ext uri="{FF2B5EF4-FFF2-40B4-BE49-F238E27FC236}">
                      <a16:creationId xmlns:a16="http://schemas.microsoft.com/office/drawing/2014/main" id="{7EECC44D-BB75-4D5A-8CA2-F4E87F8A89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67685" y="2975736"/>
                  <a:ext cx="466741" cy="466741"/>
                </a:xfrm>
                <a:prstGeom prst="rect">
                  <a:avLst/>
                </a:prstGeom>
              </p:spPr>
            </p:pic>
          </p:grpSp>
          <p:grpSp>
            <p:nvGrpSpPr>
              <p:cNvPr id="41" name="Group 40">
                <a:extLst>
                  <a:ext uri="{FF2B5EF4-FFF2-40B4-BE49-F238E27FC236}">
                    <a16:creationId xmlns:a16="http://schemas.microsoft.com/office/drawing/2014/main" id="{0A528ADA-D6DF-47D9-90A2-68956EE139C1}"/>
                  </a:ext>
                </a:extLst>
              </p:cNvPr>
              <p:cNvGrpSpPr/>
              <p:nvPr/>
            </p:nvGrpSpPr>
            <p:grpSpPr>
              <a:xfrm>
                <a:off x="5957132" y="4243702"/>
                <a:ext cx="5191048" cy="1070422"/>
                <a:chOff x="6008599" y="4448247"/>
                <a:chExt cx="5191048" cy="1070422"/>
              </a:xfrm>
            </p:grpSpPr>
            <p:grpSp>
              <p:nvGrpSpPr>
                <p:cNvPr id="43" name="Group 42">
                  <a:extLst>
                    <a:ext uri="{FF2B5EF4-FFF2-40B4-BE49-F238E27FC236}">
                      <a16:creationId xmlns:a16="http://schemas.microsoft.com/office/drawing/2014/main" id="{E48D44B5-A762-4DD5-97E3-8D0121FBDD48}"/>
                    </a:ext>
                  </a:extLst>
                </p:cNvPr>
                <p:cNvGrpSpPr/>
                <p:nvPr/>
              </p:nvGrpSpPr>
              <p:grpSpPr>
                <a:xfrm>
                  <a:off x="6008599" y="4448247"/>
                  <a:ext cx="1280160" cy="854979"/>
                  <a:chOff x="6130481" y="4372047"/>
                  <a:chExt cx="1280160" cy="854979"/>
                </a:xfrm>
              </p:grpSpPr>
              <p:grpSp>
                <p:nvGrpSpPr>
                  <p:cNvPr id="54" name="Group 53">
                    <a:extLst>
                      <a:ext uri="{FF2B5EF4-FFF2-40B4-BE49-F238E27FC236}">
                        <a16:creationId xmlns:a16="http://schemas.microsoft.com/office/drawing/2014/main" id="{B8EFD46D-8378-4B84-AD35-FE886077B2C9}"/>
                      </a:ext>
                    </a:extLst>
                  </p:cNvPr>
                  <p:cNvGrpSpPr/>
                  <p:nvPr/>
                </p:nvGrpSpPr>
                <p:grpSpPr>
                  <a:xfrm>
                    <a:off x="6595330" y="4372047"/>
                    <a:ext cx="350462" cy="434832"/>
                    <a:chOff x="1212201" y="2690391"/>
                    <a:chExt cx="494389" cy="613409"/>
                  </a:xfrm>
                </p:grpSpPr>
                <p:sp>
                  <p:nvSpPr>
                    <p:cNvPr id="56" name="Freeform 5">
                      <a:extLst>
                        <a:ext uri="{FF2B5EF4-FFF2-40B4-BE49-F238E27FC236}">
                          <a16:creationId xmlns:a16="http://schemas.microsoft.com/office/drawing/2014/main" id="{31777229-6176-4DBE-9286-93E97B46953F}"/>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6">
                      <a:extLst>
                        <a:ext uri="{FF2B5EF4-FFF2-40B4-BE49-F238E27FC236}">
                          <a16:creationId xmlns:a16="http://schemas.microsoft.com/office/drawing/2014/main" id="{7D297A50-8182-49AE-BEAA-905337C3955C}"/>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55" name="TextBox 54">
                    <a:extLst>
                      <a:ext uri="{FF2B5EF4-FFF2-40B4-BE49-F238E27FC236}">
                        <a16:creationId xmlns:a16="http://schemas.microsoft.com/office/drawing/2014/main" id="{758B4ECA-9BC9-4A66-812F-D096F3A02EBF}"/>
                      </a:ext>
                    </a:extLst>
                  </p:cNvPr>
                  <p:cNvSpPr txBox="1"/>
                  <p:nvPr/>
                </p:nvSpPr>
                <p:spPr>
                  <a:xfrm>
                    <a:off x="6130481" y="5011582"/>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VM Admin</a:t>
                    </a:r>
                  </a:p>
                </p:txBody>
              </p:sp>
            </p:grpSp>
            <p:grpSp>
              <p:nvGrpSpPr>
                <p:cNvPr id="44" name="Group 43">
                  <a:extLst>
                    <a:ext uri="{FF2B5EF4-FFF2-40B4-BE49-F238E27FC236}">
                      <a16:creationId xmlns:a16="http://schemas.microsoft.com/office/drawing/2014/main" id="{AFB140C6-C704-4F95-8560-7AF6264A746B}"/>
                    </a:ext>
                  </a:extLst>
                </p:cNvPr>
                <p:cNvGrpSpPr/>
                <p:nvPr/>
              </p:nvGrpSpPr>
              <p:grpSpPr>
                <a:xfrm>
                  <a:off x="7939953" y="4448247"/>
                  <a:ext cx="1280160" cy="854979"/>
                  <a:chOff x="7794462" y="4448247"/>
                  <a:chExt cx="1280160" cy="854979"/>
                </a:xfrm>
              </p:grpSpPr>
              <p:grpSp>
                <p:nvGrpSpPr>
                  <p:cNvPr id="50" name="Group 49">
                    <a:extLst>
                      <a:ext uri="{FF2B5EF4-FFF2-40B4-BE49-F238E27FC236}">
                        <a16:creationId xmlns:a16="http://schemas.microsoft.com/office/drawing/2014/main" id="{B236A59F-64F9-4897-B53D-478AC7341BE2}"/>
                      </a:ext>
                    </a:extLst>
                  </p:cNvPr>
                  <p:cNvGrpSpPr/>
                  <p:nvPr/>
                </p:nvGrpSpPr>
                <p:grpSpPr>
                  <a:xfrm>
                    <a:off x="8259312" y="4448247"/>
                    <a:ext cx="350462" cy="434832"/>
                    <a:chOff x="1212202" y="2690391"/>
                    <a:chExt cx="494389" cy="613409"/>
                  </a:xfrm>
                </p:grpSpPr>
                <p:sp>
                  <p:nvSpPr>
                    <p:cNvPr id="52" name="Freeform 5">
                      <a:extLst>
                        <a:ext uri="{FF2B5EF4-FFF2-40B4-BE49-F238E27FC236}">
                          <a16:creationId xmlns:a16="http://schemas.microsoft.com/office/drawing/2014/main" id="{1F34DCF9-1F44-47DE-98E3-4CC82E9BA57F}"/>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3" name="Freeform 6">
                      <a:extLst>
                        <a:ext uri="{FF2B5EF4-FFF2-40B4-BE49-F238E27FC236}">
                          <a16:creationId xmlns:a16="http://schemas.microsoft.com/office/drawing/2014/main" id="{9AB6320C-96D1-49FD-96D9-97B7C4ED360E}"/>
                        </a:ext>
                      </a:extLst>
                    </p:cNvPr>
                    <p:cNvSpPr>
                      <a:spLocks/>
                    </p:cNvSpPr>
                    <p:nvPr/>
                  </p:nvSpPr>
                  <p:spPr bwMode="auto">
                    <a:xfrm>
                      <a:off x="1212202"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51" name="TextBox 50">
                    <a:extLst>
                      <a:ext uri="{FF2B5EF4-FFF2-40B4-BE49-F238E27FC236}">
                        <a16:creationId xmlns:a16="http://schemas.microsoft.com/office/drawing/2014/main" id="{5C85B1E7-AE1A-4A57-BFA3-F50D3036223D}"/>
                      </a:ext>
                    </a:extLst>
                  </p:cNvPr>
                  <p:cNvSpPr txBox="1"/>
                  <p:nvPr/>
                </p:nvSpPr>
                <p:spPr>
                  <a:xfrm>
                    <a:off x="7794462" y="5087782"/>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Host Admin</a:t>
                    </a:r>
                  </a:p>
                </p:txBody>
              </p:sp>
            </p:grpSp>
            <p:grpSp>
              <p:nvGrpSpPr>
                <p:cNvPr id="45" name="Group 44">
                  <a:extLst>
                    <a:ext uri="{FF2B5EF4-FFF2-40B4-BE49-F238E27FC236}">
                      <a16:creationId xmlns:a16="http://schemas.microsoft.com/office/drawing/2014/main" id="{690C9D52-050B-4C22-8BFE-47880F590DFF}"/>
                    </a:ext>
                  </a:extLst>
                </p:cNvPr>
                <p:cNvGrpSpPr/>
                <p:nvPr/>
              </p:nvGrpSpPr>
              <p:grpSpPr>
                <a:xfrm>
                  <a:off x="9823128" y="4448247"/>
                  <a:ext cx="1376519" cy="1070422"/>
                  <a:chOff x="9680253" y="4372047"/>
                  <a:chExt cx="1376519" cy="1070422"/>
                </a:xfrm>
              </p:grpSpPr>
              <p:sp>
                <p:nvSpPr>
                  <p:cNvPr id="46" name="TextBox 45">
                    <a:extLst>
                      <a:ext uri="{FF2B5EF4-FFF2-40B4-BE49-F238E27FC236}">
                        <a16:creationId xmlns:a16="http://schemas.microsoft.com/office/drawing/2014/main" id="{1D6E0514-1FFB-4FBE-833B-8E6403123F39}"/>
                      </a:ext>
                    </a:extLst>
                  </p:cNvPr>
                  <p:cNvSpPr txBox="1"/>
                  <p:nvPr/>
                </p:nvSpPr>
                <p:spPr>
                  <a:xfrm>
                    <a:off x="9680253" y="5011582"/>
                    <a:ext cx="1376519" cy="430887"/>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Physical</a:t>
                    </a:r>
                    <a:br>
                      <a:rPr kumimoji="0" lang="en-US" sz="1400" b="0" i="0" u="none" strike="noStrike" kern="0" cap="none" spc="0" normalizeH="0" baseline="0" noProof="0">
                        <a:ln>
                          <a:noFill/>
                        </a:ln>
                        <a:solidFill>
                          <a:srgbClr val="0078D3"/>
                        </a:solidFill>
                        <a:effectLst/>
                        <a:uLnTx/>
                        <a:uFillTx/>
                        <a:latin typeface="Segoe UI Semibold"/>
                      </a:rPr>
                    </a:br>
                    <a:r>
                      <a:rPr kumimoji="0" lang="en-US" sz="1400" b="0" i="0" u="none" strike="noStrike" kern="0" cap="none" spc="0" normalizeH="0" baseline="0" noProof="0">
                        <a:ln>
                          <a:noFill/>
                        </a:ln>
                        <a:solidFill>
                          <a:srgbClr val="0078D3"/>
                        </a:solidFill>
                        <a:effectLst/>
                        <a:uLnTx/>
                        <a:uFillTx/>
                        <a:latin typeface="Segoe UI Semibold"/>
                      </a:rPr>
                      <a:t>hardware access</a:t>
                    </a:r>
                  </a:p>
                </p:txBody>
              </p:sp>
              <p:grpSp>
                <p:nvGrpSpPr>
                  <p:cNvPr id="47" name="Group 46">
                    <a:extLst>
                      <a:ext uri="{FF2B5EF4-FFF2-40B4-BE49-F238E27FC236}">
                        <a16:creationId xmlns:a16="http://schemas.microsoft.com/office/drawing/2014/main" id="{2FDA65AA-2BAE-4910-B3DF-7CB1FAFBE5DE}"/>
                      </a:ext>
                    </a:extLst>
                  </p:cNvPr>
                  <p:cNvGrpSpPr/>
                  <p:nvPr/>
                </p:nvGrpSpPr>
                <p:grpSpPr>
                  <a:xfrm>
                    <a:off x="10193282" y="4372047"/>
                    <a:ext cx="350462" cy="434832"/>
                    <a:chOff x="1212201" y="2690391"/>
                    <a:chExt cx="494389" cy="613409"/>
                  </a:xfrm>
                </p:grpSpPr>
                <p:sp>
                  <p:nvSpPr>
                    <p:cNvPr id="48" name="Freeform 5">
                      <a:extLst>
                        <a:ext uri="{FF2B5EF4-FFF2-40B4-BE49-F238E27FC236}">
                          <a16:creationId xmlns:a16="http://schemas.microsoft.com/office/drawing/2014/main" id="{23E24A34-AD77-4A27-B95E-B0D8D52D2579}"/>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9" name="Freeform 6">
                      <a:extLst>
                        <a:ext uri="{FF2B5EF4-FFF2-40B4-BE49-F238E27FC236}">
                          <a16:creationId xmlns:a16="http://schemas.microsoft.com/office/drawing/2014/main" id="{D98807B5-2C8D-43C9-869A-2A6CD50178C5}"/>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grpSp>
          <p:sp>
            <p:nvSpPr>
              <p:cNvPr id="42" name="TextBox 41">
                <a:extLst>
                  <a:ext uri="{FF2B5EF4-FFF2-40B4-BE49-F238E27FC236}">
                    <a16:creationId xmlns:a16="http://schemas.microsoft.com/office/drawing/2014/main" id="{1CB0A982-4CD9-434F-9455-959F5417CEAF}"/>
                  </a:ext>
                </a:extLst>
              </p:cNvPr>
              <p:cNvSpPr txBox="1"/>
              <p:nvPr/>
            </p:nvSpPr>
            <p:spPr>
              <a:xfrm>
                <a:off x="6506301" y="2127641"/>
                <a:ext cx="4092710"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With confidential compute techniques,</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we are reducing the need for trust across:</a:t>
                </a:r>
              </a:p>
            </p:txBody>
          </p:sp>
        </p:grpSp>
        <p:grpSp>
          <p:nvGrpSpPr>
            <p:cNvPr id="66" name="Group 65">
              <a:extLst>
                <a:ext uri="{FF2B5EF4-FFF2-40B4-BE49-F238E27FC236}">
                  <a16:creationId xmlns:a16="http://schemas.microsoft.com/office/drawing/2014/main" id="{42128F19-21F7-4463-A0D4-541A39990876}"/>
                </a:ext>
              </a:extLst>
            </p:cNvPr>
            <p:cNvGrpSpPr/>
            <p:nvPr/>
          </p:nvGrpSpPr>
          <p:grpSpPr>
            <a:xfrm>
              <a:off x="5983224" y="3030236"/>
              <a:ext cx="1254995" cy="1107422"/>
              <a:chOff x="5983224" y="3030236"/>
              <a:chExt cx="1254995" cy="1107422"/>
            </a:xfrm>
          </p:grpSpPr>
          <p:sp>
            <p:nvSpPr>
              <p:cNvPr id="63" name="TextBox 62">
                <a:extLst>
                  <a:ext uri="{FF2B5EF4-FFF2-40B4-BE49-F238E27FC236}">
                    <a16:creationId xmlns:a16="http://schemas.microsoft.com/office/drawing/2014/main" id="{70C47885-ACDE-4E7A-8A71-69BCC1CCDE26}"/>
                  </a:ext>
                </a:extLst>
              </p:cNvPr>
              <p:cNvSpPr txBox="1"/>
              <p:nvPr/>
            </p:nvSpPr>
            <p:spPr>
              <a:xfrm>
                <a:off x="5983224" y="3706771"/>
                <a:ext cx="1254995" cy="43088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5" name="Picture 2" descr="See the source image">
                <a:extLst>
                  <a:ext uri="{FF2B5EF4-FFF2-40B4-BE49-F238E27FC236}">
                    <a16:creationId xmlns:a16="http://schemas.microsoft.com/office/drawing/2014/main" id="{B9654C4B-E057-4B22-9D19-A0DB2B21F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242" y="3030236"/>
                <a:ext cx="522960" cy="6274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36948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500"/>
                                  </p:stCondLst>
                                  <p:childTnLst>
                                    <p:animMotion origin="layout" path="M 3.30865E-6 1.53427E-6 L 3.30865E-6 0.05946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750"/>
                                  </p:stCondLst>
                                  <p:childTnLst>
                                    <p:animMotion origin="layout" path="M 3.30865E-6 2.96414E-6 L 3.30865E-6 0.05946 " pathEditMode="relative" rAng="0" ptsTypes="AA">
                                      <p:cBhvr>
                                        <p:cTn id="14" dur="750" spd="-100000" fill="hold"/>
                                        <p:tgtEl>
                                          <p:spTgt spid="35"/>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1000"/>
                                  </p:stCondLst>
                                  <p:childTnLst>
                                    <p:animMotion origin="layout" path="M 3.30865E-6 5.62869E-7 L 3.30865E-6 0.05946 " pathEditMode="relative" rAng="0" ptsTypes="AA">
                                      <p:cBhvr>
                                        <p:cTn id="19" dur="750" spd="-100000" fill="hold"/>
                                        <p:tgtEl>
                                          <p:spTgt spid="36"/>
                                        </p:tgtEl>
                                        <p:attrNameLst>
                                          <p:attrName>ppt_x</p:attrName>
                                          <p:attrName>ppt_y</p:attrName>
                                        </p:attrNameLst>
                                      </p:cBhvr>
                                      <p:rCtr x="0" y="29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63" presetClass="path" presetSubtype="0" accel="50000" decel="50000" fill="hold" grpId="1" nodeType="withEffect">
                                  <p:stCondLst>
                                    <p:cond delay="0"/>
                                  </p:stCondLst>
                                  <p:childTnLst>
                                    <p:animMotion origin="layout" path="M -0.02234 -0.00068 L -0.00358 -0.00068 " pathEditMode="relative" rAng="0" ptsTypes="AA">
                                      <p:cBhvr>
                                        <p:cTn id="26" dur="750" fill="hold"/>
                                        <p:tgtEl>
                                          <p:spTgt spid="33"/>
                                        </p:tgtEl>
                                        <p:attrNameLst>
                                          <p:attrName>ppt_x</p:attrName>
                                          <p:attrName>ppt_y</p:attrName>
                                        </p:attrNameLst>
                                      </p:cBhvr>
                                      <p:rCtr x="932" y="0"/>
                                    </p:animMotion>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p:bldP spid="34" grpId="1"/>
      <p:bldP spid="35" grpId="0"/>
      <p:bldP spid="35" grpId="1"/>
      <p:bldP spid="36" grpId="0"/>
      <p:bldP spid="3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DCD19-37DA-4648-9576-3590E2F63709}"/>
              </a:ext>
            </a:extLst>
          </p:cNvPr>
          <p:cNvSpPr/>
          <p:nvPr/>
        </p:nvSpPr>
        <p:spPr bwMode="auto">
          <a:xfrm>
            <a:off x="0" y="4634621"/>
            <a:ext cx="12436475" cy="23599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a:xfrm>
            <a:off x="272274" y="144462"/>
            <a:ext cx="11889564" cy="860424"/>
          </a:xfrm>
        </p:spPr>
        <p:txBody>
          <a:bodyPr/>
          <a:lstStyle/>
          <a:p>
            <a:r>
              <a:rPr lang="en-US" dirty="0"/>
              <a:t>Vision of a confidential cloud…</a:t>
            </a:r>
            <a:endParaRPr lang="en-US" dirty="0">
              <a:solidFill>
                <a:srgbClr val="0070C0"/>
              </a:solidFill>
              <a:latin typeface="+mn-lt"/>
            </a:endParaRPr>
          </a:p>
        </p:txBody>
      </p:sp>
      <p:pic>
        <p:nvPicPr>
          <p:cNvPr id="6" name="Picture 5">
            <a:extLst>
              <a:ext uri="{FF2B5EF4-FFF2-40B4-BE49-F238E27FC236}">
                <a16:creationId xmlns:a16="http://schemas.microsoft.com/office/drawing/2014/main" id="{E2751A8D-76B8-442A-8609-F5D9E841AE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09" t="27808" r="909" b="35955"/>
          <a:stretch/>
        </p:blipFill>
        <p:spPr>
          <a:xfrm>
            <a:off x="5291" y="1820862"/>
            <a:ext cx="12434712" cy="2813759"/>
          </a:xfrm>
          <a:prstGeom prst="rect">
            <a:avLst/>
          </a:prstGeom>
        </p:spPr>
      </p:pic>
      <p:sp>
        <p:nvSpPr>
          <p:cNvPr id="7" name="Rectangle 6">
            <a:extLst>
              <a:ext uri="{FF2B5EF4-FFF2-40B4-BE49-F238E27FC236}">
                <a16:creationId xmlns:a16="http://schemas.microsoft.com/office/drawing/2014/main" id="{9209FE16-24EB-4CC5-9A8D-8EA895712BE2}"/>
              </a:ext>
            </a:extLst>
          </p:cNvPr>
          <p:cNvSpPr/>
          <p:nvPr/>
        </p:nvSpPr>
        <p:spPr bwMode="auto">
          <a:xfrm>
            <a:off x="8819" y="1820862"/>
            <a:ext cx="12431184" cy="281375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9FD353F7-2E7F-46EE-8DA6-D979DD90674C}"/>
              </a:ext>
            </a:extLst>
          </p:cNvPr>
          <p:cNvGrpSpPr/>
          <p:nvPr/>
        </p:nvGrpSpPr>
        <p:grpSpPr>
          <a:xfrm>
            <a:off x="605127" y="2278062"/>
            <a:ext cx="2068466" cy="823844"/>
            <a:chOff x="600855" y="2865120"/>
            <a:chExt cx="2068466" cy="823844"/>
          </a:xfrm>
        </p:grpSpPr>
        <p:sp>
          <p:nvSpPr>
            <p:cNvPr id="9" name="Rectangle 8">
              <a:extLst>
                <a:ext uri="{FF2B5EF4-FFF2-40B4-BE49-F238E27FC236}">
                  <a16:creationId xmlns:a16="http://schemas.microsoft.com/office/drawing/2014/main" id="{4DE1F139-A614-47CA-845B-1B85A0DF97D0}"/>
                </a:ext>
              </a:extLst>
            </p:cNvPr>
            <p:cNvSpPr/>
            <p:nvPr/>
          </p:nvSpPr>
          <p:spPr bwMode="auto">
            <a:xfrm>
              <a:off x="600855" y="3170369"/>
              <a:ext cx="206846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Top data breach threats mitigated</a:t>
              </a:r>
            </a:p>
          </p:txBody>
        </p:sp>
        <p:cxnSp>
          <p:nvCxnSpPr>
            <p:cNvPr id="10" name="Straight Connector 9">
              <a:extLst>
                <a:ext uri="{FF2B5EF4-FFF2-40B4-BE49-F238E27FC236}">
                  <a16:creationId xmlns:a16="http://schemas.microsoft.com/office/drawing/2014/main" id="{5F04EC45-8862-4F33-BAAB-85348E49FA1D}"/>
                </a:ext>
              </a:extLst>
            </p:cNvPr>
            <p:cNvCxnSpPr/>
            <p:nvPr/>
          </p:nvCxnSpPr>
          <p:spPr>
            <a:xfrm>
              <a:off x="60085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306CF4E-2E92-4B35-9195-5840DF1DB816}"/>
              </a:ext>
            </a:extLst>
          </p:cNvPr>
          <p:cNvGrpSpPr/>
          <p:nvPr/>
        </p:nvGrpSpPr>
        <p:grpSpPr>
          <a:xfrm>
            <a:off x="3332972" y="2278062"/>
            <a:ext cx="2068465" cy="823844"/>
            <a:chOff x="3328700" y="2865120"/>
            <a:chExt cx="2068465" cy="823844"/>
          </a:xfrm>
        </p:grpSpPr>
        <p:sp>
          <p:nvSpPr>
            <p:cNvPr id="12" name="Rectangle 11">
              <a:extLst>
                <a:ext uri="{FF2B5EF4-FFF2-40B4-BE49-F238E27FC236}">
                  <a16:creationId xmlns:a16="http://schemas.microsoft.com/office/drawing/2014/main" id="{85E24BD1-648A-4A16-96E8-2EE86270967B}"/>
                </a:ext>
              </a:extLst>
            </p:cNvPr>
            <p:cNvSpPr/>
            <p:nvPr/>
          </p:nvSpPr>
          <p:spPr bwMode="auto">
            <a:xfrm>
              <a:off x="3328700" y="3170369"/>
              <a:ext cx="2068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a:solidFill>
                    <a:schemeClr val="bg1"/>
                  </a:solidFill>
                  <a:latin typeface="Segoe UI Semibold" panose="020B0702040204020203" pitchFamily="34" charset="0"/>
                  <a:ea typeface="Segoe UI" pitchFamily="34" charset="0"/>
                  <a:cs typeface="Segoe UI Semibold" panose="020B0702040204020203" pitchFamily="34" charset="0"/>
                </a:rPr>
                <a:t>Data fully in customer control</a:t>
              </a:r>
            </a:p>
          </p:txBody>
        </p:sp>
        <p:cxnSp>
          <p:nvCxnSpPr>
            <p:cNvPr id="13" name="Straight Connector 12">
              <a:extLst>
                <a:ext uri="{FF2B5EF4-FFF2-40B4-BE49-F238E27FC236}">
                  <a16:creationId xmlns:a16="http://schemas.microsoft.com/office/drawing/2014/main" id="{F0453C3F-91DA-4BF8-926D-DAE493C09396}"/>
                </a:ext>
              </a:extLst>
            </p:cNvPr>
            <p:cNvCxnSpPr/>
            <p:nvPr/>
          </p:nvCxnSpPr>
          <p:spPr>
            <a:xfrm>
              <a:off x="3328700"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B34045-9E81-4BAD-B665-05D3624E1935}"/>
              </a:ext>
            </a:extLst>
          </p:cNvPr>
          <p:cNvGrpSpPr/>
          <p:nvPr/>
        </p:nvGrpSpPr>
        <p:grpSpPr>
          <a:xfrm>
            <a:off x="6060815" y="2278062"/>
            <a:ext cx="2663465" cy="823844"/>
            <a:chOff x="6056543" y="2865120"/>
            <a:chExt cx="2663465" cy="823844"/>
          </a:xfrm>
        </p:grpSpPr>
        <p:sp>
          <p:nvSpPr>
            <p:cNvPr id="15" name="Rectangle 14">
              <a:extLst>
                <a:ext uri="{FF2B5EF4-FFF2-40B4-BE49-F238E27FC236}">
                  <a16:creationId xmlns:a16="http://schemas.microsoft.com/office/drawing/2014/main" id="{82F91B93-BEBB-4C6B-B17B-039B92A32829}"/>
                </a:ext>
              </a:extLst>
            </p:cNvPr>
            <p:cNvSpPr/>
            <p:nvPr/>
          </p:nvSpPr>
          <p:spPr bwMode="auto">
            <a:xfrm>
              <a:off x="6056543" y="3170369"/>
              <a:ext cx="2663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Code protected and verified by customer</a:t>
              </a:r>
            </a:p>
          </p:txBody>
        </p:sp>
        <p:cxnSp>
          <p:nvCxnSpPr>
            <p:cNvPr id="16" name="Straight Connector 15">
              <a:extLst>
                <a:ext uri="{FF2B5EF4-FFF2-40B4-BE49-F238E27FC236}">
                  <a16:creationId xmlns:a16="http://schemas.microsoft.com/office/drawing/2014/main" id="{90D1CC42-8824-4D10-897A-D8F5BA2E9FA0}"/>
                </a:ext>
              </a:extLst>
            </p:cNvPr>
            <p:cNvCxnSpPr/>
            <p:nvPr/>
          </p:nvCxnSpPr>
          <p:spPr>
            <a:xfrm>
              <a:off x="6056543"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DAC623F-F7D7-4234-97F0-F84C7B21663C}"/>
              </a:ext>
            </a:extLst>
          </p:cNvPr>
          <p:cNvGrpSpPr/>
          <p:nvPr/>
        </p:nvGrpSpPr>
        <p:grpSpPr>
          <a:xfrm>
            <a:off x="9113837" y="2278062"/>
            <a:ext cx="2407781" cy="813722"/>
            <a:chOff x="9109565" y="2865120"/>
            <a:chExt cx="2407781" cy="813722"/>
          </a:xfrm>
        </p:grpSpPr>
        <p:sp>
          <p:nvSpPr>
            <p:cNvPr id="18" name="Rectangle 17">
              <a:extLst>
                <a:ext uri="{FF2B5EF4-FFF2-40B4-BE49-F238E27FC236}">
                  <a16:creationId xmlns:a16="http://schemas.microsoft.com/office/drawing/2014/main" id="{8D872DB0-892E-4F19-A808-2F2B5B9EE9F6}"/>
                </a:ext>
              </a:extLst>
            </p:cNvPr>
            <p:cNvSpPr/>
            <p:nvPr/>
          </p:nvSpPr>
          <p:spPr bwMode="auto">
            <a:xfrm>
              <a:off x="9109565" y="3170369"/>
              <a:ext cx="2407781" cy="5084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Data and code opaque to the cloud platform</a:t>
              </a:r>
            </a:p>
          </p:txBody>
        </p:sp>
        <p:cxnSp>
          <p:nvCxnSpPr>
            <p:cNvPr id="19" name="Straight Connector 18">
              <a:extLst>
                <a:ext uri="{FF2B5EF4-FFF2-40B4-BE49-F238E27FC236}">
                  <a16:creationId xmlns:a16="http://schemas.microsoft.com/office/drawing/2014/main" id="{4D292086-F401-466F-9449-207B3AC75E8B}"/>
                </a:ext>
              </a:extLst>
            </p:cNvPr>
            <p:cNvCxnSpPr/>
            <p:nvPr/>
          </p:nvCxnSpPr>
          <p:spPr>
            <a:xfrm>
              <a:off x="910956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BECCA88-A134-4CDB-B4DB-0F4C11454A88}"/>
              </a:ext>
            </a:extLst>
          </p:cNvPr>
          <p:cNvSpPr/>
          <p:nvPr/>
        </p:nvSpPr>
        <p:spPr>
          <a:xfrm>
            <a:off x="12347" y="3751794"/>
            <a:ext cx="12431184" cy="369332"/>
          </a:xfrm>
          <a:prstGeom prst="rect">
            <a:avLst/>
          </a:prstGeom>
        </p:spPr>
        <p:txBody>
          <a:bodyPr wrap="square" lIns="0" tIns="0" rIns="0" bIns="0" anchor="t">
            <a:spAutoFit/>
          </a:bodyPr>
          <a:lstStyle/>
          <a:p>
            <a:pPr algn="ctr" defTabSz="931935" fontAlgn="base">
              <a:defRPr/>
            </a:pPr>
            <a:r>
              <a:rPr lang="en-US" sz="2400" dirty="0">
                <a:solidFill>
                  <a:schemeClr val="bg1"/>
                </a:solidFill>
                <a:latin typeface="Segoe UI Semibold" panose="020B0702040204020203" pitchFamily="34" charset="0"/>
                <a:cs typeface="Segoe UI Semibold" panose="020B0702040204020203" pitchFamily="34" charset="0"/>
              </a:rPr>
              <a:t>Protect data and code in use with Trusted Execution Environments (TEEs)</a:t>
            </a:r>
          </a:p>
        </p:txBody>
      </p:sp>
      <p:sp>
        <p:nvSpPr>
          <p:cNvPr id="33" name="Espace réservé du texte 2">
            <a:extLst>
              <a:ext uri="{FF2B5EF4-FFF2-40B4-BE49-F238E27FC236}">
                <a16:creationId xmlns:a16="http://schemas.microsoft.com/office/drawing/2014/main" id="{8D1F0B57-C3B4-417E-84B0-570D54E28FA5}"/>
              </a:ext>
            </a:extLst>
          </p:cNvPr>
          <p:cNvSpPr>
            <a:spLocks noGrp="1"/>
          </p:cNvSpPr>
          <p:nvPr>
            <p:ph type="body" sz="quarter" idx="10"/>
          </p:nvPr>
        </p:nvSpPr>
        <p:spPr>
          <a:xfrm>
            <a:off x="272274" y="1197249"/>
            <a:ext cx="11887200" cy="2739211"/>
          </a:xfrm>
        </p:spPr>
        <p:txBody>
          <a:bodyPr>
            <a:normAutofit/>
          </a:bodyPr>
          <a:lstStyle/>
          <a:p>
            <a:pPr lvl="0"/>
            <a:r>
              <a:rPr lang="en-US" dirty="0"/>
              <a:t>Value proposition: </a:t>
            </a:r>
            <a:r>
              <a:rPr lang="en-US" dirty="0">
                <a:solidFill>
                  <a:schemeClr val="tx1"/>
                </a:solidFill>
              </a:rPr>
              <a:t>we see the evolution of cloud computing where:</a:t>
            </a:r>
            <a:endParaRPr lang="fr-FR" dirty="0">
              <a:solidFill>
                <a:schemeClr val="tx1"/>
              </a:solidFill>
            </a:endParaRPr>
          </a:p>
        </p:txBody>
      </p:sp>
      <p:grpSp>
        <p:nvGrpSpPr>
          <p:cNvPr id="39" name="Group 38">
            <a:extLst>
              <a:ext uri="{FF2B5EF4-FFF2-40B4-BE49-F238E27FC236}">
                <a16:creationId xmlns:a16="http://schemas.microsoft.com/office/drawing/2014/main" id="{FA6B265F-2EF5-4CB0-9D44-63CE95AC63CE}"/>
              </a:ext>
            </a:extLst>
          </p:cNvPr>
          <p:cNvGrpSpPr/>
          <p:nvPr/>
        </p:nvGrpSpPr>
        <p:grpSpPr>
          <a:xfrm>
            <a:off x="431942" y="5695668"/>
            <a:ext cx="3496848" cy="904311"/>
            <a:chOff x="7173652" y="2266291"/>
            <a:chExt cx="3496848" cy="904311"/>
          </a:xfrm>
        </p:grpSpPr>
        <p:sp>
          <p:nvSpPr>
            <p:cNvPr id="40" name="Rectangle 39">
              <a:extLst>
                <a:ext uri="{FF2B5EF4-FFF2-40B4-BE49-F238E27FC236}">
                  <a16:creationId xmlns:a16="http://schemas.microsoft.com/office/drawing/2014/main" id="{09C6670B-E67A-44FD-BBC8-22340D14044B}"/>
                </a:ext>
              </a:extLst>
            </p:cNvPr>
            <p:cNvSpPr/>
            <p:nvPr/>
          </p:nvSpPr>
          <p:spPr>
            <a:xfrm>
              <a:off x="8109706" y="2399428"/>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Low TCB means higher security on data and lower risk of exposure to theft/malicious people</a:t>
              </a:r>
            </a:p>
          </p:txBody>
        </p:sp>
        <p:cxnSp>
          <p:nvCxnSpPr>
            <p:cNvPr id="41" name="Straight Connector 40">
              <a:extLst>
                <a:ext uri="{FF2B5EF4-FFF2-40B4-BE49-F238E27FC236}">
                  <a16:creationId xmlns:a16="http://schemas.microsoft.com/office/drawing/2014/main" id="{03835F83-22D7-4738-BF38-ED6EBEB52508}"/>
                </a:ext>
              </a:extLst>
            </p:cNvPr>
            <p:cNvCxnSpPr/>
            <p:nvPr/>
          </p:nvCxnSpPr>
          <p:spPr>
            <a:xfrm>
              <a:off x="7180125" y="2266291"/>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408203-6B10-4337-8C90-DBB4B2667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652" y="2442234"/>
              <a:ext cx="728368" cy="728368"/>
            </a:xfrm>
            <a:prstGeom prst="rect">
              <a:avLst/>
            </a:prstGeom>
          </p:spPr>
        </p:pic>
      </p:grpSp>
      <p:grpSp>
        <p:nvGrpSpPr>
          <p:cNvPr id="43" name="Group 42">
            <a:extLst>
              <a:ext uri="{FF2B5EF4-FFF2-40B4-BE49-F238E27FC236}">
                <a16:creationId xmlns:a16="http://schemas.microsoft.com/office/drawing/2014/main" id="{7A5C997C-24A9-4E4B-9F38-524FDE723AA7}"/>
              </a:ext>
            </a:extLst>
          </p:cNvPr>
          <p:cNvGrpSpPr/>
          <p:nvPr/>
        </p:nvGrpSpPr>
        <p:grpSpPr>
          <a:xfrm>
            <a:off x="8885237" y="5673953"/>
            <a:ext cx="2979866" cy="890794"/>
            <a:chOff x="4088851" y="2278199"/>
            <a:chExt cx="2979866" cy="890794"/>
          </a:xfrm>
        </p:grpSpPr>
        <p:sp>
          <p:nvSpPr>
            <p:cNvPr id="44" name="Rectangle 43">
              <a:extLst>
                <a:ext uri="{FF2B5EF4-FFF2-40B4-BE49-F238E27FC236}">
                  <a16:creationId xmlns:a16="http://schemas.microsoft.com/office/drawing/2014/main" id="{3D3DE2F4-1932-4A8A-8430-3AE1F6EDA74D}"/>
                </a:ext>
              </a:extLst>
            </p:cNvPr>
            <p:cNvSpPr/>
            <p:nvPr/>
          </p:nvSpPr>
          <p:spPr>
            <a:xfrm>
              <a:off x="5027186" y="2394190"/>
              <a:ext cx="2041531" cy="590931"/>
            </a:xfrm>
            <a:prstGeom prst="rect">
              <a:avLst/>
            </a:prstGeom>
          </p:spPr>
          <p:txBody>
            <a:bodyPr wrap="square" lIns="0">
              <a:spAutoFit/>
            </a:bodyPr>
            <a:lstStyle/>
            <a:p>
              <a:pPr defTabSz="932563">
                <a:lnSpc>
                  <a:spcPct val="90000"/>
                </a:lnSpc>
                <a:spcBef>
                  <a:spcPct val="20000"/>
                </a:spcBef>
                <a:buSzPct val="90000"/>
                <a:defRPr/>
              </a:pPr>
              <a:r>
                <a:rPr lang="en-US" sz="1200" dirty="0">
                  <a:solidFill>
                    <a:srgbClr val="000000"/>
                  </a:solidFill>
                  <a:cs typeface="Segoe UI Semilight" panose="020B0402040204020203" pitchFamily="34" charset="0"/>
                </a:rPr>
                <a:t>Microsoft can even be removed completely from your TCB.</a:t>
              </a:r>
            </a:p>
          </p:txBody>
        </p:sp>
        <p:cxnSp>
          <p:nvCxnSpPr>
            <p:cNvPr id="45" name="Straight Connector 44">
              <a:extLst>
                <a:ext uri="{FF2B5EF4-FFF2-40B4-BE49-F238E27FC236}">
                  <a16:creationId xmlns:a16="http://schemas.microsoft.com/office/drawing/2014/main" id="{FF1E6082-9129-419E-A544-F1F9AE26125D}"/>
                </a:ext>
              </a:extLst>
            </p:cNvPr>
            <p:cNvCxnSpPr/>
            <p:nvPr/>
          </p:nvCxnSpPr>
          <p:spPr>
            <a:xfrm>
              <a:off x="4088851"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7267999-70BF-461E-B4D0-B13CE7C534F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8851" y="2443843"/>
              <a:ext cx="725150" cy="725150"/>
            </a:xfrm>
            <a:prstGeom prst="rect">
              <a:avLst/>
            </a:prstGeom>
          </p:spPr>
        </p:pic>
      </p:grpSp>
      <p:grpSp>
        <p:nvGrpSpPr>
          <p:cNvPr id="47" name="Group 46">
            <a:extLst>
              <a:ext uri="{FF2B5EF4-FFF2-40B4-BE49-F238E27FC236}">
                <a16:creationId xmlns:a16="http://schemas.microsoft.com/office/drawing/2014/main" id="{46F022ED-1601-4C5D-9F2F-97E01E0B2E2B}"/>
              </a:ext>
            </a:extLst>
          </p:cNvPr>
          <p:cNvGrpSpPr/>
          <p:nvPr/>
        </p:nvGrpSpPr>
        <p:grpSpPr>
          <a:xfrm>
            <a:off x="4942167" y="5709185"/>
            <a:ext cx="3499129" cy="890794"/>
            <a:chOff x="5042628" y="2242276"/>
            <a:chExt cx="3499129" cy="890794"/>
          </a:xfrm>
        </p:grpSpPr>
        <p:grpSp>
          <p:nvGrpSpPr>
            <p:cNvPr id="48" name="Group 47">
              <a:extLst>
                <a:ext uri="{FF2B5EF4-FFF2-40B4-BE49-F238E27FC236}">
                  <a16:creationId xmlns:a16="http://schemas.microsoft.com/office/drawing/2014/main" id="{A58AE046-38EF-4DC4-AFC4-8B642E1E56BE}"/>
                </a:ext>
              </a:extLst>
            </p:cNvPr>
            <p:cNvGrpSpPr/>
            <p:nvPr/>
          </p:nvGrpSpPr>
          <p:grpSpPr>
            <a:xfrm>
              <a:off x="5042628" y="2242276"/>
              <a:ext cx="725150" cy="890794"/>
              <a:chOff x="667809" y="2278199"/>
              <a:chExt cx="725150" cy="890794"/>
            </a:xfrm>
          </p:grpSpPr>
          <p:cxnSp>
            <p:nvCxnSpPr>
              <p:cNvPr id="50" name="Straight Connector 49">
                <a:extLst>
                  <a:ext uri="{FF2B5EF4-FFF2-40B4-BE49-F238E27FC236}">
                    <a16:creationId xmlns:a16="http://schemas.microsoft.com/office/drawing/2014/main" id="{239F0038-5EB7-4996-8FDC-DFF81110FEDB}"/>
                  </a:ext>
                </a:extLst>
              </p:cNvPr>
              <p:cNvCxnSpPr/>
              <p:nvPr/>
            </p:nvCxnSpPr>
            <p:spPr>
              <a:xfrm>
                <a:off x="667809"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C107961-C8CC-4175-9373-B0D98A86636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9" y="2443843"/>
                <a:ext cx="725150" cy="725150"/>
              </a:xfrm>
              <a:prstGeom prst="rect">
                <a:avLst/>
              </a:prstGeom>
            </p:spPr>
          </p:pic>
        </p:grpSp>
        <p:sp>
          <p:nvSpPr>
            <p:cNvPr id="49" name="Rectangle 48">
              <a:extLst>
                <a:ext uri="{FF2B5EF4-FFF2-40B4-BE49-F238E27FC236}">
                  <a16:creationId xmlns:a16="http://schemas.microsoft.com/office/drawing/2014/main" id="{36DF7CFA-EDE2-49A6-96A6-520803B863A8}"/>
                </a:ext>
              </a:extLst>
            </p:cNvPr>
            <p:cNvSpPr/>
            <p:nvPr/>
          </p:nvSpPr>
          <p:spPr>
            <a:xfrm>
              <a:off x="5980963" y="2325951"/>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Confidential computing aims to lower the TCB for your cloud workloads in Azure.</a:t>
              </a:r>
            </a:p>
          </p:txBody>
        </p:sp>
      </p:grpSp>
      <p:sp>
        <p:nvSpPr>
          <p:cNvPr id="52" name="Rectangle 51">
            <a:extLst>
              <a:ext uri="{FF2B5EF4-FFF2-40B4-BE49-F238E27FC236}">
                <a16:creationId xmlns:a16="http://schemas.microsoft.com/office/drawing/2014/main" id="{9B586DEE-6A42-4AD1-886F-9A6AEA881947}"/>
              </a:ext>
            </a:extLst>
          </p:cNvPr>
          <p:cNvSpPr/>
          <p:nvPr/>
        </p:nvSpPr>
        <p:spPr bwMode="auto">
          <a:xfrm>
            <a:off x="302847" y="4792662"/>
            <a:ext cx="11630390" cy="72324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r>
              <a:rPr lang="en-US" sz="1600" spc="-20" dirty="0">
                <a:solidFill>
                  <a:srgbClr val="0078D3"/>
                </a:solidFill>
                <a:latin typeface="Segoe UI Semibold"/>
              </a:rPr>
              <a:t>Trusted Computing Base (TCB)</a:t>
            </a:r>
            <a:r>
              <a:rPr lang="en-US" sz="1400" dirty="0">
                <a:solidFill>
                  <a:srgbClr val="333333"/>
                </a:solidFill>
                <a:latin typeface="Open-sans"/>
              </a:rPr>
              <a:t> </a:t>
            </a:r>
          </a:p>
          <a:p>
            <a:pPr>
              <a:spcBef>
                <a:spcPts val="600"/>
              </a:spcBef>
            </a:pPr>
            <a:r>
              <a:rPr lang="en-US" sz="1400" dirty="0">
                <a:solidFill>
                  <a:srgbClr val="333333"/>
                </a:solidFill>
                <a:latin typeface="Segoe UI" panose="020B0502040204020203" pitchFamily="34" charset="0"/>
                <a:cs typeface="Segoe UI" panose="020B0502040204020203" pitchFamily="34" charset="0"/>
              </a:rPr>
              <a:t>Refers to all of a system’s HW, FW and SW components that combine to provide the system with a secure environment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5685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1+#ppt_w/2"/>
                                          </p:val>
                                        </p:tav>
                                        <p:tav tm="100000">
                                          <p:val>
                                            <p:strVal val="#ppt_x"/>
                                          </p:val>
                                        </p:tav>
                                      </p:tavLst>
                                    </p:anim>
                                    <p:anim calcmode="lin" valueType="num">
                                      <p:cBhvr additive="base">
                                        <p:cTn id="20" dur="75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750" fill="hold"/>
                                        <p:tgtEl>
                                          <p:spTgt spid="39"/>
                                        </p:tgtEl>
                                        <p:attrNameLst>
                                          <p:attrName>ppt_x</p:attrName>
                                        </p:attrNameLst>
                                      </p:cBhvr>
                                      <p:tavLst>
                                        <p:tav tm="0">
                                          <p:val>
                                            <p:strVal val="1+#ppt_w/2"/>
                                          </p:val>
                                        </p:tav>
                                        <p:tav tm="100000">
                                          <p:val>
                                            <p:strVal val="#ppt_x"/>
                                          </p:val>
                                        </p:tav>
                                      </p:tavLst>
                                    </p:anim>
                                    <p:anim calcmode="lin" valueType="num">
                                      <p:cBhvr additive="base">
                                        <p:cTn id="24" dur="75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5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750" fill="hold"/>
                                        <p:tgtEl>
                                          <p:spTgt spid="47"/>
                                        </p:tgtEl>
                                        <p:attrNameLst>
                                          <p:attrName>ppt_x</p:attrName>
                                        </p:attrNameLst>
                                      </p:cBhvr>
                                      <p:tavLst>
                                        <p:tav tm="0">
                                          <p:val>
                                            <p:strVal val="1+#ppt_w/2"/>
                                          </p:val>
                                        </p:tav>
                                        <p:tav tm="100000">
                                          <p:val>
                                            <p:strVal val="#ppt_x"/>
                                          </p:val>
                                        </p:tav>
                                      </p:tavLst>
                                    </p:anim>
                                    <p:anim calcmode="lin" valueType="num">
                                      <p:cBhvr additive="base">
                                        <p:cTn id="28" dur="75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750" fill="hold"/>
                                        <p:tgtEl>
                                          <p:spTgt spid="43"/>
                                        </p:tgtEl>
                                        <p:attrNameLst>
                                          <p:attrName>ppt_x</p:attrName>
                                        </p:attrNameLst>
                                      </p:cBhvr>
                                      <p:tavLst>
                                        <p:tav tm="0">
                                          <p:val>
                                            <p:strVal val="1+#ppt_w/2"/>
                                          </p:val>
                                        </p:tav>
                                        <p:tav tm="100000">
                                          <p:val>
                                            <p:strVal val="#ppt_x"/>
                                          </p:val>
                                        </p:tav>
                                      </p:tavLst>
                                    </p:anim>
                                    <p:anim calcmode="lin" valueType="num">
                                      <p:cBhvr additive="base">
                                        <p:cTn id="32" dur="75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Confidential</a:t>
            </a:r>
            <a:r>
              <a:rPr lang="fr-FR" dirty="0"/>
              <a:t> </a:t>
            </a:r>
            <a:r>
              <a:rPr lang="en-US" dirty="0"/>
              <a:t>Computing</a:t>
            </a:r>
            <a:r>
              <a:rPr lang="fr-FR" dirty="0"/>
              <a:t> </a:t>
            </a:r>
            <a:r>
              <a:rPr lang="en-US" dirty="0"/>
              <a:t>completes data protection lifecycle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11887200" cy="1588127"/>
          </a:xfrm>
        </p:spPr>
        <p:txBody>
          <a:bodyPr/>
          <a:lstStyle/>
          <a:p>
            <a:r>
              <a:rPr lang="en-US" dirty="0"/>
              <a:t>Confidential Computing technologies are helping us evolve </a:t>
            </a:r>
            <a:r>
              <a:rPr lang="en-US" dirty="0">
                <a:solidFill>
                  <a:schemeClr val="tx1"/>
                </a:solidFill>
              </a:rPr>
              <a:t>from computing in the clear to protecting data while in use</a:t>
            </a:r>
            <a:r>
              <a:rPr lang="en-US" dirty="0"/>
              <a:t>, reducing the need for trust in HW/SW stacks &amp; operators</a:t>
            </a:r>
          </a:p>
          <a:p>
            <a:endParaRPr lang="en-US" dirty="0"/>
          </a:p>
        </p:txBody>
      </p:sp>
      <p:cxnSp>
        <p:nvCxnSpPr>
          <p:cNvPr id="37" name="Straight Connector 36">
            <a:extLst>
              <a:ext uri="{FF2B5EF4-FFF2-40B4-BE49-F238E27FC236}">
                <a16:creationId xmlns:a16="http://schemas.microsoft.com/office/drawing/2014/main" id="{17793DA7-751C-431D-84AD-A509724EDF0C}"/>
              </a:ext>
            </a:extLst>
          </p:cNvPr>
          <p:cNvCxnSpPr>
            <a:cxnSpLocks/>
          </p:cNvCxnSpPr>
          <p:nvPr/>
        </p:nvCxnSpPr>
        <p:spPr>
          <a:xfrm>
            <a:off x="4366983"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898A53-ABD0-4B4A-8631-1F072DDD931E}"/>
              </a:ext>
            </a:extLst>
          </p:cNvPr>
          <p:cNvCxnSpPr>
            <a:cxnSpLocks/>
          </p:cNvCxnSpPr>
          <p:nvPr/>
        </p:nvCxnSpPr>
        <p:spPr>
          <a:xfrm>
            <a:off x="8142181"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4B9638-005E-4FDA-96F3-41A6E67756DC}"/>
              </a:ext>
            </a:extLst>
          </p:cNvPr>
          <p:cNvSpPr/>
          <p:nvPr/>
        </p:nvSpPr>
        <p:spPr bwMode="auto">
          <a:xfrm>
            <a:off x="601653" y="2754987"/>
            <a:ext cx="7506121"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Existing Encryption </a:t>
            </a:r>
          </a:p>
        </p:txBody>
      </p:sp>
      <p:sp>
        <p:nvSpPr>
          <p:cNvPr id="40" name="Rectangle 39">
            <a:extLst>
              <a:ext uri="{FF2B5EF4-FFF2-40B4-BE49-F238E27FC236}">
                <a16:creationId xmlns:a16="http://schemas.microsoft.com/office/drawing/2014/main" id="{8FEB2FA5-E0E5-4B01-8DC3-E0C343714A06}"/>
              </a:ext>
            </a:extLst>
          </p:cNvPr>
          <p:cNvSpPr/>
          <p:nvPr/>
        </p:nvSpPr>
        <p:spPr bwMode="auto">
          <a:xfrm>
            <a:off x="8195764" y="2754987"/>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New</a:t>
            </a:r>
            <a:endParaRPr lang="en-US" sz="2040" dirty="0">
              <a:gradFill>
                <a:gsLst>
                  <a:gs pos="40075">
                    <a:srgbClr val="FFFFFF"/>
                  </a:gs>
                  <a:gs pos="30000">
                    <a:srgbClr val="FFFFFF"/>
                  </a:gs>
                </a:gsLst>
                <a:lin ang="5400000" scaled="0"/>
              </a:gradFill>
              <a:latin typeface="Segoe UI Semibold"/>
            </a:endParaRPr>
          </a:p>
        </p:txBody>
      </p:sp>
      <p:grpSp>
        <p:nvGrpSpPr>
          <p:cNvPr id="41" name="Group 40">
            <a:extLst>
              <a:ext uri="{FF2B5EF4-FFF2-40B4-BE49-F238E27FC236}">
                <a16:creationId xmlns:a16="http://schemas.microsoft.com/office/drawing/2014/main" id="{220E32C8-5B84-4477-9BDA-DBE6A71668C4}"/>
              </a:ext>
            </a:extLst>
          </p:cNvPr>
          <p:cNvGrpSpPr/>
          <p:nvPr/>
        </p:nvGrpSpPr>
        <p:grpSpPr>
          <a:xfrm>
            <a:off x="619812" y="3390350"/>
            <a:ext cx="3242659" cy="3171611"/>
            <a:chOff x="619018" y="2117686"/>
            <a:chExt cx="3243119" cy="3172063"/>
          </a:xfrm>
        </p:grpSpPr>
        <p:sp>
          <p:nvSpPr>
            <p:cNvPr id="42" name="TextBox 41">
              <a:extLst>
                <a:ext uri="{FF2B5EF4-FFF2-40B4-BE49-F238E27FC236}">
                  <a16:creationId xmlns:a16="http://schemas.microsoft.com/office/drawing/2014/main" id="{CDE9D2A4-702D-455C-A1DB-E6A3476F9A96}"/>
                </a:ext>
              </a:extLst>
            </p:cNvPr>
            <p:cNvSpPr txBox="1"/>
            <p:nvPr/>
          </p:nvSpPr>
          <p:spPr>
            <a:xfrm>
              <a:off x="619018" y="3074527"/>
              <a:ext cx="3243119" cy="2215222"/>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at rest</a:t>
              </a:r>
              <a:endParaRPr lang="en-US" sz="2000" dirty="0">
                <a:solidFill>
                  <a:srgbClr val="0078D3"/>
                </a:solidFill>
                <a:latin typeface="Segoe UI Semibold"/>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inactive data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when stored in blob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storage, database, etc.</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The industry </a:t>
              </a:r>
              <a:r>
                <a:rPr lang="en-US" sz="1599" u="sng" dirty="0">
                  <a:solidFill>
                    <a:srgbClr val="000000"/>
                  </a:solidFill>
                  <a:latin typeface="Segoe UI Semibold"/>
                  <a:cs typeface="Segoe UI Semibold" panose="020B0702040204020203" pitchFamily="34" charset="0"/>
                </a:rPr>
                <a:t>moved from disks in the clear to encrypted disks, with managed keys</a:t>
              </a:r>
              <a:endParaRPr lang="en-US" sz="1599" u="sng" dirty="0">
                <a:solidFill>
                  <a:srgbClr val="000000"/>
                </a:solidFill>
                <a:latin typeface="Segoe UI Semibold"/>
                <a:cs typeface="Segoe UI Semilight" panose="020B0402040204020203" pitchFamily="34" charset="0"/>
              </a:endParaRPr>
            </a:p>
          </p:txBody>
        </p:sp>
        <p:grpSp>
          <p:nvGrpSpPr>
            <p:cNvPr id="43" name="Group 42">
              <a:extLst>
                <a:ext uri="{FF2B5EF4-FFF2-40B4-BE49-F238E27FC236}">
                  <a16:creationId xmlns:a16="http://schemas.microsoft.com/office/drawing/2014/main" id="{F32199A3-F144-43D4-978F-A690F230E2BA}"/>
                </a:ext>
              </a:extLst>
            </p:cNvPr>
            <p:cNvGrpSpPr/>
            <p:nvPr/>
          </p:nvGrpSpPr>
          <p:grpSpPr>
            <a:xfrm>
              <a:off x="788739" y="2117686"/>
              <a:ext cx="817040" cy="828904"/>
              <a:chOff x="1657419" y="2358039"/>
              <a:chExt cx="817040" cy="828904"/>
            </a:xfrm>
          </p:grpSpPr>
          <p:pic>
            <p:nvPicPr>
              <p:cNvPr id="44" name="Picture 43">
                <a:extLst>
                  <a:ext uri="{FF2B5EF4-FFF2-40B4-BE49-F238E27FC236}">
                    <a16:creationId xmlns:a16="http://schemas.microsoft.com/office/drawing/2014/main" id="{3775D521-C789-43D3-901D-3BE43609B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19" y="2592583"/>
                <a:ext cx="594360" cy="594360"/>
              </a:xfrm>
              <a:prstGeom prst="rect">
                <a:avLst/>
              </a:prstGeom>
            </p:spPr>
          </p:pic>
          <p:pic>
            <p:nvPicPr>
              <p:cNvPr id="45" name="Picture 44">
                <a:extLst>
                  <a:ext uri="{FF2B5EF4-FFF2-40B4-BE49-F238E27FC236}">
                    <a16:creationId xmlns:a16="http://schemas.microsoft.com/office/drawing/2014/main" id="{416F81BE-9CB5-4834-B354-854C72478206}"/>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053643" y="2358039"/>
                <a:ext cx="420816" cy="420816"/>
              </a:xfrm>
              <a:prstGeom prst="rect">
                <a:avLst/>
              </a:prstGeom>
            </p:spPr>
          </p:pic>
        </p:grpSp>
      </p:grpSp>
      <p:grpSp>
        <p:nvGrpSpPr>
          <p:cNvPr id="46" name="Group 45">
            <a:extLst>
              <a:ext uri="{FF2B5EF4-FFF2-40B4-BE49-F238E27FC236}">
                <a16:creationId xmlns:a16="http://schemas.microsoft.com/office/drawing/2014/main" id="{98E75904-89FC-4D70-87A5-CDDEA17F2D4F}"/>
              </a:ext>
            </a:extLst>
          </p:cNvPr>
          <p:cNvGrpSpPr/>
          <p:nvPr/>
        </p:nvGrpSpPr>
        <p:grpSpPr>
          <a:xfrm>
            <a:off x="8293246" y="3624860"/>
            <a:ext cx="3250027" cy="3213971"/>
            <a:chOff x="8275765" y="2352230"/>
            <a:chExt cx="3250488" cy="3214427"/>
          </a:xfrm>
        </p:grpSpPr>
        <p:sp>
          <p:nvSpPr>
            <p:cNvPr id="47" name="TextBox 46">
              <a:extLst>
                <a:ext uri="{FF2B5EF4-FFF2-40B4-BE49-F238E27FC236}">
                  <a16:creationId xmlns:a16="http://schemas.microsoft.com/office/drawing/2014/main" id="{7B0DA533-BCB1-4ED9-AE97-395E1D7983C8}"/>
                </a:ext>
              </a:extLst>
            </p:cNvPr>
            <p:cNvSpPr txBox="1"/>
            <p:nvPr/>
          </p:nvSpPr>
          <p:spPr>
            <a:xfrm>
              <a:off x="8275765" y="3074526"/>
              <a:ext cx="3250488" cy="2492131"/>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In use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Protect/Encrypt data that is in use, while in RAM and during computation</a:t>
              </a:r>
            </a:p>
            <a:p>
              <a:pPr defTabSz="932563">
                <a:lnSpc>
                  <a:spcPct val="90000"/>
                </a:lnSpc>
                <a:spcBef>
                  <a:spcPts val="1224"/>
                </a:spcBef>
                <a:spcAft>
                  <a:spcPts val="612"/>
                </a:spcAft>
              </a:pPr>
              <a:r>
                <a:rPr lang="en-US" sz="1599" dirty="0">
                  <a:solidFill>
                    <a:srgbClr val="000000"/>
                  </a:solidFill>
                  <a:latin typeface="Segoe UI"/>
                  <a:cs typeface="Segoe UI Semilight" panose="020B0402040204020203" pitchFamily="34" charset="0"/>
                </a:rPr>
                <a:t>Evolving from computing in the clear to Trusted Execution Environments (TEEs), like Intel SGX, Arm TrustZone, SBS/VSM</a:t>
              </a:r>
            </a:p>
          </p:txBody>
        </p:sp>
        <p:grpSp>
          <p:nvGrpSpPr>
            <p:cNvPr id="48" name="Group 47">
              <a:extLst>
                <a:ext uri="{FF2B5EF4-FFF2-40B4-BE49-F238E27FC236}">
                  <a16:creationId xmlns:a16="http://schemas.microsoft.com/office/drawing/2014/main" id="{7B1EB44D-54D8-4A40-BC7C-061824278E8C}"/>
                </a:ext>
              </a:extLst>
            </p:cNvPr>
            <p:cNvGrpSpPr/>
            <p:nvPr/>
          </p:nvGrpSpPr>
          <p:grpSpPr>
            <a:xfrm>
              <a:off x="8486671" y="2352230"/>
              <a:ext cx="808239" cy="608307"/>
              <a:chOff x="8475603" y="2454645"/>
              <a:chExt cx="808239" cy="608307"/>
            </a:xfrm>
          </p:grpSpPr>
          <p:pic>
            <p:nvPicPr>
              <p:cNvPr id="49" name="Picture 48">
                <a:extLst>
                  <a:ext uri="{FF2B5EF4-FFF2-40B4-BE49-F238E27FC236}">
                    <a16:creationId xmlns:a16="http://schemas.microsoft.com/office/drawing/2014/main" id="{4E7B7F70-624A-4457-80A5-CA0E69D98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5603" y="2454645"/>
                <a:ext cx="594360" cy="594360"/>
              </a:xfrm>
              <a:prstGeom prst="rect">
                <a:avLst/>
              </a:prstGeom>
            </p:spPr>
          </p:pic>
          <p:pic>
            <p:nvPicPr>
              <p:cNvPr id="50" name="Picture 49">
                <a:extLst>
                  <a:ext uri="{FF2B5EF4-FFF2-40B4-BE49-F238E27FC236}">
                    <a16:creationId xmlns:a16="http://schemas.microsoft.com/office/drawing/2014/main" id="{630852E2-21C7-4A9D-9270-B2FC8B98325E}"/>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863026" y="2642136"/>
                <a:ext cx="420816" cy="420816"/>
              </a:xfrm>
              <a:prstGeom prst="rect">
                <a:avLst/>
              </a:prstGeom>
            </p:spPr>
          </p:pic>
        </p:grpSp>
      </p:grpSp>
      <p:grpSp>
        <p:nvGrpSpPr>
          <p:cNvPr id="51" name="Group 50">
            <a:extLst>
              <a:ext uri="{FF2B5EF4-FFF2-40B4-BE49-F238E27FC236}">
                <a16:creationId xmlns:a16="http://schemas.microsoft.com/office/drawing/2014/main" id="{1D1BF6FD-AC02-4A10-ACAA-6E9BC968FB25}"/>
              </a:ext>
            </a:extLst>
          </p:cNvPr>
          <p:cNvGrpSpPr/>
          <p:nvPr/>
        </p:nvGrpSpPr>
        <p:grpSpPr>
          <a:xfrm>
            <a:off x="4534683" y="3624860"/>
            <a:ext cx="3346121" cy="2999168"/>
            <a:chOff x="4534444" y="2352230"/>
            <a:chExt cx="3346595" cy="2999594"/>
          </a:xfrm>
        </p:grpSpPr>
        <p:sp>
          <p:nvSpPr>
            <p:cNvPr id="52" name="TextBox 51">
              <a:extLst>
                <a:ext uri="{FF2B5EF4-FFF2-40B4-BE49-F238E27FC236}">
                  <a16:creationId xmlns:a16="http://schemas.microsoft.com/office/drawing/2014/main" id="{D667174D-3738-4C67-9A3D-6F286FDE1412}"/>
                </a:ext>
              </a:extLst>
            </p:cNvPr>
            <p:cNvSpPr txBox="1"/>
            <p:nvPr/>
          </p:nvSpPr>
          <p:spPr>
            <a:xfrm>
              <a:off x="4534444" y="3074526"/>
              <a:ext cx="3346595" cy="2277298"/>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in transit</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data that is flowing between untrusted public or private networks</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Evolved from </a:t>
              </a:r>
              <a:r>
                <a:rPr lang="en-US" sz="1599" u="sng" dirty="0">
                  <a:solidFill>
                    <a:srgbClr val="000000"/>
                  </a:solidFill>
                  <a:latin typeface="Segoe UI Semibold"/>
                  <a:cs typeface="Segoe UI Semibold" panose="020B0702040204020203" pitchFamily="34" charset="0"/>
                </a:rPr>
                <a:t>browsing/moving data in the clea</a:t>
              </a:r>
              <a:r>
                <a:rPr lang="en-US" sz="1599" dirty="0">
                  <a:solidFill>
                    <a:srgbClr val="000000"/>
                  </a:solidFill>
                  <a:latin typeface="Segoe UI Semibold"/>
                  <a:cs typeface="Segoe UI Semibold" panose="020B0702040204020203" pitchFamily="34" charset="0"/>
                </a:rPr>
                <a:t>r (HTTP), </a:t>
              </a:r>
              <a:r>
                <a:rPr lang="en-US" sz="1599" u="sng" dirty="0">
                  <a:solidFill>
                    <a:srgbClr val="000000"/>
                  </a:solidFill>
                  <a:latin typeface="Segoe UI Semibold"/>
                  <a:cs typeface="Segoe UI Semibold" panose="020B0702040204020203" pitchFamily="34" charset="0"/>
                </a:rPr>
                <a:t>to encrypting data</a:t>
              </a:r>
              <a:r>
                <a:rPr lang="en-US" sz="1599" dirty="0">
                  <a:solidFill>
                    <a:srgbClr val="000000"/>
                  </a:solidFill>
                  <a:latin typeface="Segoe UI Semibold"/>
                  <a:cs typeface="Segoe UI Semibold" panose="020B0702040204020203" pitchFamily="34" charset="0"/>
                </a:rPr>
                <a:t> (</a:t>
              </a:r>
              <a:r>
                <a:rPr lang="en-US" sz="1599" dirty="0">
                  <a:solidFill>
                    <a:srgbClr val="000000"/>
                  </a:solidFill>
                  <a:latin typeface="Segoe UI"/>
                  <a:cs typeface="Segoe UI Semilight" panose="020B0402040204020203" pitchFamily="34" charset="0"/>
                </a:rPr>
                <a:t>HTTPS / TLS)</a:t>
              </a:r>
              <a:endParaRPr lang="en-US" sz="2000" dirty="0">
                <a:solidFill>
                  <a:srgbClr val="000000"/>
                </a:solidFill>
                <a:latin typeface="Segoe UI"/>
                <a:cs typeface="Segoe UI Semilight" panose="020B0402040204020203" pitchFamily="34" charset="0"/>
              </a:endParaRPr>
            </a:p>
          </p:txBody>
        </p:sp>
        <p:grpSp>
          <p:nvGrpSpPr>
            <p:cNvPr id="53" name="Group 52">
              <a:extLst>
                <a:ext uri="{FF2B5EF4-FFF2-40B4-BE49-F238E27FC236}">
                  <a16:creationId xmlns:a16="http://schemas.microsoft.com/office/drawing/2014/main" id="{27F68273-7305-4EA4-93F3-8FCD2C8B174C}"/>
                </a:ext>
              </a:extLst>
            </p:cNvPr>
            <p:cNvGrpSpPr/>
            <p:nvPr/>
          </p:nvGrpSpPr>
          <p:grpSpPr>
            <a:xfrm>
              <a:off x="4589400" y="2352230"/>
              <a:ext cx="1037347" cy="594360"/>
              <a:chOff x="4589400" y="2352230"/>
              <a:chExt cx="1037347" cy="594360"/>
            </a:xfrm>
          </p:grpSpPr>
          <p:grpSp>
            <p:nvGrpSpPr>
              <p:cNvPr id="54" name="Group 53">
                <a:extLst>
                  <a:ext uri="{FF2B5EF4-FFF2-40B4-BE49-F238E27FC236}">
                    <a16:creationId xmlns:a16="http://schemas.microsoft.com/office/drawing/2014/main" id="{CA8A68D6-7601-4D0A-94CC-9BAEF032F5DF}"/>
                  </a:ext>
                </a:extLst>
              </p:cNvPr>
              <p:cNvGrpSpPr/>
              <p:nvPr/>
            </p:nvGrpSpPr>
            <p:grpSpPr>
              <a:xfrm>
                <a:off x="4589400" y="2352230"/>
                <a:ext cx="1037347" cy="594360"/>
                <a:chOff x="4694235" y="2454645"/>
                <a:chExt cx="1037347" cy="594360"/>
              </a:xfrm>
            </p:grpSpPr>
            <p:grpSp>
              <p:nvGrpSpPr>
                <p:cNvPr id="56" name="Group 55">
                  <a:extLst>
                    <a:ext uri="{FF2B5EF4-FFF2-40B4-BE49-F238E27FC236}">
                      <a16:creationId xmlns:a16="http://schemas.microsoft.com/office/drawing/2014/main" id="{27CCE03B-5C4C-4F85-93BD-6845F17A38CD}"/>
                    </a:ext>
                  </a:extLst>
                </p:cNvPr>
                <p:cNvGrpSpPr/>
                <p:nvPr/>
              </p:nvGrpSpPr>
              <p:grpSpPr>
                <a:xfrm>
                  <a:off x="4694235" y="2454645"/>
                  <a:ext cx="1037347" cy="594360"/>
                  <a:chOff x="4694235" y="2454645"/>
                  <a:chExt cx="1037347" cy="594360"/>
                </a:xfrm>
              </p:grpSpPr>
              <p:pic>
                <p:nvPicPr>
                  <p:cNvPr id="58" name="Picture 57">
                    <a:extLst>
                      <a:ext uri="{FF2B5EF4-FFF2-40B4-BE49-F238E27FC236}">
                        <a16:creationId xmlns:a16="http://schemas.microsoft.com/office/drawing/2014/main" id="{3AB739B2-4AFA-4140-BFC1-45087E688E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35" y="2454645"/>
                    <a:ext cx="594360" cy="594360"/>
                  </a:xfrm>
                  <a:prstGeom prst="rect">
                    <a:avLst/>
                  </a:prstGeom>
                </p:spPr>
              </p:pic>
              <p:pic>
                <p:nvPicPr>
                  <p:cNvPr id="59" name="Picture 58">
                    <a:extLst>
                      <a:ext uri="{FF2B5EF4-FFF2-40B4-BE49-F238E27FC236}">
                        <a16:creationId xmlns:a16="http://schemas.microsoft.com/office/drawing/2014/main" id="{9F4C4D93-F6A1-4D61-98E9-1599925EA1D8}"/>
                      </a:ext>
                    </a:extLst>
                  </p:cNvPr>
                  <p:cNvPicPr>
                    <a:picLocks noChangeAspect="1"/>
                  </p:cNvPicPr>
                  <p:nvPr/>
                </p:nvPicPr>
                <p:blipFill>
                  <a:blip r:embed="rId7"/>
                  <a:stretch>
                    <a:fillRect/>
                  </a:stretch>
                </p:blipFill>
                <p:spPr>
                  <a:xfrm rot="5400000">
                    <a:off x="5137222" y="2454645"/>
                    <a:ext cx="594360" cy="594360"/>
                  </a:xfrm>
                  <a:prstGeom prst="rect">
                    <a:avLst/>
                  </a:prstGeom>
                </p:spPr>
              </p:pic>
            </p:grpSp>
            <p:sp>
              <p:nvSpPr>
                <p:cNvPr id="57" name="Rectangle 56">
                  <a:extLst>
                    <a:ext uri="{FF2B5EF4-FFF2-40B4-BE49-F238E27FC236}">
                      <a16:creationId xmlns:a16="http://schemas.microsoft.com/office/drawing/2014/main" id="{1B31A320-B524-45A9-986C-7B8DB4D4B39F}"/>
                    </a:ext>
                  </a:extLst>
                </p:cNvPr>
                <p:cNvSpPr/>
                <p:nvPr/>
              </p:nvSpPr>
              <p:spPr bwMode="auto">
                <a:xfrm>
                  <a:off x="4885334" y="2644289"/>
                  <a:ext cx="200263" cy="14844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9DDCFEBE-0A97-43B6-9882-6529273CC91E}"/>
                  </a:ext>
                </a:extLst>
              </p:cNvPr>
              <p:cNvPicPr>
                <a:picLocks noChangeAspect="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83039" y="2509724"/>
                <a:ext cx="211627" cy="211627"/>
              </a:xfrm>
              <a:prstGeom prst="rect">
                <a:avLst/>
              </a:prstGeom>
            </p:spPr>
          </p:pic>
        </p:grpSp>
      </p:grpSp>
    </p:spTree>
    <p:extLst>
      <p:ext uri="{BB962C8B-B14F-4D97-AF65-F5344CB8AC3E}">
        <p14:creationId xmlns:p14="http://schemas.microsoft.com/office/powerpoint/2010/main" val="1565783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50" fill="hold"/>
                                        <p:tgtEl>
                                          <p:spTgt spid="51"/>
                                        </p:tgtEl>
                                        <p:attrNameLst>
                                          <p:attrName>ppt_x</p:attrName>
                                        </p:attrNameLst>
                                      </p:cBhvr>
                                      <p:tavLst>
                                        <p:tav tm="0">
                                          <p:val>
                                            <p:strVal val="#ppt_x"/>
                                          </p:val>
                                        </p:tav>
                                        <p:tav tm="100000">
                                          <p:val>
                                            <p:strVal val="#ppt_x"/>
                                          </p:val>
                                        </p:tav>
                                      </p:tavLst>
                                    </p:anim>
                                    <p:anim calcmode="lin" valueType="num">
                                      <p:cBhvr additive="base">
                                        <p:cTn id="16" dur="750" fill="hold"/>
                                        <p:tgtEl>
                                          <p:spTgt spid="51"/>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750" fill="hold"/>
                                        <p:tgtEl>
                                          <p:spTgt spid="46"/>
                                        </p:tgtEl>
                                        <p:attrNameLst>
                                          <p:attrName>ppt_x</p:attrName>
                                        </p:attrNameLst>
                                      </p:cBhvr>
                                      <p:tavLst>
                                        <p:tav tm="0">
                                          <p:val>
                                            <p:strVal val="#ppt_x"/>
                                          </p:val>
                                        </p:tav>
                                        <p:tav tm="100000">
                                          <p:val>
                                            <p:strVal val="#ppt_x"/>
                                          </p:val>
                                        </p:tav>
                                      </p:tavLst>
                                    </p:anim>
                                    <p:anim calcmode="lin" valueType="num">
                                      <p:cBhvr additive="base">
                                        <p:cTn id="25" dur="750" fill="hold"/>
                                        <p:tgtEl>
                                          <p:spTgt spid="46"/>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1+#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a:t>
            </a:r>
            <a:br>
              <a:rPr lang="en-GB" dirty="0"/>
            </a:br>
            <a:r>
              <a:rPr lang="en-GB" dirty="0"/>
              <a:t>Virtual Trusted Platform Module TPM</a:t>
            </a:r>
            <a:endParaRPr lang="en-US" dirty="0"/>
          </a:p>
        </p:txBody>
      </p:sp>
      <p:pic>
        <p:nvPicPr>
          <p:cNvPr id="3" name="Picture 2">
            <a:extLst>
              <a:ext uri="{FF2B5EF4-FFF2-40B4-BE49-F238E27FC236}">
                <a16:creationId xmlns:a16="http://schemas.microsoft.com/office/drawing/2014/main" id="{80ECBFCA-6D4E-49E6-8598-1BAC0760BAC0}"/>
              </a:ext>
            </a:extLst>
          </p:cNvPr>
          <p:cNvPicPr>
            <a:picLocks noChangeAspect="1"/>
          </p:cNvPicPr>
          <p:nvPr/>
        </p:nvPicPr>
        <p:blipFill>
          <a:blip r:embed="rId2"/>
          <a:stretch>
            <a:fillRect/>
          </a:stretch>
        </p:blipFill>
        <p:spPr>
          <a:xfrm>
            <a:off x="5151437" y="68262"/>
            <a:ext cx="7206305" cy="6858000"/>
          </a:xfrm>
          <a:prstGeom prst="rect">
            <a:avLst/>
          </a:prstGeom>
        </p:spPr>
      </p:pic>
    </p:spTree>
    <p:extLst>
      <p:ext uri="{BB962C8B-B14F-4D97-AF65-F5344CB8AC3E}">
        <p14:creationId xmlns:p14="http://schemas.microsoft.com/office/powerpoint/2010/main" val="39806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37E5-5066-4BF8-A15E-52A45075C72D}"/>
              </a:ext>
            </a:extLst>
          </p:cNvPr>
          <p:cNvSpPr>
            <a:spLocks noGrp="1"/>
          </p:cNvSpPr>
          <p:nvPr>
            <p:ph type="title"/>
          </p:nvPr>
        </p:nvSpPr>
        <p:spPr>
          <a:xfrm>
            <a:off x="452462" y="487366"/>
            <a:ext cx="11531551" cy="395518"/>
          </a:xfrm>
        </p:spPr>
        <p:txBody>
          <a:bodyPr/>
          <a:lstStyle/>
          <a:p>
            <a:pPr defTabSz="932563">
              <a:lnSpc>
                <a:spcPct val="90000"/>
              </a:lnSpc>
            </a:pPr>
            <a:r>
              <a:rPr lang="fr-FR" sz="2800" b="0" spc="-50" dirty="0">
                <a:solidFill>
                  <a:schemeClr val="tx1"/>
                </a:solidFill>
                <a:latin typeface="Segoe UI Semibold" panose="020B0702040204020203" pitchFamily="34" charset="0"/>
                <a:cs typeface="Segoe UI Semibold" panose="020B0702040204020203" pitchFamily="34" charset="0"/>
              </a:rPr>
              <a:t>Moving to the Cloud</a:t>
            </a:r>
          </a:p>
        </p:txBody>
      </p:sp>
      <p:sp>
        <p:nvSpPr>
          <p:cNvPr id="5" name="Text Placeholder 4">
            <a:extLst>
              <a:ext uri="{FF2B5EF4-FFF2-40B4-BE49-F238E27FC236}">
                <a16:creationId xmlns:a16="http://schemas.microsoft.com/office/drawing/2014/main" id="{532982C0-1BCD-4E39-915D-0AA2A40C0B74}"/>
              </a:ext>
            </a:extLst>
          </p:cNvPr>
          <p:cNvSpPr>
            <a:spLocks noGrp="1"/>
          </p:cNvSpPr>
          <p:nvPr>
            <p:ph type="body" sz="quarter" idx="10"/>
          </p:nvPr>
        </p:nvSpPr>
        <p:spPr>
          <a:xfrm>
            <a:off x="465955" y="1919804"/>
            <a:ext cx="11531551" cy="1751057"/>
          </a:xfrm>
        </p:spPr>
        <p:txBody>
          <a:bodyPr/>
          <a:lstStyle/>
          <a:p>
            <a:r>
              <a:rPr lang="en-US" sz="1632" b="1" dirty="0">
                <a:gradFill>
                  <a:gsLst>
                    <a:gs pos="1250">
                      <a:srgbClr val="3C3C41"/>
                    </a:gs>
                    <a:gs pos="100000">
                      <a:srgbClr val="3C3C41"/>
                    </a:gs>
                  </a:gsLst>
                  <a:lin ang="5400000" scaled="0"/>
                </a:gradFill>
                <a:latin typeface="Segoe UI Semibold" panose="020B0702040204020203" pitchFamily="34" charset="0"/>
              </a:rPr>
              <a:t>We believe that for our customers to move to the cloud, they need to have confidence</a:t>
            </a:r>
          </a:p>
          <a:p>
            <a:r>
              <a:rPr lang="en-US" sz="1632" b="1" dirty="0">
                <a:gradFill>
                  <a:gsLst>
                    <a:gs pos="1250">
                      <a:srgbClr val="3C3C41"/>
                    </a:gs>
                    <a:gs pos="100000">
                      <a:srgbClr val="3C3C41"/>
                    </a:gs>
                  </a:gsLst>
                  <a:lin ang="5400000" scaled="0"/>
                </a:gradFill>
                <a:latin typeface="Segoe UI Semibold" panose="020B0702040204020203" pitchFamily="34" charset="0"/>
              </a:rPr>
              <a:t>To build this trust, we owe them transparency</a:t>
            </a:r>
          </a:p>
          <a:p>
            <a:r>
              <a:rPr lang="en-US" sz="1632" b="1" dirty="0">
                <a:gradFill>
                  <a:gsLst>
                    <a:gs pos="1250">
                      <a:srgbClr val="3C3C41"/>
                    </a:gs>
                    <a:gs pos="100000">
                      <a:srgbClr val="3C3C41"/>
                    </a:gs>
                  </a:gsLst>
                  <a:lin ang="5400000" scaled="0"/>
                </a:gradFill>
                <a:latin typeface="Segoe UI Semibold" panose="020B0702040204020203" pitchFamily="34" charset="0"/>
              </a:rPr>
              <a:t>We provide this transparency through a triptych</a:t>
            </a:r>
          </a:p>
          <a:p>
            <a:endParaRPr lang="fr-FR" sz="1632" b="1" dirty="0">
              <a:gradFill>
                <a:gsLst>
                  <a:gs pos="1250">
                    <a:srgbClr val="3C3C41"/>
                  </a:gs>
                  <a:gs pos="100000">
                    <a:srgbClr val="3C3C41"/>
                  </a:gs>
                </a:gsLst>
                <a:lin ang="5400000" scaled="0"/>
              </a:gradFill>
              <a:latin typeface="Segoe UI Semibold" panose="020B0702040204020203" pitchFamily="34" charset="0"/>
            </a:endParaRPr>
          </a:p>
          <a:p>
            <a:endParaRPr lang="en-US" dirty="0"/>
          </a:p>
        </p:txBody>
      </p:sp>
      <p:sp>
        <p:nvSpPr>
          <p:cNvPr id="6" name="Text Placeholder 5">
            <a:extLst>
              <a:ext uri="{FF2B5EF4-FFF2-40B4-BE49-F238E27FC236}">
                <a16:creationId xmlns:a16="http://schemas.microsoft.com/office/drawing/2014/main" id="{D61B99C6-4816-4AFF-AFF9-0A920809D14E}"/>
              </a:ext>
            </a:extLst>
          </p:cNvPr>
          <p:cNvSpPr>
            <a:spLocks noGrp="1"/>
          </p:cNvSpPr>
          <p:nvPr>
            <p:ph type="body" sz="quarter" idx="11"/>
          </p:nvPr>
        </p:nvSpPr>
        <p:spPr>
          <a:xfrm>
            <a:off x="465955" y="1169853"/>
            <a:ext cx="11531551" cy="470856"/>
          </a:xfrm>
        </p:spPr>
        <p:txBody>
          <a:bodyPr/>
          <a:lstStyle/>
          <a:p>
            <a:r>
              <a:rPr lang="en-US" dirty="0"/>
              <a:t>Trust = Transparency</a:t>
            </a:r>
          </a:p>
          <a:p>
            <a:endParaRPr lang="en-US" dirty="0"/>
          </a:p>
        </p:txBody>
      </p:sp>
      <p:sp>
        <p:nvSpPr>
          <p:cNvPr id="8" name="Rectangle 7">
            <a:extLst>
              <a:ext uri="{FF2B5EF4-FFF2-40B4-BE49-F238E27FC236}">
                <a16:creationId xmlns:a16="http://schemas.microsoft.com/office/drawing/2014/main" id="{46B56ADC-8108-412D-B6CB-11A32D23859D}"/>
              </a:ext>
            </a:extLst>
          </p:cNvPr>
          <p:cNvSpPr/>
          <p:nvPr/>
        </p:nvSpPr>
        <p:spPr bwMode="auto">
          <a:xfrm>
            <a:off x="1167521" y="3199238"/>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Complying with laws and voluntary compliance with independent international standards</a:t>
            </a:r>
          </a:p>
        </p:txBody>
      </p:sp>
      <p:sp>
        <p:nvSpPr>
          <p:cNvPr id="9" name="Rectangle 8">
            <a:extLst>
              <a:ext uri="{FF2B5EF4-FFF2-40B4-BE49-F238E27FC236}">
                <a16:creationId xmlns:a16="http://schemas.microsoft.com/office/drawing/2014/main" id="{AC33B5D1-560B-4E48-9F38-57BA36B9F74D}"/>
              </a:ext>
            </a:extLst>
          </p:cNvPr>
          <p:cNvSpPr/>
          <p:nvPr/>
        </p:nvSpPr>
        <p:spPr bwMode="auto">
          <a:xfrm>
            <a:off x="4877939"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Verification of the compliance of our services by an independent third party</a:t>
            </a:r>
            <a:endParaRPr lang="fr-FR" sz="1632" dirty="0">
              <a:gradFill>
                <a:gsLst>
                  <a:gs pos="40075">
                    <a:srgbClr val="FFFFFF"/>
                  </a:gs>
                  <a:gs pos="30000">
                    <a:srgbClr val="FFFFFF"/>
                  </a:gs>
                </a:gsLst>
                <a:lin ang="5400000" scaled="0"/>
              </a:gradFill>
              <a:latin typeface="Segoe UI Semibold"/>
            </a:endParaRPr>
          </a:p>
        </p:txBody>
      </p:sp>
      <p:sp>
        <p:nvSpPr>
          <p:cNvPr id="10" name="Rectangle 9">
            <a:extLst>
              <a:ext uri="{FF2B5EF4-FFF2-40B4-BE49-F238E27FC236}">
                <a16:creationId xmlns:a16="http://schemas.microsoft.com/office/drawing/2014/main" id="{703AD26D-5615-4D28-8424-7707ACF49D01}"/>
              </a:ext>
            </a:extLst>
          </p:cNvPr>
          <p:cNvSpPr/>
          <p:nvPr/>
        </p:nvSpPr>
        <p:spPr bwMode="auto">
          <a:xfrm>
            <a:off x="8588358"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Providing audit reports to our customers</a:t>
            </a:r>
          </a:p>
        </p:txBody>
      </p:sp>
      <p:sp>
        <p:nvSpPr>
          <p:cNvPr id="11" name="Rectangle 10">
            <a:extLst>
              <a:ext uri="{FF2B5EF4-FFF2-40B4-BE49-F238E27FC236}">
                <a16:creationId xmlns:a16="http://schemas.microsoft.com/office/drawing/2014/main" id="{91638131-D9B0-424D-9446-DB8CFC3D7D82}"/>
              </a:ext>
            </a:extLst>
          </p:cNvPr>
          <p:cNvSpPr/>
          <p:nvPr/>
        </p:nvSpPr>
        <p:spPr>
          <a:xfrm>
            <a:off x="1931488" y="5406671"/>
            <a:ext cx="9021746" cy="1222386"/>
          </a:xfrm>
          <a:prstGeom prst="rect">
            <a:avLst/>
          </a:prstGeom>
        </p:spPr>
        <p:txBody>
          <a:bodyPr wrap="square">
            <a:spAutoFit/>
          </a:bodyPr>
          <a:lstStyle/>
          <a:p>
            <a:r>
              <a:rPr lang="en-US" sz="1836" dirty="0"/>
              <a:t>In some contexts, this transparency is not considered to be sufficient... and it would take more like, for example, </a:t>
            </a:r>
            <a:r>
              <a:rPr lang="en-US" sz="1836" dirty="0">
                <a:solidFill>
                  <a:srgbClr val="0070C0"/>
                </a:solidFill>
                <a:latin typeface="Segoe UI Semibold" panose="020B0702040204020203" pitchFamily="34" charset="0"/>
                <a:cs typeface="Segoe UI Semibold" panose="020B0702040204020203" pitchFamily="34" charset="0"/>
              </a:rPr>
              <a:t>being able to encrypt the data in the cloud and keeping the key</a:t>
            </a:r>
            <a:r>
              <a:rPr lang="fr-FR" sz="1836" dirty="0"/>
              <a:t>!</a:t>
            </a:r>
          </a:p>
          <a:p>
            <a:endParaRPr lang="fr-FR" sz="1836" dirty="0"/>
          </a:p>
        </p:txBody>
      </p:sp>
      <p:sp>
        <p:nvSpPr>
          <p:cNvPr id="2" name="Rectangle 1">
            <a:extLst>
              <a:ext uri="{FF2B5EF4-FFF2-40B4-BE49-F238E27FC236}">
                <a16:creationId xmlns:a16="http://schemas.microsoft.com/office/drawing/2014/main" id="{AF1A8C9B-EEFD-4D65-ACDA-5664D8A6999E}"/>
              </a:ext>
            </a:extLst>
          </p:cNvPr>
          <p:cNvSpPr/>
          <p:nvPr/>
        </p:nvSpPr>
        <p:spPr>
          <a:xfrm>
            <a:off x="5239764" y="235128"/>
            <a:ext cx="6677773" cy="1443480"/>
          </a:xfrm>
          <a:prstGeom prst="rect">
            <a:avLst/>
          </a:prstGeom>
          <a:noFill/>
          <a:ln>
            <a:noFill/>
          </a:ln>
        </p:spPr>
        <p:txBody>
          <a:bodyPr wrap="square" lIns="175761" tIns="140609" rIns="175761" bIns="140609">
            <a:spAutoFit/>
          </a:bodyPr>
          <a:lstStyle/>
          <a:p>
            <a:pPr marL="150973" indent="-150973" defTabSz="878559">
              <a:lnSpc>
                <a:spcPct val="90000"/>
              </a:lnSpc>
              <a:defRPr/>
            </a:pPr>
            <a:r>
              <a:rPr lang="en-US" sz="2691" kern="0" spc="-48" dirty="0">
                <a:solidFill>
                  <a:srgbClr val="0078D7"/>
                </a:solidFill>
                <a:latin typeface="Segoe UI Semilight"/>
              </a:rPr>
              <a:t>“Businesses and users are going to embrace technology only if they can trust it.”</a:t>
            </a:r>
          </a:p>
          <a:p>
            <a:pPr marL="149506" indent="18307" defTabSz="878559">
              <a:lnSpc>
                <a:spcPct val="90000"/>
              </a:lnSpc>
              <a:spcBef>
                <a:spcPts val="1153"/>
              </a:spcBef>
              <a:defRPr/>
            </a:pPr>
            <a:r>
              <a:rPr lang="en-US" kern="0" dirty="0">
                <a:solidFill>
                  <a:sysClr val="windowText" lastClr="000000"/>
                </a:solidFill>
                <a:latin typeface="Segoe UI Semibold" panose="020B0702040204020203" pitchFamily="34" charset="0"/>
                <a:cs typeface="Segoe UI Semibold" panose="020B0702040204020203" pitchFamily="34" charset="0"/>
              </a:rPr>
              <a:t>-Satya Nadella</a:t>
            </a:r>
          </a:p>
        </p:txBody>
      </p:sp>
      <p:sp>
        <p:nvSpPr>
          <p:cNvPr id="13" name="Rectangle 12">
            <a:extLst>
              <a:ext uri="{FF2B5EF4-FFF2-40B4-BE49-F238E27FC236}">
                <a16:creationId xmlns:a16="http://schemas.microsoft.com/office/drawing/2014/main" id="{C8BFA927-C7F1-4B2F-9A64-E5A558007970}"/>
              </a:ext>
            </a:extLst>
          </p:cNvPr>
          <p:cNvSpPr/>
          <p:nvPr/>
        </p:nvSpPr>
        <p:spPr>
          <a:xfrm>
            <a:off x="8798718" y="5001175"/>
            <a:ext cx="2361544" cy="307777"/>
          </a:xfrm>
          <a:prstGeom prst="rect">
            <a:avLst/>
          </a:prstGeom>
        </p:spPr>
        <p:txBody>
          <a:bodyPr wrap="none">
            <a:spAutoFit/>
          </a:bodyPr>
          <a:lstStyle/>
          <a:p>
            <a:pPr marL="0" lvl="1">
              <a:spcBef>
                <a:spcPts val="1200"/>
              </a:spcBef>
            </a:pPr>
            <a:r>
              <a:rPr lang="fr-FR" sz="1400" dirty="0">
                <a:latin typeface="Segoe UI Semibold" panose="020B0702040204020203" pitchFamily="34" charset="0"/>
                <a:cs typeface="Segoe UI Semibold" panose="020B0702040204020203" pitchFamily="34" charset="0"/>
                <a:hlinkClick r:id="rId3"/>
              </a:rPr>
              <a:t>servicetrust</a:t>
            </a:r>
            <a:r>
              <a:rPr lang="fr-FR" sz="1400" dirty="0">
                <a:hlinkClick r:id="rId3"/>
              </a:rPr>
              <a:t>.microsoft.com/</a:t>
            </a:r>
            <a:endParaRPr lang="en-US" sz="1400" dirty="0"/>
          </a:p>
        </p:txBody>
      </p:sp>
      <p:sp>
        <p:nvSpPr>
          <p:cNvPr id="14" name="TextBox 13">
            <a:extLst>
              <a:ext uri="{FF2B5EF4-FFF2-40B4-BE49-F238E27FC236}">
                <a16:creationId xmlns:a16="http://schemas.microsoft.com/office/drawing/2014/main" id="{98C46344-B98A-44D4-9E8D-67601B1DCA31}"/>
              </a:ext>
            </a:extLst>
          </p:cNvPr>
          <p:cNvSpPr txBox="1"/>
          <p:nvPr/>
        </p:nvSpPr>
        <p:spPr>
          <a:xfrm>
            <a:off x="1172527" y="5042237"/>
            <a:ext cx="315868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hlinkClick r:id="rId4"/>
              </a:rPr>
              <a:t>aka.ms/</a:t>
            </a: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hlinkClick r:id="rId4"/>
              </a:rPr>
              <a:t>AzureCompliance</a:t>
            </a: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508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Trusted Execution Environments (TEEs) protect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6278653" cy="5386090"/>
          </a:xfrm>
        </p:spPr>
        <p:txBody>
          <a:bodyPr/>
          <a:lstStyle/>
          <a:p>
            <a:r>
              <a:rPr lang="en-US" dirty="0"/>
              <a:t>Protected container</a:t>
            </a:r>
            <a:r>
              <a:rPr lang="en-GB" sz="2400" dirty="0"/>
              <a:t>in the Apps address space ring 3</a:t>
            </a:r>
            <a:r>
              <a:rPr lang="en-US" dirty="0"/>
              <a:t>:</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Trust boundary at sub-process level</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Secure portion of processor &amp; memory</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Only authorized code runs and is permitted to access data</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Code &amp; data cannot be viewed or modified from outside</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Even Privileged SW cannot access Enclave directly</a:t>
            </a:r>
          </a:p>
          <a:p>
            <a:pPr marL="288925" lvl="1" indent="-285750">
              <a:buFont typeface="Arial" panose="020B0604020202020204" pitchFamily="34" charset="0"/>
              <a:buChar char="•"/>
            </a:pPr>
            <a:r>
              <a:rPr lang="en-US" dirty="0">
                <a:solidFill>
                  <a:srgbClr val="000000"/>
                </a:solidFill>
                <a:cs typeface="Segoe UI Semibold" panose="020B0702040204020203" pitchFamily="34" charset="0"/>
              </a:rPr>
              <a:t>Existing applications need to be rearchitected for TEEs</a:t>
            </a:r>
          </a:p>
          <a:p>
            <a:pPr>
              <a:spcBef>
                <a:spcPts val="1200"/>
              </a:spcBef>
            </a:pPr>
            <a:r>
              <a:rPr lang="en-US" dirty="0"/>
              <a:t>Supports proving of identity both locally and remotely (attestation) </a:t>
            </a:r>
          </a:p>
          <a:p>
            <a:pPr>
              <a:spcBef>
                <a:spcPts val="1200"/>
              </a:spcBef>
            </a:pPr>
            <a:r>
              <a:rPr lang="en-US" dirty="0"/>
              <a:t>Supports persistence of secrets (sealing) </a:t>
            </a:r>
          </a:p>
          <a:p>
            <a:pPr>
              <a:spcBef>
                <a:spcPts val="1200"/>
              </a:spcBef>
            </a:pPr>
            <a:r>
              <a:rPr lang="en-US" dirty="0"/>
              <a:t>Examples: </a:t>
            </a:r>
          </a:p>
          <a:p>
            <a:pPr lvl="1"/>
            <a:r>
              <a:rPr lang="en-US" dirty="0">
                <a:solidFill>
                  <a:srgbClr val="000000"/>
                </a:solidFill>
                <a:cs typeface="Segoe UI Semibold" panose="020B0702040204020203" pitchFamily="34" charset="0"/>
              </a:rPr>
              <a:t>Intel SGX (HW-based), Virtualization Based Security (VBS) aka Virtual Secure Mode (VSM) (SW-based), Arm TrustZone</a:t>
            </a:r>
            <a:r>
              <a:rPr lang="fr-FR" dirty="0">
                <a:solidFill>
                  <a:srgbClr val="000000"/>
                </a:solidFill>
                <a:cs typeface="Segoe UI Semibold" panose="020B0702040204020203" pitchFamily="34" charset="0"/>
              </a:rPr>
              <a:t> </a:t>
            </a:r>
            <a:r>
              <a:rPr lang="en-US" dirty="0">
                <a:solidFill>
                  <a:srgbClr val="000000"/>
                </a:solidFill>
                <a:cs typeface="Segoe UI Semibold" panose="020B0702040204020203" pitchFamily="34" charset="0"/>
              </a:rPr>
              <a:t>(HW-based)</a:t>
            </a:r>
          </a:p>
          <a:p>
            <a:endParaRPr lang="en-US" dirty="0"/>
          </a:p>
        </p:txBody>
      </p:sp>
      <p:grpSp>
        <p:nvGrpSpPr>
          <p:cNvPr id="65" name="Group 64">
            <a:extLst>
              <a:ext uri="{FF2B5EF4-FFF2-40B4-BE49-F238E27FC236}">
                <a16:creationId xmlns:a16="http://schemas.microsoft.com/office/drawing/2014/main" id="{CF14B4DA-D868-4BEC-82DA-995D18AD2C4D}"/>
              </a:ext>
            </a:extLst>
          </p:cNvPr>
          <p:cNvGrpSpPr/>
          <p:nvPr/>
        </p:nvGrpSpPr>
        <p:grpSpPr>
          <a:xfrm>
            <a:off x="6818913" y="2163481"/>
            <a:ext cx="2244077" cy="1504822"/>
            <a:chOff x="7157391" y="2121253"/>
            <a:chExt cx="2200275" cy="1475450"/>
          </a:xfrm>
        </p:grpSpPr>
        <p:grpSp>
          <p:nvGrpSpPr>
            <p:cNvPr id="66" name="Group 65">
              <a:extLst>
                <a:ext uri="{FF2B5EF4-FFF2-40B4-BE49-F238E27FC236}">
                  <a16:creationId xmlns:a16="http://schemas.microsoft.com/office/drawing/2014/main" id="{3C686F54-411A-4690-AE01-90F53538332C}"/>
                </a:ext>
              </a:extLst>
            </p:cNvPr>
            <p:cNvGrpSpPr/>
            <p:nvPr/>
          </p:nvGrpSpPr>
          <p:grpSpPr>
            <a:xfrm>
              <a:off x="7309325" y="2121253"/>
              <a:ext cx="2048341" cy="1475450"/>
              <a:chOff x="7309325" y="2121253"/>
              <a:chExt cx="2048341" cy="1475450"/>
            </a:xfrm>
            <a:solidFill>
              <a:srgbClr val="0078D3">
                <a:lumMod val="25000"/>
                <a:lumOff val="75000"/>
              </a:srgbClr>
            </a:solidFill>
          </p:grpSpPr>
          <p:sp>
            <p:nvSpPr>
              <p:cNvPr id="68" name="Arrow: Bent 36">
                <a:extLst>
                  <a:ext uri="{FF2B5EF4-FFF2-40B4-BE49-F238E27FC236}">
                    <a16:creationId xmlns:a16="http://schemas.microsoft.com/office/drawing/2014/main" id="{9CDD7E0C-C6C2-410C-B6F7-C1099C45C39F}"/>
                  </a:ext>
                </a:extLst>
              </p:cNvPr>
              <p:cNvSpPr/>
              <p:nvPr/>
            </p:nvSpPr>
            <p:spPr bwMode="auto">
              <a:xfrm>
                <a:off x="7310608" y="2121253"/>
                <a:ext cx="1193202" cy="1475450"/>
              </a:xfrm>
              <a:custGeom>
                <a:avLst/>
                <a:gdLst>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34137 w 1189725"/>
                  <a:gd name="connsiteY10" fmla="*/ 922638 h 1079095"/>
                  <a:gd name="connsiteX11" fmla="*/ 0 w 1189725"/>
                  <a:gd name="connsiteY11" fmla="*/ 1079095 h 1079095"/>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27183 w 1189725"/>
                  <a:gd name="connsiteY10" fmla="*/ 1079094 h 1079095"/>
                  <a:gd name="connsiteX11" fmla="*/ 0 w 1189725"/>
                  <a:gd name="connsiteY11" fmla="*/ 1079095 h 1079095"/>
                  <a:gd name="connsiteX0" fmla="*/ 0 w 1193202"/>
                  <a:gd name="connsiteY0" fmla="*/ 1458066 h 1458066"/>
                  <a:gd name="connsiteX1" fmla="*/ 6954 w 1193202"/>
                  <a:gd name="connsiteY1" fmla="*/ 518984 h 1458066"/>
                  <a:gd name="connsiteX2" fmla="*/ 410608 w 1193202"/>
                  <a:gd name="connsiteY2" fmla="*/ 115330 h 1458066"/>
                  <a:gd name="connsiteX3" fmla="*/ 962543 w 1193202"/>
                  <a:gd name="connsiteY3" fmla="*/ 115330 h 1458066"/>
                  <a:gd name="connsiteX4" fmla="*/ 962543 w 1193202"/>
                  <a:gd name="connsiteY4" fmla="*/ 0 h 1458066"/>
                  <a:gd name="connsiteX5" fmla="*/ 1193202 w 1193202"/>
                  <a:gd name="connsiteY5" fmla="*/ 230660 h 1458066"/>
                  <a:gd name="connsiteX6" fmla="*/ 962543 w 1193202"/>
                  <a:gd name="connsiteY6" fmla="*/ 461319 h 1458066"/>
                  <a:gd name="connsiteX7" fmla="*/ 962543 w 1193202"/>
                  <a:gd name="connsiteY7" fmla="*/ 345989 h 1458066"/>
                  <a:gd name="connsiteX8" fmla="*/ 410608 w 1193202"/>
                  <a:gd name="connsiteY8" fmla="*/ 345989 h 1458066"/>
                  <a:gd name="connsiteX9" fmla="*/ 237613 w 1193202"/>
                  <a:gd name="connsiteY9" fmla="*/ 518984 h 1458066"/>
                  <a:gd name="connsiteX10" fmla="*/ 230660 w 1193202"/>
                  <a:gd name="connsiteY10" fmla="*/ 1079094 h 1458066"/>
                  <a:gd name="connsiteX11" fmla="*/ 0 w 1193202"/>
                  <a:gd name="connsiteY11" fmla="*/ 1458066 h 1458066"/>
                  <a:gd name="connsiteX0" fmla="*/ 0 w 1193202"/>
                  <a:gd name="connsiteY0" fmla="*/ 1458066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58066 h 1475450"/>
                  <a:gd name="connsiteX0" fmla="*/ 0 w 1193202"/>
                  <a:gd name="connsiteY0" fmla="*/ 1475450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75450 h 14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202" h="1475450">
                    <a:moveTo>
                      <a:pt x="0" y="1475450"/>
                    </a:moveTo>
                    <a:lnTo>
                      <a:pt x="6954" y="518984"/>
                    </a:lnTo>
                    <a:cubicBezTo>
                      <a:pt x="6954" y="296052"/>
                      <a:pt x="187676" y="115330"/>
                      <a:pt x="410608" y="115330"/>
                    </a:cubicBezTo>
                    <a:lnTo>
                      <a:pt x="962543" y="115330"/>
                    </a:lnTo>
                    <a:lnTo>
                      <a:pt x="962543" y="0"/>
                    </a:lnTo>
                    <a:lnTo>
                      <a:pt x="1193202" y="230660"/>
                    </a:lnTo>
                    <a:lnTo>
                      <a:pt x="962543" y="461319"/>
                    </a:lnTo>
                    <a:lnTo>
                      <a:pt x="962543" y="345989"/>
                    </a:lnTo>
                    <a:lnTo>
                      <a:pt x="410608" y="345989"/>
                    </a:lnTo>
                    <a:cubicBezTo>
                      <a:pt x="315065" y="345989"/>
                      <a:pt x="237613" y="423441"/>
                      <a:pt x="237613" y="518984"/>
                    </a:cubicBezTo>
                    <a:cubicBezTo>
                      <a:pt x="237613" y="653535"/>
                      <a:pt x="227184" y="1340899"/>
                      <a:pt x="227184" y="1475450"/>
                    </a:cubicBezTo>
                    <a:lnTo>
                      <a:pt x="0" y="147545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Arrow: Bent 68">
                <a:extLst>
                  <a:ext uri="{FF2B5EF4-FFF2-40B4-BE49-F238E27FC236}">
                    <a16:creationId xmlns:a16="http://schemas.microsoft.com/office/drawing/2014/main" id="{92FB0DAF-B98B-4982-8853-A8C87BADFAC7}"/>
                  </a:ext>
                </a:extLst>
              </p:cNvPr>
              <p:cNvSpPr/>
              <p:nvPr/>
            </p:nvSpPr>
            <p:spPr bwMode="auto">
              <a:xfrm>
                <a:off x="7309325" y="2671624"/>
                <a:ext cx="2048341" cy="922638"/>
              </a:xfrm>
              <a:prstGeom prst="bentArrow">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r>
                  <a:rPr kumimoji="0" lang="en-US" sz="122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Snoop</a:t>
                </a:r>
              </a:p>
            </p:txBody>
          </p:sp>
        </p:grpSp>
        <p:sp>
          <p:nvSpPr>
            <p:cNvPr id="67" name="&quot;Not Allowed&quot; Symbol 66">
              <a:extLst>
                <a:ext uri="{FF2B5EF4-FFF2-40B4-BE49-F238E27FC236}">
                  <a16:creationId xmlns:a16="http://schemas.microsoft.com/office/drawing/2014/main" id="{02729C34-D585-4237-8207-0D2DF2380624}"/>
                </a:ext>
              </a:extLst>
            </p:cNvPr>
            <p:cNvSpPr/>
            <p:nvPr/>
          </p:nvSpPr>
          <p:spPr bwMode="auto">
            <a:xfrm>
              <a:off x="7157391" y="2347154"/>
              <a:ext cx="896552" cy="896552"/>
            </a:xfrm>
            <a:prstGeom prst="noSmoking">
              <a:avLst>
                <a:gd name="adj" fmla="val 6429"/>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78D3"/>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3CDA3DC-868E-4702-AD78-F281420A6647}"/>
              </a:ext>
            </a:extLst>
          </p:cNvPr>
          <p:cNvGrpSpPr/>
          <p:nvPr/>
        </p:nvGrpSpPr>
        <p:grpSpPr>
          <a:xfrm>
            <a:off x="8265578" y="2092862"/>
            <a:ext cx="3434511" cy="3855596"/>
            <a:chOff x="8575070" y="2052012"/>
            <a:chExt cx="2850293" cy="3780340"/>
          </a:xfrm>
        </p:grpSpPr>
        <p:cxnSp>
          <p:nvCxnSpPr>
            <p:cNvPr id="71" name="Straight Arrow Connector 70">
              <a:extLst>
                <a:ext uri="{FF2B5EF4-FFF2-40B4-BE49-F238E27FC236}">
                  <a16:creationId xmlns:a16="http://schemas.microsoft.com/office/drawing/2014/main" id="{48A0D14D-69DF-4B5E-B042-D79D5BD80F24}"/>
                </a:ext>
              </a:extLst>
            </p:cNvPr>
            <p:cNvCxnSpPr>
              <a:cxnSpLocks/>
            </p:cNvCxnSpPr>
            <p:nvPr/>
          </p:nvCxnSpPr>
          <p:spPr>
            <a:xfrm>
              <a:off x="10070242" y="2948125"/>
              <a:ext cx="144999" cy="643334"/>
            </a:xfrm>
            <a:prstGeom prst="straightConnector1">
              <a:avLst/>
            </a:prstGeom>
            <a:noFill/>
            <a:ln w="25400" cap="flat" cmpd="sng" algn="ctr">
              <a:solidFill>
                <a:srgbClr val="FFFFFF"/>
              </a:solidFill>
              <a:prstDash val="solid"/>
              <a:headEnd type="triangle"/>
              <a:tailEnd type="triangle"/>
            </a:ln>
            <a:effectLst/>
          </p:spPr>
        </p:cxnSp>
        <p:sp>
          <p:nvSpPr>
            <p:cNvPr id="72" name="Rectangle 71">
              <a:extLst>
                <a:ext uri="{FF2B5EF4-FFF2-40B4-BE49-F238E27FC236}">
                  <a16:creationId xmlns:a16="http://schemas.microsoft.com/office/drawing/2014/main" id="{2E37E281-D0AB-4094-A862-66C9DF7403A9}"/>
                </a:ext>
              </a:extLst>
            </p:cNvPr>
            <p:cNvSpPr/>
            <p:nvPr/>
          </p:nvSpPr>
          <p:spPr bwMode="auto">
            <a:xfrm>
              <a:off x="8575070" y="3149714"/>
              <a:ext cx="2850292" cy="222421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24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CPU</a:t>
              </a:r>
            </a:p>
          </p:txBody>
        </p:sp>
        <p:sp>
          <p:nvSpPr>
            <p:cNvPr id="73" name="Rectangle 72">
              <a:extLst>
                <a:ext uri="{FF2B5EF4-FFF2-40B4-BE49-F238E27FC236}">
                  <a16:creationId xmlns:a16="http://schemas.microsoft.com/office/drawing/2014/main" id="{6583C013-EFB4-4F47-BE83-BB282F5B41F6}"/>
                </a:ext>
              </a:extLst>
            </p:cNvPr>
            <p:cNvSpPr/>
            <p:nvPr/>
          </p:nvSpPr>
          <p:spPr bwMode="auto">
            <a:xfrm>
              <a:off x="8725833" y="3788926"/>
              <a:ext cx="1196126" cy="66648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Control Unit (CU)</a:t>
              </a:r>
            </a:p>
          </p:txBody>
        </p:sp>
        <p:sp>
          <p:nvSpPr>
            <p:cNvPr id="74" name="Rectangle 73">
              <a:extLst>
                <a:ext uri="{FF2B5EF4-FFF2-40B4-BE49-F238E27FC236}">
                  <a16:creationId xmlns:a16="http://schemas.microsoft.com/office/drawing/2014/main" id="{25CCA8A0-C439-4CE2-B5B3-990AA2EBAEE2}"/>
                </a:ext>
              </a:extLst>
            </p:cNvPr>
            <p:cNvSpPr/>
            <p:nvPr/>
          </p:nvSpPr>
          <p:spPr bwMode="auto">
            <a:xfrm>
              <a:off x="10076837" y="3788926"/>
              <a:ext cx="1196126" cy="6664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Arithmetic Logic Unit (ALU)</a:t>
              </a:r>
            </a:p>
          </p:txBody>
        </p:sp>
        <p:sp>
          <p:nvSpPr>
            <p:cNvPr id="75" name="Rectangle 74">
              <a:extLst>
                <a:ext uri="{FF2B5EF4-FFF2-40B4-BE49-F238E27FC236}">
                  <a16:creationId xmlns:a16="http://schemas.microsoft.com/office/drawing/2014/main" id="{B869130A-2964-46DF-BA88-CC7FE21397F1}"/>
                </a:ext>
              </a:extLst>
            </p:cNvPr>
            <p:cNvSpPr/>
            <p:nvPr/>
          </p:nvSpPr>
          <p:spPr bwMode="auto">
            <a:xfrm>
              <a:off x="890391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Registers</a:t>
              </a:r>
            </a:p>
          </p:txBody>
        </p:sp>
        <p:sp>
          <p:nvSpPr>
            <p:cNvPr id="76" name="Rectangle 75">
              <a:extLst>
                <a:ext uri="{FF2B5EF4-FFF2-40B4-BE49-F238E27FC236}">
                  <a16:creationId xmlns:a16="http://schemas.microsoft.com/office/drawing/2014/main" id="{8C207C78-7A91-4870-9D63-4CE4DDC3A93A}"/>
                </a:ext>
              </a:extLst>
            </p:cNvPr>
            <p:cNvSpPr/>
            <p:nvPr/>
          </p:nvSpPr>
          <p:spPr bwMode="auto">
            <a:xfrm>
              <a:off x="8575072" y="2052012"/>
              <a:ext cx="2850291" cy="56507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Memory</a:t>
              </a:r>
            </a:p>
          </p:txBody>
        </p:sp>
        <p:sp>
          <p:nvSpPr>
            <p:cNvPr id="77" name="Rectangle 76">
              <a:extLst>
                <a:ext uri="{FF2B5EF4-FFF2-40B4-BE49-F238E27FC236}">
                  <a16:creationId xmlns:a16="http://schemas.microsoft.com/office/drawing/2014/main" id="{25BB8083-ED03-4942-A62B-3BE24B4BEA5D}"/>
                </a:ext>
              </a:extLst>
            </p:cNvPr>
            <p:cNvSpPr/>
            <p:nvPr/>
          </p:nvSpPr>
          <p:spPr bwMode="auto">
            <a:xfrm>
              <a:off x="1002560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Cache</a:t>
              </a:r>
            </a:p>
          </p:txBody>
        </p:sp>
        <p:cxnSp>
          <p:nvCxnSpPr>
            <p:cNvPr id="78" name="Straight Arrow Connector 77">
              <a:extLst>
                <a:ext uri="{FF2B5EF4-FFF2-40B4-BE49-F238E27FC236}">
                  <a16:creationId xmlns:a16="http://schemas.microsoft.com/office/drawing/2014/main" id="{EAD6F7B8-E40B-4DFF-8151-CDAA456E852F}"/>
                </a:ext>
              </a:extLst>
            </p:cNvPr>
            <p:cNvCxnSpPr>
              <a:cxnSpLocks/>
            </p:cNvCxnSpPr>
            <p:nvPr/>
          </p:nvCxnSpPr>
          <p:spPr>
            <a:xfrm>
              <a:off x="9996099" y="2617086"/>
              <a:ext cx="8241" cy="532628"/>
            </a:xfrm>
            <a:prstGeom prst="straightConnector1">
              <a:avLst/>
            </a:prstGeom>
            <a:noFill/>
            <a:ln w="19050" cap="flat" cmpd="sng" algn="ctr">
              <a:solidFill>
                <a:srgbClr val="0078D3"/>
              </a:solidFill>
              <a:prstDash val="solid"/>
              <a:headEnd type="arrow"/>
              <a:tailEnd type="arrow"/>
            </a:ln>
            <a:effectLst/>
          </p:spPr>
        </p:cxnSp>
        <p:sp>
          <p:nvSpPr>
            <p:cNvPr id="79" name="TextBox 78">
              <a:extLst>
                <a:ext uri="{FF2B5EF4-FFF2-40B4-BE49-F238E27FC236}">
                  <a16:creationId xmlns:a16="http://schemas.microsoft.com/office/drawing/2014/main" id="{3C8E5CD9-3B0A-4E6D-A12E-CBCE7407AFF1}"/>
                </a:ext>
              </a:extLst>
            </p:cNvPr>
            <p:cNvSpPr txBox="1"/>
            <p:nvPr/>
          </p:nvSpPr>
          <p:spPr>
            <a:xfrm>
              <a:off x="8763861" y="5373930"/>
              <a:ext cx="2509102" cy="458422"/>
            </a:xfrm>
            <a:prstGeom prst="rect">
              <a:avLst/>
            </a:prstGeom>
            <a:noFill/>
          </p:spPr>
          <p:txBody>
            <a:bodyPr wrap="square" lIns="186521" tIns="149217" rIns="186521" bIns="149217" rtlCol="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srgbClr val="0078D3"/>
                  </a:solidFill>
                  <a:effectLst/>
                  <a:uLnTx/>
                  <a:uFillTx/>
                </a:rPr>
                <a:t>Example of HW-based TEE</a:t>
              </a:r>
            </a:p>
          </p:txBody>
        </p:sp>
      </p:grpSp>
    </p:spTree>
    <p:extLst>
      <p:ext uri="{BB962C8B-B14F-4D97-AF65-F5344CB8AC3E}">
        <p14:creationId xmlns:p14="http://schemas.microsoft.com/office/powerpoint/2010/main" val="60731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750"/>
                                        <p:tgtEl>
                                          <p:spTgt spid="7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 Virtualization Based Security (VBS)</a:t>
            </a:r>
            <a:br>
              <a:rPr lang="en-GB" dirty="0"/>
            </a:br>
            <a:r>
              <a:rPr lang="en-GB" sz="2400" dirty="0">
                <a:solidFill>
                  <a:srgbClr val="0072C6"/>
                </a:solidFill>
                <a:latin typeface="+mn-lt"/>
              </a:rPr>
              <a:t>Virtual Secure Mode</a:t>
            </a:r>
            <a:br>
              <a:rPr lang="en-GB" dirty="0"/>
            </a:br>
            <a:endParaRPr lang="en-US" dirty="0"/>
          </a:p>
        </p:txBody>
      </p:sp>
      <p:pic>
        <p:nvPicPr>
          <p:cNvPr id="5" name="Picture 4">
            <a:extLst>
              <a:ext uri="{FF2B5EF4-FFF2-40B4-BE49-F238E27FC236}">
                <a16:creationId xmlns:a16="http://schemas.microsoft.com/office/drawing/2014/main" id="{95D22F5F-D49E-476D-AB19-1F71647ADD14}"/>
              </a:ext>
            </a:extLst>
          </p:cNvPr>
          <p:cNvPicPr>
            <a:picLocks noChangeAspect="1"/>
          </p:cNvPicPr>
          <p:nvPr/>
        </p:nvPicPr>
        <p:blipFill>
          <a:blip r:embed="rId3"/>
          <a:stretch>
            <a:fillRect/>
          </a:stretch>
        </p:blipFill>
        <p:spPr>
          <a:xfrm>
            <a:off x="4948215" y="67446"/>
            <a:ext cx="7461845" cy="6927079"/>
          </a:xfrm>
          <a:prstGeom prst="rect">
            <a:avLst/>
          </a:prstGeom>
          <a:effectLst/>
        </p:spPr>
      </p:pic>
    </p:spTree>
    <p:extLst>
      <p:ext uri="{BB962C8B-B14F-4D97-AF65-F5344CB8AC3E}">
        <p14:creationId xmlns:p14="http://schemas.microsoft.com/office/powerpoint/2010/main" val="24356785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Hyper-V </a:t>
            </a:r>
            <a:r>
              <a:rPr lang="en-US"/>
              <a:t>Virtualization based security</a:t>
            </a:r>
            <a:r>
              <a:rPr lang="en-US" dirty="0"/>
              <a:t>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9" y="1329589"/>
            <a:ext cx="5029199" cy="2942344"/>
          </a:xfrm>
        </p:spPr>
        <p:txBody>
          <a:bodyPr/>
          <a:lstStyle/>
          <a:p>
            <a:pPr marL="0" indent="0">
              <a:buNone/>
            </a:pPr>
            <a:r>
              <a:rPr lang="en-US" dirty="0"/>
              <a:t>Virtual trust layers (VTLs) are created to isolate certain applications/processes from unprivileged portions of the OS</a:t>
            </a:r>
          </a:p>
          <a:p>
            <a:pPr lvl="1"/>
            <a:r>
              <a:rPr lang="en-US" dirty="0">
                <a:solidFill>
                  <a:srgbClr val="000000"/>
                </a:solidFill>
                <a:cs typeface="Segoe UI Semibold" panose="020B0702040204020203" pitchFamily="34" charset="0"/>
              </a:rPr>
              <a:t>Segments off a portion of memory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from “normal” OS to create privileged environment, called Isolated User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Mode (IUM)</a:t>
            </a:r>
          </a:p>
          <a:p>
            <a:pPr lvl="1"/>
            <a:r>
              <a:rPr lang="en-US" dirty="0">
                <a:solidFill>
                  <a:srgbClr val="000000"/>
                </a:solidFill>
                <a:cs typeface="Segoe UI Semibold" panose="020B0702040204020203" pitchFamily="34" charset="0"/>
              </a:rPr>
              <a:t>Prevents unprivileged OS (VTL 0) and device drivers from accessing memory designated to IUM (VTL </a:t>
            </a:r>
            <a:r>
              <a:rPr lang="en-US">
                <a:solidFill>
                  <a:srgbClr val="000000"/>
                </a:solidFill>
                <a:cs typeface="Segoe UI Semibold" panose="020B0702040204020203" pitchFamily="34" charset="0"/>
              </a:rPr>
              <a:t>1)</a:t>
            </a:r>
            <a:endParaRPr lang="en-US" dirty="0">
              <a:solidFill>
                <a:srgbClr val="000000"/>
              </a:solidFill>
              <a:cs typeface="Segoe UI Semibold" panose="020B0702040204020203" pitchFamily="34" charset="0"/>
            </a:endParaRPr>
          </a:p>
        </p:txBody>
      </p:sp>
      <p:sp>
        <p:nvSpPr>
          <p:cNvPr id="26" name="TextBox 25">
            <a:extLst>
              <a:ext uri="{FF2B5EF4-FFF2-40B4-BE49-F238E27FC236}">
                <a16:creationId xmlns:a16="http://schemas.microsoft.com/office/drawing/2014/main" id="{46D7EB7D-9AF0-4869-BE15-BDEEB75372A6}"/>
              </a:ext>
            </a:extLst>
          </p:cNvPr>
          <p:cNvSpPr txBox="1"/>
          <p:nvPr/>
        </p:nvSpPr>
        <p:spPr>
          <a:xfrm>
            <a:off x="350837" y="6383567"/>
            <a:ext cx="449652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cs typeface="Segoe UI Semibold" panose="020B0702040204020203" pitchFamily="34" charset="0"/>
              </a:rPr>
              <a:t>*AKA Virtual Secure Mode (VSM)</a:t>
            </a:r>
          </a:p>
        </p:txBody>
      </p:sp>
      <p:sp>
        <p:nvSpPr>
          <p:cNvPr id="27" name="Rectangle 26">
            <a:extLst>
              <a:ext uri="{FF2B5EF4-FFF2-40B4-BE49-F238E27FC236}">
                <a16:creationId xmlns:a16="http://schemas.microsoft.com/office/drawing/2014/main" id="{5F440AA0-157D-40FB-8312-3B7FEC4A8741}"/>
              </a:ext>
            </a:extLst>
          </p:cNvPr>
          <p:cNvSpPr/>
          <p:nvPr/>
        </p:nvSpPr>
        <p:spPr>
          <a:xfrm>
            <a:off x="5585586" y="2800761"/>
            <a:ext cx="3360168" cy="115339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kern="0">
              <a:solidFill>
                <a:srgbClr val="000000"/>
              </a:solidFill>
              <a:latin typeface="Segoe UI Semibold"/>
              <a:cs typeface="Segoe UI" pitchFamily="34" charset="0"/>
            </a:endParaRPr>
          </a:p>
        </p:txBody>
      </p:sp>
      <p:sp>
        <p:nvSpPr>
          <p:cNvPr id="37" name="Rectangle 36">
            <a:extLst>
              <a:ext uri="{FF2B5EF4-FFF2-40B4-BE49-F238E27FC236}">
                <a16:creationId xmlns:a16="http://schemas.microsoft.com/office/drawing/2014/main" id="{A9752FA3-4326-4D47-822B-202A743D3B9E}"/>
              </a:ext>
            </a:extLst>
          </p:cNvPr>
          <p:cNvSpPr/>
          <p:nvPr/>
        </p:nvSpPr>
        <p:spPr>
          <a:xfrm>
            <a:off x="5585586" y="1853200"/>
            <a:ext cx="1641653" cy="84021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App</a:t>
            </a:r>
          </a:p>
        </p:txBody>
      </p:sp>
      <p:sp>
        <p:nvSpPr>
          <p:cNvPr id="38" name="Rectangle 37">
            <a:extLst>
              <a:ext uri="{FF2B5EF4-FFF2-40B4-BE49-F238E27FC236}">
                <a16:creationId xmlns:a16="http://schemas.microsoft.com/office/drawing/2014/main" id="{158D71C5-9385-4D0D-BE0C-CE229D2112D3}"/>
              </a:ext>
            </a:extLst>
          </p:cNvPr>
          <p:cNvSpPr/>
          <p:nvPr/>
        </p:nvSpPr>
        <p:spPr>
          <a:xfrm>
            <a:off x="5585586" y="4061503"/>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Hypervisor</a:t>
            </a:r>
          </a:p>
        </p:txBody>
      </p:sp>
      <p:sp>
        <p:nvSpPr>
          <p:cNvPr id="39" name="Rectangle 38">
            <a:extLst>
              <a:ext uri="{FF2B5EF4-FFF2-40B4-BE49-F238E27FC236}">
                <a16:creationId xmlns:a16="http://schemas.microsoft.com/office/drawing/2014/main" id="{28A7FC0C-F576-4F84-8EAC-6E9FD7CD6F85}"/>
              </a:ext>
            </a:extLst>
          </p:cNvPr>
          <p:cNvSpPr/>
          <p:nvPr/>
        </p:nvSpPr>
        <p:spPr>
          <a:xfrm>
            <a:off x="5585586" y="4877991"/>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Hardware</a:t>
            </a:r>
          </a:p>
        </p:txBody>
      </p:sp>
      <p:sp>
        <p:nvSpPr>
          <p:cNvPr id="40" name="Rectangle 39">
            <a:extLst>
              <a:ext uri="{FF2B5EF4-FFF2-40B4-BE49-F238E27FC236}">
                <a16:creationId xmlns:a16="http://schemas.microsoft.com/office/drawing/2014/main" id="{A6B869F9-C4D1-47EC-BECE-9D084F31FF16}"/>
              </a:ext>
            </a:extLst>
          </p:cNvPr>
          <p:cNvSpPr/>
          <p:nvPr/>
        </p:nvSpPr>
        <p:spPr>
          <a:xfrm>
            <a:off x="7335961" y="1853200"/>
            <a:ext cx="1609793" cy="84021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dirty="0">
                <a:solidFill>
                  <a:srgbClr val="000000"/>
                </a:solidFill>
                <a:latin typeface="Segoe UI Semibold"/>
                <a:cs typeface="Segoe UI" pitchFamily="34" charset="0"/>
              </a:rPr>
              <a:t>App</a:t>
            </a:r>
          </a:p>
        </p:txBody>
      </p:sp>
      <p:grpSp>
        <p:nvGrpSpPr>
          <p:cNvPr id="49" name="Group 48">
            <a:extLst>
              <a:ext uri="{FF2B5EF4-FFF2-40B4-BE49-F238E27FC236}">
                <a16:creationId xmlns:a16="http://schemas.microsoft.com/office/drawing/2014/main" id="{CA498797-CDDD-4172-B62B-BE13ED550521}"/>
              </a:ext>
            </a:extLst>
          </p:cNvPr>
          <p:cNvGrpSpPr/>
          <p:nvPr/>
        </p:nvGrpSpPr>
        <p:grpSpPr>
          <a:xfrm>
            <a:off x="7275876" y="1778214"/>
            <a:ext cx="2702218" cy="3327344"/>
            <a:chOff x="8074617" y="2018783"/>
            <a:chExt cx="2175860" cy="2574253"/>
          </a:xfrm>
        </p:grpSpPr>
        <p:sp>
          <p:nvSpPr>
            <p:cNvPr id="50" name="Rectangle 49">
              <a:extLst>
                <a:ext uri="{FF2B5EF4-FFF2-40B4-BE49-F238E27FC236}">
                  <a16:creationId xmlns:a16="http://schemas.microsoft.com/office/drawing/2014/main" id="{7B0C6D74-1114-4CE7-A61E-3025FE65C785}"/>
                </a:ext>
              </a:extLst>
            </p:cNvPr>
            <p:cNvSpPr/>
            <p:nvPr/>
          </p:nvSpPr>
          <p:spPr>
            <a:xfrm>
              <a:off x="8074617" y="2018783"/>
              <a:ext cx="1453373" cy="1668981"/>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51" name="Rectangle 50">
              <a:extLst>
                <a:ext uri="{FF2B5EF4-FFF2-40B4-BE49-F238E27FC236}">
                  <a16:creationId xmlns:a16="http://schemas.microsoft.com/office/drawing/2014/main" id="{8D393D01-1DC2-4336-9B3E-35DF7DD14898}"/>
                </a:ext>
              </a:extLst>
            </p:cNvPr>
            <p:cNvSpPr/>
            <p:nvPr/>
          </p:nvSpPr>
          <p:spPr>
            <a:xfrm>
              <a:off x="8819625" y="3765688"/>
              <a:ext cx="721549" cy="819353"/>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cxnSp>
          <p:nvCxnSpPr>
            <p:cNvPr id="52" name="Straight Connector 51">
              <a:extLst>
                <a:ext uri="{FF2B5EF4-FFF2-40B4-BE49-F238E27FC236}">
                  <a16:creationId xmlns:a16="http://schemas.microsoft.com/office/drawing/2014/main" id="{CC443EEA-EC6F-4F3C-9EFF-11136DDDED5E}"/>
                </a:ext>
              </a:extLst>
            </p:cNvPr>
            <p:cNvCxnSpPr/>
            <p:nvPr/>
          </p:nvCxnSpPr>
          <p:spPr>
            <a:xfrm>
              <a:off x="9995337" y="2647748"/>
              <a:ext cx="0" cy="1945288"/>
            </a:xfrm>
            <a:prstGeom prst="line">
              <a:avLst/>
            </a:prstGeom>
            <a:solidFill>
              <a:srgbClr val="FFFFFF">
                <a:alpha val="45000"/>
              </a:srgbClr>
            </a:solidFill>
            <a:ln w="19050" cap="flat" cmpd="sng" algn="ctr">
              <a:solidFill>
                <a:srgbClr val="0078D3"/>
              </a:solidFill>
              <a:prstDash val="solid"/>
              <a:miter lim="800000"/>
            </a:ln>
            <a:effectLst/>
          </p:spPr>
        </p:cxnSp>
        <p:cxnSp>
          <p:nvCxnSpPr>
            <p:cNvPr id="53" name="Straight Connector 52">
              <a:extLst>
                <a:ext uri="{FF2B5EF4-FFF2-40B4-BE49-F238E27FC236}">
                  <a16:creationId xmlns:a16="http://schemas.microsoft.com/office/drawing/2014/main" id="{63F50853-12F6-452D-A464-AD7298B1ECE2}"/>
                </a:ext>
              </a:extLst>
            </p:cNvPr>
            <p:cNvCxnSpPr>
              <a:cxnSpLocks/>
            </p:cNvCxnSpPr>
            <p:nvPr/>
          </p:nvCxnSpPr>
          <p:spPr>
            <a:xfrm>
              <a:off x="9987717" y="2647748"/>
              <a:ext cx="25133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4" name="Straight Connector 53">
              <a:extLst>
                <a:ext uri="{FF2B5EF4-FFF2-40B4-BE49-F238E27FC236}">
                  <a16:creationId xmlns:a16="http://schemas.microsoft.com/office/drawing/2014/main" id="{A7F21F58-3C8B-4339-A93F-1144A916C58D}"/>
                </a:ext>
              </a:extLst>
            </p:cNvPr>
            <p:cNvCxnSpPr/>
            <p:nvPr/>
          </p:nvCxnSpPr>
          <p:spPr>
            <a:xfrm>
              <a:off x="9987717" y="4589226"/>
              <a:ext cx="26276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5" name="Straight Connector 54">
              <a:extLst>
                <a:ext uri="{FF2B5EF4-FFF2-40B4-BE49-F238E27FC236}">
                  <a16:creationId xmlns:a16="http://schemas.microsoft.com/office/drawing/2014/main" id="{5C343395-BD6C-4BEF-BCED-C6A9897B1D86}"/>
                </a:ext>
              </a:extLst>
            </p:cNvPr>
            <p:cNvCxnSpPr/>
            <p:nvPr/>
          </p:nvCxnSpPr>
          <p:spPr>
            <a:xfrm>
              <a:off x="9744007" y="3620392"/>
              <a:ext cx="246888"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6" name="Straight Connector 55">
              <a:extLst>
                <a:ext uri="{FF2B5EF4-FFF2-40B4-BE49-F238E27FC236}">
                  <a16:creationId xmlns:a16="http://schemas.microsoft.com/office/drawing/2014/main" id="{C23FCD46-FD7A-41B4-B233-7A74883C7754}"/>
                </a:ext>
              </a:extLst>
            </p:cNvPr>
            <p:cNvCxnSpPr>
              <a:cxnSpLocks/>
            </p:cNvCxnSpPr>
            <p:nvPr/>
          </p:nvCxnSpPr>
          <p:spPr>
            <a:xfrm>
              <a:off x="9748342" y="2853273"/>
              <a:ext cx="0" cy="1322091"/>
            </a:xfrm>
            <a:prstGeom prst="line">
              <a:avLst/>
            </a:prstGeom>
            <a:solidFill>
              <a:srgbClr val="FFFFFF">
                <a:alpha val="45000"/>
              </a:srgbClr>
            </a:solidFill>
            <a:ln w="19050" cap="flat" cmpd="sng" algn="ctr">
              <a:solidFill>
                <a:srgbClr val="0078D3"/>
              </a:solidFill>
              <a:prstDash val="solid"/>
              <a:miter lim="800000"/>
            </a:ln>
            <a:effectLst/>
          </p:spPr>
        </p:cxnSp>
        <p:cxnSp>
          <p:nvCxnSpPr>
            <p:cNvPr id="57" name="Straight Connector 56">
              <a:extLst>
                <a:ext uri="{FF2B5EF4-FFF2-40B4-BE49-F238E27FC236}">
                  <a16:creationId xmlns:a16="http://schemas.microsoft.com/office/drawing/2014/main" id="{A5E885A0-05CC-4036-A3D2-C2BD9FEB58D6}"/>
                </a:ext>
              </a:extLst>
            </p:cNvPr>
            <p:cNvCxnSpPr/>
            <p:nvPr/>
          </p:nvCxnSpPr>
          <p:spPr>
            <a:xfrm>
              <a:off x="9527990" y="2853273"/>
              <a:ext cx="22860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8" name="Straight Connector 57">
              <a:extLst>
                <a:ext uri="{FF2B5EF4-FFF2-40B4-BE49-F238E27FC236}">
                  <a16:creationId xmlns:a16="http://schemas.microsoft.com/office/drawing/2014/main" id="{DEDAF339-1D35-4D93-8AF9-A33621E210FE}"/>
                </a:ext>
              </a:extLst>
            </p:cNvPr>
            <p:cNvCxnSpPr>
              <a:cxnSpLocks/>
            </p:cNvCxnSpPr>
            <p:nvPr/>
          </p:nvCxnSpPr>
          <p:spPr>
            <a:xfrm>
              <a:off x="9536952" y="4175364"/>
              <a:ext cx="212207" cy="0"/>
            </a:xfrm>
            <a:prstGeom prst="line">
              <a:avLst/>
            </a:prstGeom>
            <a:solidFill>
              <a:srgbClr val="FFFFFF">
                <a:alpha val="45000"/>
              </a:srgbClr>
            </a:solidFill>
            <a:ln w="19050" cap="flat" cmpd="sng" algn="ctr">
              <a:solidFill>
                <a:srgbClr val="0078D3"/>
              </a:solidFill>
              <a:prstDash val="solid"/>
              <a:miter lim="800000"/>
            </a:ln>
            <a:effectLst/>
          </p:spPr>
        </p:cxnSp>
      </p:grpSp>
      <p:sp>
        <p:nvSpPr>
          <p:cNvPr id="59" name="TextBox 58">
            <a:extLst>
              <a:ext uri="{FF2B5EF4-FFF2-40B4-BE49-F238E27FC236}">
                <a16:creationId xmlns:a16="http://schemas.microsoft.com/office/drawing/2014/main" id="{7B704AA2-821C-4DFE-927E-7E286F415C10}"/>
              </a:ext>
            </a:extLst>
          </p:cNvPr>
          <p:cNvSpPr txBox="1"/>
          <p:nvPr/>
        </p:nvSpPr>
        <p:spPr>
          <a:xfrm>
            <a:off x="5585586" y="2846344"/>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
        <p:nvSpPr>
          <p:cNvPr id="71" name="TextBox 70">
            <a:extLst>
              <a:ext uri="{FF2B5EF4-FFF2-40B4-BE49-F238E27FC236}">
                <a16:creationId xmlns:a16="http://schemas.microsoft.com/office/drawing/2014/main" id="{5E60E296-0D8B-41DB-8CBF-4D3E0AF62463}"/>
              </a:ext>
            </a:extLst>
          </p:cNvPr>
          <p:cNvSpPr txBox="1"/>
          <p:nvPr/>
        </p:nvSpPr>
        <p:spPr>
          <a:xfrm>
            <a:off x="7429475" y="1186421"/>
            <a:ext cx="1497760" cy="544765"/>
          </a:xfrm>
          <a:prstGeom prst="rect">
            <a:avLst/>
          </a:prstGeom>
          <a:noFill/>
        </p:spPr>
        <p:txBody>
          <a:bodyPr wrap="square" lIns="182880" tIns="146304" rIns="182880" bIns="146304" rtlCol="0">
            <a:spAutoFit/>
          </a:bodyPr>
          <a:lstStyle/>
          <a:p>
            <a:pPr algn="ctr">
              <a:lnSpc>
                <a:spcPct val="90000"/>
              </a:lnSpc>
              <a:spcAft>
                <a:spcPts val="600"/>
              </a:spcAft>
            </a:pPr>
            <a:r>
              <a:rPr lang="en-US" kern="0" dirty="0">
                <a:solidFill>
                  <a:srgbClr val="000000"/>
                </a:solidFill>
                <a:latin typeface="Segoe UI Semibold"/>
                <a:cs typeface="Segoe UI" pitchFamily="34" charset="0"/>
              </a:rPr>
              <a:t>IUM</a:t>
            </a:r>
          </a:p>
        </p:txBody>
      </p:sp>
      <p:sp>
        <p:nvSpPr>
          <p:cNvPr id="8" name="Rectangle 7">
            <a:extLst>
              <a:ext uri="{FF2B5EF4-FFF2-40B4-BE49-F238E27FC236}">
                <a16:creationId xmlns:a16="http://schemas.microsoft.com/office/drawing/2014/main" id="{2729DAF8-3A6A-4F1E-96A1-009E06A14102}"/>
              </a:ext>
            </a:extLst>
          </p:cNvPr>
          <p:cNvSpPr/>
          <p:nvPr/>
        </p:nvSpPr>
        <p:spPr>
          <a:xfrm>
            <a:off x="9869512" y="2742491"/>
            <a:ext cx="2050507" cy="2162266"/>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9" name="Rectangle 8">
            <a:extLst>
              <a:ext uri="{FF2B5EF4-FFF2-40B4-BE49-F238E27FC236}">
                <a16:creationId xmlns:a16="http://schemas.microsoft.com/office/drawing/2014/main" id="{4266B7BE-DAF2-4012-BB1E-4B086669A3A5}"/>
              </a:ext>
            </a:extLst>
          </p:cNvPr>
          <p:cNvSpPr/>
          <p:nvPr/>
        </p:nvSpPr>
        <p:spPr>
          <a:xfrm>
            <a:off x="10104510" y="3149014"/>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10" name="Rectangle 9">
            <a:extLst>
              <a:ext uri="{FF2B5EF4-FFF2-40B4-BE49-F238E27FC236}">
                <a16:creationId xmlns:a16="http://schemas.microsoft.com/office/drawing/2014/main" id="{22C42F7B-61A8-47C2-931C-CBB898B860EB}"/>
              </a:ext>
            </a:extLst>
          </p:cNvPr>
          <p:cNvSpPr/>
          <p:nvPr/>
        </p:nvSpPr>
        <p:spPr>
          <a:xfrm>
            <a:off x="10104510" y="3888798"/>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pic>
        <p:nvPicPr>
          <p:cNvPr id="11" name="Picture 10">
            <a:extLst>
              <a:ext uri="{FF2B5EF4-FFF2-40B4-BE49-F238E27FC236}">
                <a16:creationId xmlns:a16="http://schemas.microsoft.com/office/drawing/2014/main" id="{F88997C9-1A8F-4D8E-957A-3C1E9506E63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731" y="4515047"/>
            <a:ext cx="568841" cy="567769"/>
          </a:xfrm>
          <a:prstGeom prst="rect">
            <a:avLst/>
          </a:prstGeom>
        </p:spPr>
      </p:pic>
      <p:sp>
        <p:nvSpPr>
          <p:cNvPr id="12" name="TextBox 11">
            <a:extLst>
              <a:ext uri="{FF2B5EF4-FFF2-40B4-BE49-F238E27FC236}">
                <a16:creationId xmlns:a16="http://schemas.microsoft.com/office/drawing/2014/main" id="{98E91A9C-738D-42DF-A5ED-F8835D4861DB}"/>
              </a:ext>
            </a:extLst>
          </p:cNvPr>
          <p:cNvSpPr txBox="1"/>
          <p:nvPr/>
        </p:nvSpPr>
        <p:spPr>
          <a:xfrm>
            <a:off x="7259148" y="2839099"/>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Tree>
    <p:extLst>
      <p:ext uri="{BB962C8B-B14F-4D97-AF65-F5344CB8AC3E}">
        <p14:creationId xmlns:p14="http://schemas.microsoft.com/office/powerpoint/2010/main" val="1008872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Intel SGX hardware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5029199" cy="2105192"/>
          </a:xfrm>
        </p:spPr>
        <p:txBody>
          <a:bodyPr/>
          <a:lstStyle/>
          <a:p>
            <a:pPr lvl="0"/>
            <a:r>
              <a:rPr lang="fr-FR" dirty="0"/>
              <a:t>Intel SGX Goal: </a:t>
            </a:r>
            <a:r>
              <a:rPr lang="en-US" dirty="0">
                <a:solidFill>
                  <a:schemeClr val="tx1"/>
                </a:solidFill>
              </a:rPr>
              <a:t>Minimize attack surface to CPU</a:t>
            </a:r>
          </a:p>
          <a:p>
            <a:pPr lvl="1"/>
            <a:r>
              <a:rPr lang="en-US" dirty="0">
                <a:solidFill>
                  <a:srgbClr val="000000"/>
                </a:solidFill>
                <a:cs typeface="Segoe UI Semibold" panose="020B0702040204020203" pitchFamily="34" charset="0"/>
              </a:rPr>
              <a:t>New hardware architecture </a:t>
            </a:r>
          </a:p>
          <a:p>
            <a:pPr lvl="1"/>
            <a:r>
              <a:rPr lang="en-US" dirty="0">
                <a:solidFill>
                  <a:srgbClr val="000000"/>
                </a:solidFill>
                <a:cs typeface="Segoe UI Semibold" panose="020B0702040204020203" pitchFamily="34" charset="0"/>
              </a:rPr>
              <a:t>New instructions to set aside private regions (“protected containers”) of code and data </a:t>
            </a:r>
          </a:p>
          <a:p>
            <a:pPr lvl="1"/>
            <a:r>
              <a:rPr lang="en-US" dirty="0">
                <a:solidFill>
                  <a:srgbClr val="000000"/>
                </a:solidFill>
                <a:cs typeface="Segoe UI Semibold" panose="020B0702040204020203" pitchFamily="34" charset="0"/>
              </a:rPr>
              <a:t>Data is only ever in the clear within the protected memory and encrypted if pushed off of CPU</a:t>
            </a:r>
          </a:p>
        </p:txBody>
      </p:sp>
      <p:grpSp>
        <p:nvGrpSpPr>
          <p:cNvPr id="3" name="Group 2">
            <a:extLst>
              <a:ext uri="{FF2B5EF4-FFF2-40B4-BE49-F238E27FC236}">
                <a16:creationId xmlns:a16="http://schemas.microsoft.com/office/drawing/2014/main" id="{03ED95E2-102A-497A-A842-3C76AA2AC7F0}"/>
              </a:ext>
            </a:extLst>
          </p:cNvPr>
          <p:cNvGrpSpPr>
            <a:grpSpLocks noChangeAspect="1"/>
          </p:cNvGrpSpPr>
          <p:nvPr/>
        </p:nvGrpSpPr>
        <p:grpSpPr>
          <a:xfrm>
            <a:off x="5303836" y="2022950"/>
            <a:ext cx="6635096" cy="3758727"/>
            <a:chOff x="6896597" y="1708303"/>
            <a:chExt cx="5355529" cy="3039588"/>
          </a:xfrm>
        </p:grpSpPr>
        <p:sp>
          <p:nvSpPr>
            <p:cNvPr id="28" name="Rectangle 27">
              <a:extLst>
                <a:ext uri="{FF2B5EF4-FFF2-40B4-BE49-F238E27FC236}">
                  <a16:creationId xmlns:a16="http://schemas.microsoft.com/office/drawing/2014/main" id="{399D5E7E-68AA-4749-BF7C-B79AA2F246E3}"/>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9" name="Rectangle 28">
              <a:extLst>
                <a:ext uri="{FF2B5EF4-FFF2-40B4-BE49-F238E27FC236}">
                  <a16:creationId xmlns:a16="http://schemas.microsoft.com/office/drawing/2014/main" id="{F0E4DC30-B0B1-478D-89D9-5B3BDBEB5376}"/>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0" name="Rectangle 29">
              <a:extLst>
                <a:ext uri="{FF2B5EF4-FFF2-40B4-BE49-F238E27FC236}">
                  <a16:creationId xmlns:a16="http://schemas.microsoft.com/office/drawing/2014/main" id="{B7E47DF0-EC94-46B6-8059-0ADE1A327B34}"/>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31" name="Rectangle 30">
              <a:extLst>
                <a:ext uri="{FF2B5EF4-FFF2-40B4-BE49-F238E27FC236}">
                  <a16:creationId xmlns:a16="http://schemas.microsoft.com/office/drawing/2014/main" id="{56EE2981-0BD9-4043-B7A0-166970638703}"/>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32" name="Rectangle 31">
              <a:extLst>
                <a:ext uri="{FF2B5EF4-FFF2-40B4-BE49-F238E27FC236}">
                  <a16:creationId xmlns:a16="http://schemas.microsoft.com/office/drawing/2014/main" id="{22661E5E-6908-4D63-9E72-30033AA8C650}"/>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3" name="Rectangle 32">
              <a:extLst>
                <a:ext uri="{FF2B5EF4-FFF2-40B4-BE49-F238E27FC236}">
                  <a16:creationId xmlns:a16="http://schemas.microsoft.com/office/drawing/2014/main" id="{F840F047-89CC-4C5D-B65D-4849A09F06D4}"/>
                </a:ext>
              </a:extLst>
            </p:cNvPr>
            <p:cNvSpPr/>
            <p:nvPr/>
          </p:nvSpPr>
          <p:spPr>
            <a:xfrm>
              <a:off x="10402893" y="2454385"/>
              <a:ext cx="1655070" cy="1748571"/>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34" name="Rectangle 33">
              <a:extLst>
                <a:ext uri="{FF2B5EF4-FFF2-40B4-BE49-F238E27FC236}">
                  <a16:creationId xmlns:a16="http://schemas.microsoft.com/office/drawing/2014/main" id="{00992A1F-8AEA-4C7D-8724-9308F16005D6}"/>
                </a:ext>
              </a:extLst>
            </p:cNvPr>
            <p:cNvSpPr/>
            <p:nvPr/>
          </p:nvSpPr>
          <p:spPr>
            <a:xfrm>
              <a:off x="10592572" y="2783130"/>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5" name="Rectangle 34">
              <a:extLst>
                <a:ext uri="{FF2B5EF4-FFF2-40B4-BE49-F238E27FC236}">
                  <a16:creationId xmlns:a16="http://schemas.microsoft.com/office/drawing/2014/main" id="{B770E4F7-396D-414E-965B-A05DA0F0CA9B}"/>
                </a:ext>
              </a:extLst>
            </p:cNvPr>
            <p:cNvSpPr/>
            <p:nvPr/>
          </p:nvSpPr>
          <p:spPr>
            <a:xfrm>
              <a:off x="10592572" y="3381375"/>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grpSp>
          <p:nvGrpSpPr>
            <p:cNvPr id="36" name="Group 35">
              <a:extLst>
                <a:ext uri="{FF2B5EF4-FFF2-40B4-BE49-F238E27FC236}">
                  <a16:creationId xmlns:a16="http://schemas.microsoft.com/office/drawing/2014/main" id="{8AEF02ED-5958-4890-B185-F9F9CA46D722}"/>
                </a:ext>
              </a:extLst>
            </p:cNvPr>
            <p:cNvGrpSpPr/>
            <p:nvPr/>
          </p:nvGrpSpPr>
          <p:grpSpPr>
            <a:xfrm>
              <a:off x="9389675" y="1708303"/>
              <a:ext cx="1117683" cy="3039588"/>
              <a:chOff x="9154609" y="2291166"/>
              <a:chExt cx="1095868" cy="2980257"/>
            </a:xfrm>
          </p:grpSpPr>
          <p:sp>
            <p:nvSpPr>
              <p:cNvPr id="61" name="Rectangle 60">
                <a:extLst>
                  <a:ext uri="{FF2B5EF4-FFF2-40B4-BE49-F238E27FC236}">
                    <a16:creationId xmlns:a16="http://schemas.microsoft.com/office/drawing/2014/main" id="{9E776D6C-F6B3-40D5-96EF-F6A760912F05}"/>
                  </a:ext>
                </a:extLst>
              </p:cNvPr>
              <p:cNvSpPr/>
              <p:nvPr/>
            </p:nvSpPr>
            <p:spPr>
              <a:xfrm>
                <a:off x="9162230" y="2291166"/>
                <a:ext cx="365760"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62" name="Rectangle 61">
                <a:extLst>
                  <a:ext uri="{FF2B5EF4-FFF2-40B4-BE49-F238E27FC236}">
                    <a16:creationId xmlns:a16="http://schemas.microsoft.com/office/drawing/2014/main" id="{AA5259CC-B678-4CFA-9E2E-B0C73A9FF8ED}"/>
                  </a:ext>
                </a:extLst>
              </p:cNvPr>
              <p:cNvSpPr/>
              <p:nvPr/>
            </p:nvSpPr>
            <p:spPr>
              <a:xfrm>
                <a:off x="9154609" y="4631343"/>
                <a:ext cx="386565" cy="64008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63" name="Straight Connector 62">
                <a:extLst>
                  <a:ext uri="{FF2B5EF4-FFF2-40B4-BE49-F238E27FC236}">
                    <a16:creationId xmlns:a16="http://schemas.microsoft.com/office/drawing/2014/main" id="{99105FF8-CCA2-4D2A-A270-C60C79A41821}"/>
                  </a:ext>
                </a:extLst>
              </p:cNvPr>
              <p:cNvCxnSpPr/>
              <p:nvPr/>
            </p:nvCxnSpPr>
            <p:spPr>
              <a:xfrm>
                <a:off x="9995337" y="2920131"/>
                <a:ext cx="0" cy="1945288"/>
              </a:xfrm>
              <a:prstGeom prst="line">
                <a:avLst/>
              </a:prstGeom>
              <a:noFill/>
              <a:ln w="19050" cap="flat" cmpd="sng" algn="ctr">
                <a:solidFill>
                  <a:srgbClr val="0078D3"/>
                </a:solidFill>
                <a:prstDash val="solid"/>
                <a:headEnd type="none"/>
                <a:tailEnd type="none"/>
              </a:ln>
              <a:effectLst/>
            </p:spPr>
          </p:cxnSp>
          <p:cxnSp>
            <p:nvCxnSpPr>
              <p:cNvPr id="64" name="Straight Connector 63">
                <a:extLst>
                  <a:ext uri="{FF2B5EF4-FFF2-40B4-BE49-F238E27FC236}">
                    <a16:creationId xmlns:a16="http://schemas.microsoft.com/office/drawing/2014/main" id="{0B0E8DD6-1746-48FE-A172-FB7A1ACAD315}"/>
                  </a:ext>
                </a:extLst>
              </p:cNvPr>
              <p:cNvCxnSpPr>
                <a:cxnSpLocks/>
              </p:cNvCxnSpPr>
              <p:nvPr/>
            </p:nvCxnSpPr>
            <p:spPr>
              <a:xfrm>
                <a:off x="9987717" y="2920131"/>
                <a:ext cx="251330" cy="0"/>
              </a:xfrm>
              <a:prstGeom prst="line">
                <a:avLst/>
              </a:prstGeom>
              <a:noFill/>
              <a:ln w="19050" cap="flat" cmpd="sng" algn="ctr">
                <a:solidFill>
                  <a:srgbClr val="0078D3"/>
                </a:solidFill>
                <a:prstDash val="solid"/>
                <a:headEnd type="none"/>
                <a:tailEnd type="none"/>
              </a:ln>
              <a:effectLst/>
            </p:spPr>
          </p:cxnSp>
          <p:cxnSp>
            <p:nvCxnSpPr>
              <p:cNvPr id="65" name="Straight Connector 64">
                <a:extLst>
                  <a:ext uri="{FF2B5EF4-FFF2-40B4-BE49-F238E27FC236}">
                    <a16:creationId xmlns:a16="http://schemas.microsoft.com/office/drawing/2014/main" id="{09B217E4-5A3A-4B8E-9214-C576D37E0A10}"/>
                  </a:ext>
                </a:extLst>
              </p:cNvPr>
              <p:cNvCxnSpPr/>
              <p:nvPr/>
            </p:nvCxnSpPr>
            <p:spPr>
              <a:xfrm>
                <a:off x="9987717" y="4861609"/>
                <a:ext cx="262760" cy="0"/>
              </a:xfrm>
              <a:prstGeom prst="line">
                <a:avLst/>
              </a:prstGeom>
              <a:noFill/>
              <a:ln w="19050" cap="flat" cmpd="sng" algn="ctr">
                <a:solidFill>
                  <a:srgbClr val="0078D3"/>
                </a:solidFill>
                <a:prstDash val="solid"/>
                <a:headEnd type="none"/>
                <a:tailEnd type="none"/>
              </a:ln>
              <a:effectLst/>
            </p:spPr>
          </p:cxnSp>
          <p:cxnSp>
            <p:nvCxnSpPr>
              <p:cNvPr id="66" name="Straight Connector 65">
                <a:extLst>
                  <a:ext uri="{FF2B5EF4-FFF2-40B4-BE49-F238E27FC236}">
                    <a16:creationId xmlns:a16="http://schemas.microsoft.com/office/drawing/2014/main" id="{184D2A33-C1F8-4EEC-9823-1658ECB652DB}"/>
                  </a:ext>
                </a:extLst>
              </p:cNvPr>
              <p:cNvCxnSpPr/>
              <p:nvPr/>
            </p:nvCxnSpPr>
            <p:spPr>
              <a:xfrm>
                <a:off x="9744007" y="3892775"/>
                <a:ext cx="246888" cy="0"/>
              </a:xfrm>
              <a:prstGeom prst="line">
                <a:avLst/>
              </a:prstGeom>
              <a:noFill/>
              <a:ln w="19050" cap="flat" cmpd="sng" algn="ctr">
                <a:solidFill>
                  <a:srgbClr val="0078D3"/>
                </a:solidFill>
                <a:prstDash val="solid"/>
                <a:headEnd type="none"/>
                <a:tailEnd type="none"/>
              </a:ln>
              <a:effectLst/>
            </p:spPr>
          </p:cxnSp>
          <p:cxnSp>
            <p:nvCxnSpPr>
              <p:cNvPr id="67" name="Straight Connector 66">
                <a:extLst>
                  <a:ext uri="{FF2B5EF4-FFF2-40B4-BE49-F238E27FC236}">
                    <a16:creationId xmlns:a16="http://schemas.microsoft.com/office/drawing/2014/main" id="{A73547E0-6EC3-46A8-9CD3-B26DB6799D5C}"/>
                  </a:ext>
                </a:extLst>
              </p:cNvPr>
              <p:cNvCxnSpPr>
                <a:cxnSpLocks/>
              </p:cNvCxnSpPr>
              <p:nvPr/>
            </p:nvCxnSpPr>
            <p:spPr>
              <a:xfrm>
                <a:off x="9748342" y="2656926"/>
                <a:ext cx="0" cy="2294457"/>
              </a:xfrm>
              <a:prstGeom prst="line">
                <a:avLst/>
              </a:prstGeom>
              <a:noFill/>
              <a:ln w="19050" cap="flat" cmpd="sng" algn="ctr">
                <a:solidFill>
                  <a:srgbClr val="0078D3"/>
                </a:solidFill>
                <a:prstDash val="solid"/>
                <a:headEnd type="none"/>
                <a:tailEnd type="none"/>
              </a:ln>
              <a:effectLst/>
            </p:spPr>
          </p:cxnSp>
          <p:cxnSp>
            <p:nvCxnSpPr>
              <p:cNvPr id="68" name="Straight Connector 67">
                <a:extLst>
                  <a:ext uri="{FF2B5EF4-FFF2-40B4-BE49-F238E27FC236}">
                    <a16:creationId xmlns:a16="http://schemas.microsoft.com/office/drawing/2014/main" id="{2DB96AC6-97C8-4612-BAC9-7474C3789BE2}"/>
                  </a:ext>
                </a:extLst>
              </p:cNvPr>
              <p:cNvCxnSpPr/>
              <p:nvPr/>
            </p:nvCxnSpPr>
            <p:spPr>
              <a:xfrm>
                <a:off x="9527990" y="2656926"/>
                <a:ext cx="228600" cy="0"/>
              </a:xfrm>
              <a:prstGeom prst="line">
                <a:avLst/>
              </a:prstGeom>
              <a:noFill/>
              <a:ln w="19050" cap="flat" cmpd="sng" algn="ctr">
                <a:solidFill>
                  <a:srgbClr val="0078D3"/>
                </a:solidFill>
                <a:prstDash val="solid"/>
                <a:headEnd type="none"/>
                <a:tailEnd type="none"/>
              </a:ln>
              <a:effectLst/>
            </p:spPr>
          </p:cxnSp>
          <p:cxnSp>
            <p:nvCxnSpPr>
              <p:cNvPr id="69" name="Straight Connector 68">
                <a:extLst>
                  <a:ext uri="{FF2B5EF4-FFF2-40B4-BE49-F238E27FC236}">
                    <a16:creationId xmlns:a16="http://schemas.microsoft.com/office/drawing/2014/main" id="{BA1F7942-2526-4420-B91F-4164EBBA46C5}"/>
                  </a:ext>
                </a:extLst>
              </p:cNvPr>
              <p:cNvCxnSpPr>
                <a:cxnSpLocks/>
              </p:cNvCxnSpPr>
              <p:nvPr/>
            </p:nvCxnSpPr>
            <p:spPr>
              <a:xfrm>
                <a:off x="9536952" y="4946231"/>
                <a:ext cx="212207" cy="0"/>
              </a:xfrm>
              <a:prstGeom prst="line">
                <a:avLst/>
              </a:prstGeom>
              <a:noFill/>
              <a:ln w="19050" cap="flat" cmpd="sng" algn="ctr">
                <a:solidFill>
                  <a:srgbClr val="0078D3"/>
                </a:solidFill>
                <a:prstDash val="solid"/>
                <a:headEnd type="none"/>
                <a:tailEnd type="none"/>
              </a:ln>
              <a:effectLst/>
            </p:spPr>
          </p:cxnSp>
        </p:grpSp>
        <p:pic>
          <p:nvPicPr>
            <p:cNvPr id="60" name="Picture 59">
              <a:extLst>
                <a:ext uri="{FF2B5EF4-FFF2-40B4-BE49-F238E27FC236}">
                  <a16:creationId xmlns:a16="http://schemas.microsoft.com/office/drawing/2014/main" id="{66CFE238-81E7-4381-A334-4CCB63B7F9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2985" y="3887807"/>
              <a:ext cx="459141" cy="459141"/>
            </a:xfrm>
            <a:prstGeom prst="rect">
              <a:avLst/>
            </a:prstGeom>
          </p:spPr>
        </p:pic>
      </p:grpSp>
      <p:pic>
        <p:nvPicPr>
          <p:cNvPr id="5" name="Picture 4">
            <a:extLst>
              <a:ext uri="{FF2B5EF4-FFF2-40B4-BE49-F238E27FC236}">
                <a16:creationId xmlns:a16="http://schemas.microsoft.com/office/drawing/2014/main" id="{B4039E37-2653-4224-9F39-D5F999A202FD}"/>
              </a:ext>
            </a:extLst>
          </p:cNvPr>
          <p:cNvPicPr>
            <a:picLocks noChangeAspect="1"/>
          </p:cNvPicPr>
          <p:nvPr/>
        </p:nvPicPr>
        <p:blipFill>
          <a:blip r:embed="rId4"/>
          <a:stretch>
            <a:fillRect/>
          </a:stretch>
        </p:blipFill>
        <p:spPr>
          <a:xfrm>
            <a:off x="4813583" y="4974401"/>
            <a:ext cx="1097621" cy="1096605"/>
          </a:xfrm>
          <a:prstGeom prst="rect">
            <a:avLst/>
          </a:prstGeom>
          <a:effectLst>
            <a:outerShdw blurRad="63500" sx="102000" sy="102000" algn="ctr" rotWithShape="0">
              <a:prstClr val="black">
                <a:alpha val="40000"/>
              </a:prstClr>
            </a:outerShdw>
          </a:effectLst>
        </p:spPr>
      </p:pic>
      <p:sp>
        <p:nvSpPr>
          <p:cNvPr id="6" name="chip" title="Icon of a computer chip">
            <a:extLst>
              <a:ext uri="{FF2B5EF4-FFF2-40B4-BE49-F238E27FC236}">
                <a16:creationId xmlns:a16="http://schemas.microsoft.com/office/drawing/2014/main" id="{5B90C40A-3D91-45A2-8B73-0537B5418A0D}"/>
              </a:ext>
            </a:extLst>
          </p:cNvPr>
          <p:cNvSpPr>
            <a:spLocks noChangeAspect="1" noEditPoints="1"/>
          </p:cNvSpPr>
          <p:nvPr/>
        </p:nvSpPr>
        <p:spPr bwMode="auto">
          <a:xfrm>
            <a:off x="5642961" y="575317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2485270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Comparing secure hardware</a:t>
            </a:r>
          </a:p>
        </p:txBody>
      </p:sp>
      <p:graphicFrame>
        <p:nvGraphicFramePr>
          <p:cNvPr id="6" name="Table 5">
            <a:extLst>
              <a:ext uri="{FF2B5EF4-FFF2-40B4-BE49-F238E27FC236}">
                <a16:creationId xmlns:a16="http://schemas.microsoft.com/office/drawing/2014/main" id="{949FE264-CF4A-4F63-A4F2-825B8BFBE9C5}"/>
              </a:ext>
            </a:extLst>
          </p:cNvPr>
          <p:cNvGraphicFramePr>
            <a:graphicFrameLocks noGrp="1"/>
          </p:cNvGraphicFramePr>
          <p:nvPr/>
        </p:nvGraphicFramePr>
        <p:xfrm>
          <a:off x="600855" y="1409685"/>
          <a:ext cx="11275548" cy="4779620"/>
        </p:xfrm>
        <a:graphic>
          <a:graphicData uri="http://schemas.openxmlformats.org/drawingml/2006/table">
            <a:tbl>
              <a:tblPr firstRow="1" bandRow="1">
                <a:tableStyleId>{5C22544A-7EE6-4342-B048-85BDC9FD1C3A}</a:tableStyleId>
              </a:tblPr>
              <a:tblGrid>
                <a:gridCol w="2818887">
                  <a:extLst>
                    <a:ext uri="{9D8B030D-6E8A-4147-A177-3AD203B41FA5}">
                      <a16:colId xmlns:a16="http://schemas.microsoft.com/office/drawing/2014/main" val="2797099750"/>
                    </a:ext>
                  </a:extLst>
                </a:gridCol>
                <a:gridCol w="2818887">
                  <a:extLst>
                    <a:ext uri="{9D8B030D-6E8A-4147-A177-3AD203B41FA5}">
                      <a16:colId xmlns:a16="http://schemas.microsoft.com/office/drawing/2014/main" val="3618664808"/>
                    </a:ext>
                  </a:extLst>
                </a:gridCol>
                <a:gridCol w="2818887">
                  <a:extLst>
                    <a:ext uri="{9D8B030D-6E8A-4147-A177-3AD203B41FA5}">
                      <a16:colId xmlns:a16="http://schemas.microsoft.com/office/drawing/2014/main" val="2864966256"/>
                    </a:ext>
                  </a:extLst>
                </a:gridCol>
                <a:gridCol w="2818887">
                  <a:extLst>
                    <a:ext uri="{9D8B030D-6E8A-4147-A177-3AD203B41FA5}">
                      <a16:colId xmlns:a16="http://schemas.microsoft.com/office/drawing/2014/main" val="3666120"/>
                    </a:ext>
                  </a:extLst>
                </a:gridCol>
              </a:tblGrid>
              <a:tr h="546396">
                <a:tc>
                  <a:txBody>
                    <a:bodyPr/>
                    <a:lstStyle/>
                    <a:p>
                      <a:endParaRPr lang="en-US" sz="1700" dirty="0">
                        <a:solidFill>
                          <a:srgbClr val="000000"/>
                        </a:solidFill>
                      </a:endParaRPr>
                    </a:p>
                  </a:txBody>
                  <a:tcPr marL="93260" marR="93260" marT="46630" marB="46630"/>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TPMs</a:t>
                      </a:r>
                    </a:p>
                  </a:txBody>
                  <a:tcPr marL="93260" marR="93260" marT="46630" marB="46630" anchor="ctr"/>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HSMs</a:t>
                      </a:r>
                    </a:p>
                  </a:txBody>
                  <a:tcPr marL="93260" marR="93260" marT="46630" marB="46630" anchor="ctr"/>
                </a:tc>
                <a:tc>
                  <a:txBody>
                    <a:bodyPr/>
                    <a:lstStyle/>
                    <a:p>
                      <a:r>
                        <a:rPr lang="en-US" sz="1800" b="0" dirty="0">
                          <a:solidFill>
                            <a:schemeClr val="bg2"/>
                          </a:solidFill>
                        </a:rPr>
                        <a:t> </a:t>
                      </a:r>
                      <a:r>
                        <a:rPr lang="en-US" sz="1800" b="0" kern="1200" dirty="0">
                          <a:solidFill>
                            <a:schemeClr val="lt1"/>
                          </a:solidFill>
                          <a:latin typeface="Segoe UI Semibold" panose="020B0702040204020203" pitchFamily="34" charset="0"/>
                          <a:ea typeface="+mn-ea"/>
                          <a:cs typeface="Segoe UI Semibold" panose="020B0702040204020203" pitchFamily="34" charset="0"/>
                        </a:rPr>
                        <a:t>TEE (Intel SGX)</a:t>
                      </a:r>
                    </a:p>
                  </a:txBody>
                  <a:tcPr marL="93260" marR="93260" marT="46630" marB="46630" anchor="ctr"/>
                </a:tc>
                <a:extLst>
                  <a:ext uri="{0D108BD9-81ED-4DB2-BD59-A6C34878D82A}">
                    <a16:rowId xmlns:a16="http://schemas.microsoft.com/office/drawing/2014/main" val="1263299354"/>
                  </a:ext>
                </a:extLst>
              </a:tr>
              <a:tr h="645605">
                <a:tc>
                  <a:txBody>
                    <a:bodyPr/>
                    <a:lstStyle/>
                    <a:p>
                      <a:r>
                        <a:rPr lang="en-US" sz="1800" b="0" kern="1200" dirty="0">
                          <a:solidFill>
                            <a:srgbClr val="000000"/>
                          </a:solidFill>
                        </a:rPr>
                        <a:t>Hardware</a:t>
                      </a:r>
                      <a:endParaRPr lang="en-US" sz="1800" b="0" kern="1200" dirty="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dirty="0">
                          <a:solidFill>
                            <a:srgbClr val="000000"/>
                          </a:solidFill>
                        </a:rPr>
                        <a:t>Separate physical chip; embedded into motherboard</a:t>
                      </a:r>
                      <a:endParaRPr lang="en-US" sz="1400" dirty="0">
                        <a:solidFill>
                          <a:srgbClr val="000000"/>
                        </a:solidFill>
                        <a:latin typeface="+mj-lt"/>
                      </a:endParaRPr>
                    </a:p>
                  </a:txBody>
                  <a:tcPr marL="93260" marR="93260" marT="93260" marB="9326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rPr>
                        <a:t>Separate external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kern="1200" dirty="0">
                        <a:solidFill>
                          <a:srgbClr val="000000"/>
                        </a:solidFill>
                        <a:latin typeface="+mn-lt"/>
                        <a:ea typeface="+mn-ea"/>
                        <a:cs typeface="+mn-cs"/>
                      </a:endParaRPr>
                    </a:p>
                  </a:txBody>
                  <a:tcPr marL="93260" marR="93260" marT="93260" marB="93260"/>
                </a:tc>
                <a:tc>
                  <a:txBody>
                    <a:bodyPr/>
                    <a:lstStyle/>
                    <a:p>
                      <a:r>
                        <a:rPr lang="en-US" sz="1400" dirty="0">
                          <a:solidFill>
                            <a:srgbClr val="000000"/>
                          </a:solidFill>
                        </a:rPr>
                        <a:t>Built into CPU</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6247088"/>
                  </a:ext>
                </a:extLst>
              </a:tr>
              <a:tr h="653304">
                <a:tc>
                  <a:txBody>
                    <a:bodyPr/>
                    <a:lstStyle/>
                    <a:p>
                      <a:r>
                        <a:rPr lang="en-US" sz="1800" b="0" kern="1200">
                          <a:solidFill>
                            <a:srgbClr val="000000"/>
                          </a:solidFill>
                        </a:rPr>
                        <a:t>Operations</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kern="1200" dirty="0">
                          <a:solidFill>
                            <a:srgbClr val="000000"/>
                          </a:solidFill>
                        </a:rPr>
                        <a:t>Secure cryptographic operations</a:t>
                      </a:r>
                    </a:p>
                    <a:p>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cryptographic operations*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“container” in which to run arbitrary code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472358620"/>
                  </a:ext>
                </a:extLst>
              </a:tr>
              <a:tr h="486655">
                <a:tc>
                  <a:txBody>
                    <a:bodyPr/>
                    <a:lstStyle/>
                    <a:p>
                      <a:r>
                        <a:rPr lang="en-US" sz="1800" b="0" kern="1200">
                          <a:solidFill>
                            <a:srgbClr val="000000"/>
                          </a:solidFill>
                        </a:rPr>
                        <a:t>Attestation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06109863"/>
                  </a:ext>
                </a:extLst>
              </a:tr>
              <a:tr h="486655">
                <a:tc>
                  <a:txBody>
                    <a:bodyPr/>
                    <a:lstStyle/>
                    <a:p>
                      <a:r>
                        <a:rPr lang="en-US" sz="1800" b="0" kern="1200">
                          <a:solidFill>
                            <a:srgbClr val="000000"/>
                          </a:solidFill>
                        </a:rPr>
                        <a:t>Sealing</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2356586654"/>
                  </a:ext>
                </a:extLst>
              </a:tr>
              <a:tr h="1339269">
                <a:tc>
                  <a:txBody>
                    <a:bodyPr/>
                    <a:lstStyle/>
                    <a:p>
                      <a:r>
                        <a:rPr lang="en-US" sz="1800" b="0" kern="1200">
                          <a:solidFill>
                            <a:srgbClr val="000000"/>
                          </a:solidFill>
                        </a:rPr>
                        <a:t>Use case</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pPr marL="0" indent="0">
                        <a:spcBef>
                          <a:spcPts val="600"/>
                        </a:spcBef>
                        <a:buFont typeface="Arial" panose="020B0604020202020204" pitchFamily="34" charset="0"/>
                        <a:buNone/>
                      </a:pPr>
                      <a:r>
                        <a:rPr lang="en-US" sz="1400" kern="1200">
                          <a:solidFill>
                            <a:srgbClr val="000000"/>
                          </a:solidFill>
                        </a:rPr>
                        <a:t>Local system integrity</a:t>
                      </a:r>
                    </a:p>
                    <a:p>
                      <a:pPr marL="0" indent="0">
                        <a:spcBef>
                          <a:spcPts val="600"/>
                        </a:spcBef>
                        <a:buFont typeface="Arial" panose="020B0604020202020204" pitchFamily="34" charset="0"/>
                        <a:buNone/>
                      </a:pPr>
                      <a:r>
                        <a:rPr lang="en-US" sz="1400" kern="1200">
                          <a:solidFill>
                            <a:srgbClr val="000000"/>
                          </a:solidFill>
                        </a:rPr>
                        <a:t>Validate properties at boot</a:t>
                      </a:r>
                    </a:p>
                    <a:p>
                      <a:pPr marL="0" indent="0">
                        <a:spcBef>
                          <a:spcPts val="600"/>
                        </a:spcBef>
                        <a:buFont typeface="Arial" panose="020B0604020202020204" pitchFamily="34" charset="0"/>
                        <a:buNone/>
                      </a:pPr>
                      <a:r>
                        <a:rPr lang="en-US" sz="1400" kern="1200">
                          <a:solidFill>
                            <a:srgbClr val="000000"/>
                          </a:solidFill>
                        </a:rPr>
                        <a:t>Host measurement</a:t>
                      </a:r>
                    </a:p>
                    <a:p>
                      <a:pPr marL="0" indent="0">
                        <a:spcBef>
                          <a:spcPts val="600"/>
                        </a:spcBef>
                        <a:buFont typeface="Arial" panose="020B0604020202020204" pitchFamily="34" charset="0"/>
                        <a:buNone/>
                      </a:pPr>
                      <a:r>
                        <a:rPr lang="en-US" sz="1400" kern="1200">
                          <a:solidFill>
                            <a:srgbClr val="000000"/>
                          </a:solidFill>
                        </a:rPr>
                        <a:t>Platform device authentication</a:t>
                      </a:r>
                      <a:endParaRPr lang="en-US" sz="1400" kern="1200">
                        <a:solidFill>
                          <a:srgbClr val="000000"/>
                        </a:solidFill>
                        <a:latin typeface="+mj-lt"/>
                        <a:ea typeface="+mn-ea"/>
                        <a:cs typeface="+mn-cs"/>
                      </a:endParaRPr>
                    </a:p>
                  </a:txBody>
                  <a:tcPr marL="93260" marR="93260" marT="93260" marB="93260"/>
                </a:tc>
                <a:tc>
                  <a:txBody>
                    <a:bodyPr/>
                    <a:lstStyle/>
                    <a:p>
                      <a:pPr marL="0" indent="0">
                        <a:spcBef>
                          <a:spcPts val="600"/>
                        </a:spcBef>
                        <a:buFont typeface="Arial" panose="020B0604020202020204" pitchFamily="34" charset="0"/>
                        <a:buNone/>
                      </a:pPr>
                      <a:r>
                        <a:rPr lang="en-US" sz="1400" dirty="0">
                          <a:solidFill>
                            <a:srgbClr val="000000"/>
                          </a:solidFill>
                        </a:rPr>
                        <a:t>Key management system</a:t>
                      </a:r>
                    </a:p>
                    <a:p>
                      <a:pPr marL="0" indent="0">
                        <a:spcBef>
                          <a:spcPts val="600"/>
                        </a:spcBef>
                        <a:buFont typeface="Arial" panose="020B0604020202020204" pitchFamily="34" charset="0"/>
                        <a:buNone/>
                      </a:pPr>
                      <a:r>
                        <a:rPr lang="en-US" sz="1400" kern="1200" dirty="0">
                          <a:solidFill>
                            <a:srgbClr val="000000"/>
                          </a:solidFill>
                        </a:rPr>
                        <a:t>Generate &amp; manage keys</a:t>
                      </a:r>
                    </a:p>
                    <a:p>
                      <a:pPr marL="0" indent="0">
                        <a:spcBef>
                          <a:spcPts val="600"/>
                        </a:spcBef>
                        <a:buFont typeface="Arial" panose="020B0604020202020204" pitchFamily="34" charset="0"/>
                        <a:buNone/>
                      </a:pPr>
                      <a:r>
                        <a:rPr lang="en-US" sz="1400" kern="1200" dirty="0">
                          <a:solidFill>
                            <a:srgbClr val="000000"/>
                          </a:solidFill>
                        </a:rPr>
                        <a:t>Key exchange</a:t>
                      </a:r>
                    </a:p>
                    <a:p>
                      <a:pPr marL="0" indent="0">
                        <a:spcBef>
                          <a:spcPts val="600"/>
                        </a:spcBef>
                        <a:buFont typeface="Arial" panose="020B0604020202020204" pitchFamily="34" charset="0"/>
                        <a:buNone/>
                      </a:pPr>
                      <a:r>
                        <a:rPr lang="en-US" sz="1400" kern="1200" dirty="0">
                          <a:solidFill>
                            <a:srgbClr val="000000"/>
                          </a:solidFill>
                        </a:rPr>
                        <a:t>Encryption </a:t>
                      </a:r>
                    </a:p>
                  </a:txBody>
                  <a:tcPr marL="93260" marR="93260" marT="93260" marB="93260"/>
                </a:tc>
                <a:tc>
                  <a:txBody>
                    <a:bodyPr/>
                    <a:lstStyle/>
                    <a:p>
                      <a:r>
                        <a:rPr lang="en-US" sz="1400" dirty="0">
                          <a:solidFill>
                            <a:srgbClr val="000000"/>
                          </a:solidFill>
                        </a:rPr>
                        <a:t>Generalized compute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942274301"/>
                  </a:ext>
                </a:extLst>
              </a:tr>
              <a:tr h="621736">
                <a:tc>
                  <a:txBody>
                    <a:bodyPr/>
                    <a:lstStyle/>
                    <a:p>
                      <a:r>
                        <a:rPr lang="en-US" sz="1800" b="0" kern="1200">
                          <a:solidFill>
                            <a:srgbClr val="000000"/>
                          </a:solidFill>
                        </a:rPr>
                        <a:t>Example application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BitLocker Disk Encryption</a:t>
                      </a:r>
                      <a:endParaRPr lang="en-US" sz="1400">
                        <a:solidFill>
                          <a:srgbClr val="000000"/>
                        </a:solidFill>
                        <a:latin typeface="+mj-lt"/>
                      </a:endParaRPr>
                    </a:p>
                  </a:txBody>
                  <a:tcPr marL="93260" marR="93260" marT="93260" marB="93260"/>
                </a:tc>
                <a:tc>
                  <a:txBody>
                    <a:bodyPr/>
                    <a:lstStyle/>
                    <a:p>
                      <a:r>
                        <a:rPr lang="en-US" sz="1400">
                          <a:solidFill>
                            <a:srgbClr val="000000"/>
                          </a:solidFill>
                        </a:rPr>
                        <a:t>Azure Key Vault</a:t>
                      </a:r>
                      <a:endParaRPr lang="en-US" sz="1400">
                        <a:solidFill>
                          <a:srgbClr val="000000"/>
                        </a:solidFill>
                        <a:latin typeface="+mj-lt"/>
                      </a:endParaRPr>
                    </a:p>
                  </a:txBody>
                  <a:tcPr marL="93260" marR="93260" marT="93260" marB="93260"/>
                </a:tc>
                <a:tc>
                  <a:txBody>
                    <a:bodyPr/>
                    <a:lstStyle/>
                    <a:p>
                      <a:r>
                        <a:rPr lang="en-US" sz="1400" kern="1200" dirty="0">
                          <a:solidFill>
                            <a:srgbClr val="000000"/>
                          </a:solidFill>
                        </a:rPr>
                        <a:t>SQL Always Encrypted with secure enclaves</a:t>
                      </a:r>
                      <a:endParaRPr lang="en-US" sz="1400" kern="1200" dirty="0">
                        <a:solidFill>
                          <a:srgbClr val="000000"/>
                        </a:solidFill>
                        <a:latin typeface="+mn-lt"/>
                        <a:ea typeface="+mn-ea"/>
                        <a:cs typeface="+mn-cs"/>
                      </a:endParaRPr>
                    </a:p>
                  </a:txBody>
                  <a:tcPr marL="93260" marR="93260" marT="93260" marB="93260"/>
                </a:tc>
                <a:extLst>
                  <a:ext uri="{0D108BD9-81ED-4DB2-BD59-A6C34878D82A}">
                    <a16:rowId xmlns:a16="http://schemas.microsoft.com/office/drawing/2014/main" val="1268479659"/>
                  </a:ext>
                </a:extLst>
              </a:tr>
            </a:tbl>
          </a:graphicData>
        </a:graphic>
      </p:graphicFrame>
      <p:sp>
        <p:nvSpPr>
          <p:cNvPr id="7" name="Rectangle 6">
            <a:extLst>
              <a:ext uri="{FF2B5EF4-FFF2-40B4-BE49-F238E27FC236}">
                <a16:creationId xmlns:a16="http://schemas.microsoft.com/office/drawing/2014/main" id="{3A74CB7D-DD5E-4F7F-A82C-C9C143B06382}"/>
              </a:ext>
            </a:extLst>
          </p:cNvPr>
          <p:cNvSpPr/>
          <p:nvPr/>
        </p:nvSpPr>
        <p:spPr>
          <a:xfrm>
            <a:off x="507738" y="6245710"/>
            <a:ext cx="8228853" cy="286306"/>
          </a:xfrm>
          <a:prstGeom prst="rect">
            <a:avLst/>
          </a:prstGeom>
        </p:spPr>
        <p:txBody>
          <a:bodyPr wrap="square">
            <a:spAutoFit/>
          </a:bodyPr>
          <a:lstStyle/>
          <a:p>
            <a:pPr defTabSz="932597">
              <a:defRPr/>
            </a:pPr>
            <a:r>
              <a:rPr lang="en-US" sz="1224" dirty="0">
                <a:solidFill>
                  <a:srgbClr val="2F2F2F"/>
                </a:solidFill>
                <a:latin typeface="Segoe UI"/>
              </a:rPr>
              <a:t>*Some permit arbitrary code, but not optimized for general purpose compute</a:t>
            </a:r>
          </a:p>
        </p:txBody>
      </p:sp>
    </p:spTree>
    <p:extLst>
      <p:ext uri="{BB962C8B-B14F-4D97-AF65-F5344CB8AC3E}">
        <p14:creationId xmlns:p14="http://schemas.microsoft.com/office/powerpoint/2010/main" val="368947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64" presetClass="path" presetSubtype="0" decel="100000" fill="hold" nodeType="withEffect">
                                  <p:stCondLst>
                                    <p:cond delay="0"/>
                                  </p:stCondLst>
                                  <p:childTnLst>
                                    <p:animMotion origin="layout" path="M -2.70833E-6 0.19213 L -2.70833E-6 0 " pathEditMode="relative" rAng="0" ptsTypes="AA">
                                      <p:cBhvr>
                                        <p:cTn id="12" dur="750" fill="hold"/>
                                        <p:tgtEl>
                                          <p:spTgt spid="6"/>
                                        </p:tgtEl>
                                        <p:attrNameLst>
                                          <p:attrName>ppt_x</p:attrName>
                                          <p:attrName>ppt_y</p:attrName>
                                        </p:attrNameLst>
                                      </p:cBhvr>
                                      <p:rCtr x="0"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F99-8436-4B24-8D2E-5860357AEC47}"/>
              </a:ext>
            </a:extLst>
          </p:cNvPr>
          <p:cNvSpPr>
            <a:spLocks noGrp="1"/>
          </p:cNvSpPr>
          <p:nvPr>
            <p:ph type="title"/>
          </p:nvPr>
        </p:nvSpPr>
        <p:spPr/>
        <p:txBody>
          <a:bodyPr/>
          <a:lstStyle/>
          <a:p>
            <a:r>
              <a:rPr lang="en-US" dirty="0"/>
              <a:t>Azure Confidential Computing initiative</a:t>
            </a:r>
            <a:endParaRPr lang="en-US"/>
          </a:p>
        </p:txBody>
      </p:sp>
      <p:sp>
        <p:nvSpPr>
          <p:cNvPr id="42" name="Rectangle 41">
            <a:extLst>
              <a:ext uri="{FF2B5EF4-FFF2-40B4-BE49-F238E27FC236}">
                <a16:creationId xmlns:a16="http://schemas.microsoft.com/office/drawing/2014/main" id="{187E2C05-34CD-4102-88B0-735F97175A45}"/>
              </a:ext>
            </a:extLst>
          </p:cNvPr>
          <p:cNvSpPr/>
          <p:nvPr/>
        </p:nvSpPr>
        <p:spPr bwMode="auto">
          <a:xfrm>
            <a:off x="0" y="4132162"/>
            <a:ext cx="12436475" cy="2862363"/>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ABE1FAFF-1567-476B-97A7-25717D78285B}"/>
              </a:ext>
            </a:extLst>
          </p:cNvPr>
          <p:cNvGrpSpPr/>
          <p:nvPr/>
        </p:nvGrpSpPr>
        <p:grpSpPr>
          <a:xfrm>
            <a:off x="4449474" y="1762644"/>
            <a:ext cx="2815041" cy="2216363"/>
            <a:chOff x="4455216" y="4223412"/>
            <a:chExt cx="2815041" cy="2216363"/>
          </a:xfrm>
        </p:grpSpPr>
        <p:sp>
          <p:nvSpPr>
            <p:cNvPr id="44" name="Rectangle 43">
              <a:extLst>
                <a:ext uri="{FF2B5EF4-FFF2-40B4-BE49-F238E27FC236}">
                  <a16:creationId xmlns:a16="http://schemas.microsoft.com/office/drawing/2014/main" id="{3E07DE07-F33F-468D-B1D2-9803019DCAA0}"/>
                </a:ext>
              </a:extLst>
            </p:cNvPr>
            <p:cNvSpPr/>
            <p:nvPr/>
          </p:nvSpPr>
          <p:spPr>
            <a:xfrm>
              <a:off x="4455216" y="4942943"/>
              <a:ext cx="2815041"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Use cases</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Prototyping applications of Intel SGX, such as blockchain and multi-party machine learning</a:t>
              </a:r>
            </a:p>
          </p:txBody>
        </p:sp>
        <p:pic>
          <p:nvPicPr>
            <p:cNvPr id="45" name="Picture 44">
              <a:extLst>
                <a:ext uri="{FF2B5EF4-FFF2-40B4-BE49-F238E27FC236}">
                  <a16:creationId xmlns:a16="http://schemas.microsoft.com/office/drawing/2014/main" id="{5E0CC5C9-E4D7-4978-93F5-F12E3598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4484" y="4223412"/>
              <a:ext cx="642461" cy="642461"/>
            </a:xfrm>
            <a:prstGeom prst="rect">
              <a:avLst/>
            </a:prstGeom>
            <a:solidFill>
              <a:srgbClr val="EBEBEB"/>
            </a:solidFill>
          </p:spPr>
        </p:pic>
      </p:grpSp>
      <p:grpSp>
        <p:nvGrpSpPr>
          <p:cNvPr id="46" name="Group 45">
            <a:extLst>
              <a:ext uri="{FF2B5EF4-FFF2-40B4-BE49-F238E27FC236}">
                <a16:creationId xmlns:a16="http://schemas.microsoft.com/office/drawing/2014/main" id="{C4A95B57-F5AA-48F6-BB0A-EDAA9C156F0E}"/>
              </a:ext>
            </a:extLst>
          </p:cNvPr>
          <p:cNvGrpSpPr/>
          <p:nvPr/>
        </p:nvGrpSpPr>
        <p:grpSpPr>
          <a:xfrm>
            <a:off x="295957" y="4496270"/>
            <a:ext cx="2557934" cy="2188518"/>
            <a:chOff x="465979" y="1689676"/>
            <a:chExt cx="2557934" cy="2188518"/>
          </a:xfrm>
        </p:grpSpPr>
        <p:sp>
          <p:nvSpPr>
            <p:cNvPr id="47" name="Rectangle 46">
              <a:extLst>
                <a:ext uri="{FF2B5EF4-FFF2-40B4-BE49-F238E27FC236}">
                  <a16:creationId xmlns:a16="http://schemas.microsoft.com/office/drawing/2014/main" id="{671F253F-94BA-40BE-AA59-52BB1443DB9E}"/>
                </a:ext>
              </a:extLst>
            </p:cNvPr>
            <p:cNvSpPr/>
            <p:nvPr/>
          </p:nvSpPr>
          <p:spPr>
            <a:xfrm>
              <a:off x="465979" y="2381362"/>
              <a:ext cx="2557934" cy="1496832"/>
            </a:xfrm>
            <a:prstGeom prst="rect">
              <a:avLst/>
            </a:prstGeom>
          </p:spPr>
          <p:txBody>
            <a:bodyPr wrap="square" lIns="182828" tIns="91414" rIns="182828" bIns="91414" anchor="t">
              <a:spAutoFit/>
            </a:bodyPr>
            <a:lstStyle/>
            <a:p>
              <a:pPr marL="0" marR="0" lvl="1" indent="0" defTabSz="931935" eaLnBrk="1" fontAlgn="base" latinLnBrk="0" hangingPunct="1">
                <a:lnSpc>
                  <a:spcPct val="90000"/>
                </a:lnSpc>
                <a:spcBef>
                  <a:spcPts val="612"/>
                </a:spcBef>
                <a:spcAft>
                  <a:spcPts val="612"/>
                </a:spcAft>
                <a:buClrTx/>
                <a:buSzTx/>
                <a:buFontTx/>
                <a:buNone/>
                <a:tabLst/>
                <a:defRPr/>
              </a:pPr>
              <a:r>
                <a:rPr kumimoji="0" lang="en-US" sz="1836" b="0" i="0" u="none" strike="noStrike" kern="0" cap="none" spc="0" normalizeH="0" baseline="0" noProof="0" dirty="0">
                  <a:ln>
                    <a:noFill/>
                  </a:ln>
                  <a:solidFill>
                    <a:srgbClr val="0078D3"/>
                  </a:solidFill>
                  <a:effectLst/>
                  <a:uLnTx/>
                  <a:uFillTx/>
                  <a:latin typeface="Segoe UI Semibold"/>
                </a:rPr>
                <a:t>Hardware</a:t>
              </a:r>
            </a:p>
            <a:p>
              <a:pPr marL="0" marR="0" lvl="1" indent="0" defTabSz="914400" eaLnBrk="1" fontAlgn="auto" latinLnBrk="0" hangingPunct="1">
                <a:lnSpc>
                  <a:spcPct val="90000"/>
                </a:lnSpc>
                <a:spcBef>
                  <a:spcPts val="612"/>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cs typeface="Segoe UI Semilight" panose="020B0402040204020203" pitchFamily="34" charset="0"/>
                </a:rPr>
                <a:t>Guiding silicon partners to add necessary features to isolate apps during compute</a:t>
              </a:r>
            </a:p>
          </p:txBody>
        </p:sp>
        <p:sp>
          <p:nvSpPr>
            <p:cNvPr id="48" name="chip" title="Icon of a computer chip">
              <a:extLst>
                <a:ext uri="{FF2B5EF4-FFF2-40B4-BE49-F238E27FC236}">
                  <a16:creationId xmlns:a16="http://schemas.microsoft.com/office/drawing/2014/main" id="{C4BDC724-C878-488E-BCFB-E8E27F85A108}"/>
                </a:ext>
              </a:extLst>
            </p:cNvPr>
            <p:cNvSpPr>
              <a:spLocks noChangeAspect="1" noEditPoints="1"/>
            </p:cNvSpPr>
            <p:nvPr/>
          </p:nvSpPr>
          <p:spPr bwMode="auto">
            <a:xfrm>
              <a:off x="684122" y="1689676"/>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9" name="Group 48">
            <a:extLst>
              <a:ext uri="{FF2B5EF4-FFF2-40B4-BE49-F238E27FC236}">
                <a16:creationId xmlns:a16="http://schemas.microsoft.com/office/drawing/2014/main" id="{29F673FD-9833-42C6-B86B-00F4B4FA42BC}"/>
              </a:ext>
            </a:extLst>
          </p:cNvPr>
          <p:cNvGrpSpPr/>
          <p:nvPr/>
        </p:nvGrpSpPr>
        <p:grpSpPr>
          <a:xfrm>
            <a:off x="287107" y="1773934"/>
            <a:ext cx="3509585" cy="1997582"/>
            <a:chOff x="8692857" y="1676212"/>
            <a:chExt cx="3509585" cy="1997582"/>
          </a:xfrm>
        </p:grpSpPr>
        <p:sp>
          <p:nvSpPr>
            <p:cNvPr id="50" name="Rectangle 49">
              <a:extLst>
                <a:ext uri="{FF2B5EF4-FFF2-40B4-BE49-F238E27FC236}">
                  <a16:creationId xmlns:a16="http://schemas.microsoft.com/office/drawing/2014/main" id="{09F908F7-1732-4353-883D-D333C696393B}"/>
                </a:ext>
              </a:extLst>
            </p:cNvPr>
            <p:cNvSpPr/>
            <p:nvPr/>
          </p:nvSpPr>
          <p:spPr>
            <a:xfrm>
              <a:off x="8692857" y="2381362"/>
              <a:ext cx="3509585" cy="12924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Development experience</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Generalizing application development across </a:t>
              </a:r>
              <a:br>
                <a:rPr lang="en-US" sz="1632" kern="0" dirty="0">
                  <a:solidFill>
                    <a:srgbClr val="000000"/>
                  </a:solidFill>
                  <a:cs typeface="Segoe UI Semilight" panose="020B0402040204020203" pitchFamily="34" charset="0"/>
                </a:rPr>
              </a:br>
              <a:r>
                <a:rPr lang="en-US" sz="1632" kern="0" dirty="0">
                  <a:solidFill>
                    <a:srgbClr val="000000"/>
                  </a:solidFill>
                  <a:cs typeface="Segoe UI Semilight" panose="020B0402040204020203" pitchFamily="34" charset="0"/>
                </a:rPr>
                <a:t>enclaving technology</a:t>
              </a:r>
            </a:p>
          </p:txBody>
        </p:sp>
        <p:pic>
          <p:nvPicPr>
            <p:cNvPr id="51" name="Picture 50">
              <a:extLst>
                <a:ext uri="{FF2B5EF4-FFF2-40B4-BE49-F238E27FC236}">
                  <a16:creationId xmlns:a16="http://schemas.microsoft.com/office/drawing/2014/main" id="{E6DADC3E-F686-436B-A914-2C72E7A0B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089" y="1676212"/>
              <a:ext cx="594360" cy="594360"/>
            </a:xfrm>
            <a:prstGeom prst="rect">
              <a:avLst/>
            </a:prstGeom>
            <a:solidFill>
              <a:srgbClr val="EBEBEB"/>
            </a:solidFill>
          </p:spPr>
        </p:pic>
      </p:grpSp>
      <p:grpSp>
        <p:nvGrpSpPr>
          <p:cNvPr id="52" name="Group 51">
            <a:extLst>
              <a:ext uri="{FF2B5EF4-FFF2-40B4-BE49-F238E27FC236}">
                <a16:creationId xmlns:a16="http://schemas.microsoft.com/office/drawing/2014/main" id="{AF8BEFE9-8C84-43C0-9F76-042CF1BEC118}"/>
              </a:ext>
            </a:extLst>
          </p:cNvPr>
          <p:cNvGrpSpPr/>
          <p:nvPr/>
        </p:nvGrpSpPr>
        <p:grpSpPr>
          <a:xfrm>
            <a:off x="8815612" y="4451000"/>
            <a:ext cx="2473277" cy="1966836"/>
            <a:chOff x="465979" y="4246914"/>
            <a:chExt cx="2473277" cy="1966836"/>
          </a:xfrm>
        </p:grpSpPr>
        <p:sp>
          <p:nvSpPr>
            <p:cNvPr id="53" name="Rectangle 52">
              <a:extLst>
                <a:ext uri="{FF2B5EF4-FFF2-40B4-BE49-F238E27FC236}">
                  <a16:creationId xmlns:a16="http://schemas.microsoft.com/office/drawing/2014/main" id="{53CF0017-CC25-4DAF-A32D-908AF7B02086}"/>
                </a:ext>
              </a:extLst>
            </p:cNvPr>
            <p:cNvSpPr/>
            <p:nvPr/>
          </p:nvSpPr>
          <p:spPr>
            <a:xfrm>
              <a:off x="465979" y="4942942"/>
              <a:ext cx="2473277" cy="1270808"/>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Attestation</a:t>
              </a:r>
            </a:p>
            <a:p>
              <a:pPr marL="0" lvl="1" defTabSz="932418">
                <a:lnSpc>
                  <a:spcPct val="90000"/>
                </a:lnSpc>
                <a:spcBef>
                  <a:spcPts val="612"/>
                </a:spcBef>
                <a:spcAft>
                  <a:spcPts val="612"/>
                </a:spcAft>
                <a:defRPr/>
              </a:pPr>
              <a:r>
                <a:rPr lang="en-US" sz="1632" kern="0" dirty="0">
                  <a:solidFill>
                    <a:srgbClr val="000000"/>
                  </a:solidFill>
                  <a:cs typeface="Segoe UI Semilight" panose="020B0402040204020203" pitchFamily="34" charset="0"/>
                </a:rPr>
                <a:t>Designing verification of TEEs hardware identity for the cloud</a:t>
              </a:r>
            </a:p>
          </p:txBody>
        </p:sp>
        <p:pic>
          <p:nvPicPr>
            <p:cNvPr id="54" name="Picture 53">
              <a:extLst>
                <a:ext uri="{FF2B5EF4-FFF2-40B4-BE49-F238E27FC236}">
                  <a16:creationId xmlns:a16="http://schemas.microsoft.com/office/drawing/2014/main" id="{441DF733-1883-4920-A4BB-A96224B5E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67" y="4246914"/>
              <a:ext cx="594360" cy="594360"/>
            </a:xfrm>
            <a:prstGeom prst="rect">
              <a:avLst/>
            </a:prstGeom>
          </p:spPr>
        </p:pic>
      </p:grpSp>
      <p:grpSp>
        <p:nvGrpSpPr>
          <p:cNvPr id="55" name="Group 54">
            <a:extLst>
              <a:ext uri="{FF2B5EF4-FFF2-40B4-BE49-F238E27FC236}">
                <a16:creationId xmlns:a16="http://schemas.microsoft.com/office/drawing/2014/main" id="{98EEFA3E-B718-46B8-88D8-F3CFBB6DFE04}"/>
              </a:ext>
            </a:extLst>
          </p:cNvPr>
          <p:cNvGrpSpPr/>
          <p:nvPr/>
        </p:nvGrpSpPr>
        <p:grpSpPr>
          <a:xfrm>
            <a:off x="4463996" y="4496270"/>
            <a:ext cx="3103867" cy="2153777"/>
            <a:chOff x="4455216" y="1724417"/>
            <a:chExt cx="3103867" cy="2153777"/>
          </a:xfrm>
        </p:grpSpPr>
        <p:sp>
          <p:nvSpPr>
            <p:cNvPr id="56" name="Rectangle 55">
              <a:extLst>
                <a:ext uri="{FF2B5EF4-FFF2-40B4-BE49-F238E27FC236}">
                  <a16:creationId xmlns:a16="http://schemas.microsoft.com/office/drawing/2014/main" id="{2EC3ECE4-5632-4F63-8075-58D53E968A83}"/>
                </a:ext>
              </a:extLst>
            </p:cNvPr>
            <p:cNvSpPr/>
            <p:nvPr/>
          </p:nvSpPr>
          <p:spPr>
            <a:xfrm>
              <a:off x="4455216" y="2381362"/>
              <a:ext cx="3103867"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Compute</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Extending Azure compute to deploy and manage compute instances that are enabled with TEEs (e.g. Intel SGX)</a:t>
              </a:r>
            </a:p>
          </p:txBody>
        </p:sp>
        <p:pic>
          <p:nvPicPr>
            <p:cNvPr id="57" name="Picture 56">
              <a:extLst>
                <a:ext uri="{FF2B5EF4-FFF2-40B4-BE49-F238E27FC236}">
                  <a16:creationId xmlns:a16="http://schemas.microsoft.com/office/drawing/2014/main" id="{706EAC2C-1F2D-4432-86DD-D8EC92C8EC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9641" y="1724417"/>
              <a:ext cx="594360" cy="594360"/>
            </a:xfrm>
            <a:prstGeom prst="rect">
              <a:avLst/>
            </a:prstGeom>
          </p:spPr>
        </p:pic>
      </p:grpSp>
      <p:grpSp>
        <p:nvGrpSpPr>
          <p:cNvPr id="58" name="Group 57">
            <a:extLst>
              <a:ext uri="{FF2B5EF4-FFF2-40B4-BE49-F238E27FC236}">
                <a16:creationId xmlns:a16="http://schemas.microsoft.com/office/drawing/2014/main" id="{D690CF91-BCB4-4F47-A6D1-49CBF119A986}"/>
              </a:ext>
            </a:extLst>
          </p:cNvPr>
          <p:cNvGrpSpPr/>
          <p:nvPr/>
        </p:nvGrpSpPr>
        <p:grpSpPr>
          <a:xfrm>
            <a:off x="8795695" y="1785223"/>
            <a:ext cx="2564333" cy="2192861"/>
            <a:chOff x="8692857" y="4246914"/>
            <a:chExt cx="2564333" cy="2192861"/>
          </a:xfrm>
        </p:grpSpPr>
        <p:sp>
          <p:nvSpPr>
            <p:cNvPr id="59" name="Rectangle 58">
              <a:extLst>
                <a:ext uri="{FF2B5EF4-FFF2-40B4-BE49-F238E27FC236}">
                  <a16:creationId xmlns:a16="http://schemas.microsoft.com/office/drawing/2014/main" id="{9DC448CE-BECD-4FDD-9A92-F5FFD97C84D1}"/>
                </a:ext>
              </a:extLst>
            </p:cNvPr>
            <p:cNvSpPr/>
            <p:nvPr/>
          </p:nvSpPr>
          <p:spPr>
            <a:xfrm>
              <a:off x="8692857" y="4942943"/>
              <a:ext cx="2564333"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Research</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Conducting security research on identifying and preventing Intel SGX vulnerabilities</a:t>
              </a:r>
            </a:p>
          </p:txBody>
        </p:sp>
        <p:pic>
          <p:nvPicPr>
            <p:cNvPr id="60" name="Picture 59">
              <a:extLst>
                <a:ext uri="{FF2B5EF4-FFF2-40B4-BE49-F238E27FC236}">
                  <a16:creationId xmlns:a16="http://schemas.microsoft.com/office/drawing/2014/main" id="{4792980C-803A-4D35-8258-857A6BA984C9}"/>
                </a:ext>
              </a:extLst>
            </p:cNvPr>
            <p:cNvPicPr>
              <a:picLocks noChangeAspect="1"/>
            </p:cNvPicPr>
            <p:nvPr/>
          </p:nvPicPr>
          <p:blipFill>
            <a:blip r:embed="rId6"/>
            <a:stretch>
              <a:fillRect/>
            </a:stretch>
          </p:blipFill>
          <p:spPr>
            <a:xfrm>
              <a:off x="8802489" y="4246914"/>
              <a:ext cx="594360" cy="594360"/>
            </a:xfrm>
            <a:prstGeom prst="rect">
              <a:avLst/>
            </a:prstGeom>
          </p:spPr>
        </p:pic>
      </p:grpSp>
      <p:sp>
        <p:nvSpPr>
          <p:cNvPr id="61" name="TextBox 60">
            <a:extLst>
              <a:ext uri="{FF2B5EF4-FFF2-40B4-BE49-F238E27FC236}">
                <a16:creationId xmlns:a16="http://schemas.microsoft.com/office/drawing/2014/main" id="{17B2140D-A353-4568-8FA5-BB99EBF0AC60}"/>
              </a:ext>
            </a:extLst>
          </p:cNvPr>
          <p:cNvSpPr txBox="1"/>
          <p:nvPr/>
        </p:nvSpPr>
        <p:spPr>
          <a:xfrm>
            <a:off x="289367" y="386594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Foundation</a:t>
            </a:r>
          </a:p>
        </p:txBody>
      </p:sp>
      <p:cxnSp>
        <p:nvCxnSpPr>
          <p:cNvPr id="62" name="Straight Connector 61">
            <a:extLst>
              <a:ext uri="{FF2B5EF4-FFF2-40B4-BE49-F238E27FC236}">
                <a16:creationId xmlns:a16="http://schemas.microsoft.com/office/drawing/2014/main" id="{7065746D-85C7-46A5-BE86-3664134095C9}"/>
              </a:ext>
            </a:extLst>
          </p:cNvPr>
          <p:cNvCxnSpPr/>
          <p:nvPr/>
        </p:nvCxnSpPr>
        <p:spPr>
          <a:xfrm>
            <a:off x="0" y="4120587"/>
            <a:ext cx="324091" cy="0"/>
          </a:xfrm>
          <a:prstGeom prst="line">
            <a:avLst/>
          </a:prstGeom>
          <a:noFill/>
          <a:ln w="19050" cap="flat" cmpd="sng" algn="ctr">
            <a:solidFill>
              <a:srgbClr val="3C3C41"/>
            </a:solidFill>
            <a:prstDash val="solid"/>
            <a:headEnd type="none"/>
            <a:tailEnd type="none"/>
          </a:ln>
          <a:effectLst/>
        </p:spPr>
      </p:cxnSp>
      <p:cxnSp>
        <p:nvCxnSpPr>
          <p:cNvPr id="63" name="Straight Connector 62">
            <a:extLst>
              <a:ext uri="{FF2B5EF4-FFF2-40B4-BE49-F238E27FC236}">
                <a16:creationId xmlns:a16="http://schemas.microsoft.com/office/drawing/2014/main" id="{D068FB6B-180F-447E-88C6-171872ED073C}"/>
              </a:ext>
            </a:extLst>
          </p:cNvPr>
          <p:cNvCxnSpPr>
            <a:cxnSpLocks/>
          </p:cNvCxnSpPr>
          <p:nvPr/>
        </p:nvCxnSpPr>
        <p:spPr>
          <a:xfrm>
            <a:off x="1796005" y="4134090"/>
            <a:ext cx="10640470" cy="0"/>
          </a:xfrm>
          <a:prstGeom prst="line">
            <a:avLst/>
          </a:prstGeom>
          <a:noFill/>
          <a:ln w="19050" cap="flat" cmpd="sng" algn="ctr">
            <a:solidFill>
              <a:srgbClr val="3C3C41"/>
            </a:solidFill>
            <a:prstDash val="solid"/>
            <a:headEnd type="none"/>
            <a:tailEnd type="none"/>
          </a:ln>
          <a:effectLst/>
        </p:spPr>
      </p:cxnSp>
      <p:cxnSp>
        <p:nvCxnSpPr>
          <p:cNvPr id="64" name="Straight Connector 63">
            <a:extLst>
              <a:ext uri="{FF2B5EF4-FFF2-40B4-BE49-F238E27FC236}">
                <a16:creationId xmlns:a16="http://schemas.microsoft.com/office/drawing/2014/main" id="{A37D8659-196E-4CDD-AD72-0C3D13376EE8}"/>
              </a:ext>
            </a:extLst>
          </p:cNvPr>
          <p:cNvCxnSpPr/>
          <p:nvPr/>
        </p:nvCxnSpPr>
        <p:spPr>
          <a:xfrm>
            <a:off x="0" y="1367741"/>
            <a:ext cx="324091" cy="0"/>
          </a:xfrm>
          <a:prstGeom prst="line">
            <a:avLst/>
          </a:prstGeom>
          <a:noFill/>
          <a:ln w="19050" cap="flat" cmpd="sng" algn="ctr">
            <a:solidFill>
              <a:srgbClr val="3C3C41"/>
            </a:solidFill>
            <a:prstDash val="solid"/>
            <a:headEnd type="none"/>
            <a:tailEnd type="none"/>
          </a:ln>
          <a:effectLst/>
        </p:spPr>
      </p:cxnSp>
      <p:cxnSp>
        <p:nvCxnSpPr>
          <p:cNvPr id="65" name="Straight Connector 64">
            <a:extLst>
              <a:ext uri="{FF2B5EF4-FFF2-40B4-BE49-F238E27FC236}">
                <a16:creationId xmlns:a16="http://schemas.microsoft.com/office/drawing/2014/main" id="{260577FA-00F3-43B2-AE52-C7649EF492AF}"/>
              </a:ext>
            </a:extLst>
          </p:cNvPr>
          <p:cNvCxnSpPr>
            <a:cxnSpLocks/>
          </p:cNvCxnSpPr>
          <p:nvPr/>
        </p:nvCxnSpPr>
        <p:spPr>
          <a:xfrm>
            <a:off x="1574157" y="1381244"/>
            <a:ext cx="10862318" cy="0"/>
          </a:xfrm>
          <a:prstGeom prst="line">
            <a:avLst/>
          </a:prstGeom>
          <a:noFill/>
          <a:ln w="19050" cap="flat" cmpd="sng" algn="ctr">
            <a:solidFill>
              <a:srgbClr val="3C3C41"/>
            </a:solidFill>
            <a:prstDash val="solid"/>
            <a:headEnd type="none"/>
            <a:tailEnd type="none"/>
          </a:ln>
          <a:effectLst/>
        </p:spPr>
      </p:cxnSp>
      <p:sp>
        <p:nvSpPr>
          <p:cNvPr id="66" name="TextBox 65">
            <a:extLst>
              <a:ext uri="{FF2B5EF4-FFF2-40B4-BE49-F238E27FC236}">
                <a16:creationId xmlns:a16="http://schemas.microsoft.com/office/drawing/2014/main" id="{DB337B45-33F3-4336-87EC-005658C4EEB7}"/>
              </a:ext>
            </a:extLst>
          </p:cNvPr>
          <p:cNvSpPr txBox="1"/>
          <p:nvPr/>
        </p:nvSpPr>
        <p:spPr>
          <a:xfrm>
            <a:off x="291296" y="110152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Scenarios</a:t>
            </a:r>
          </a:p>
        </p:txBody>
      </p:sp>
    </p:spTree>
    <p:extLst>
      <p:ext uri="{BB962C8B-B14F-4D97-AF65-F5344CB8AC3E}">
        <p14:creationId xmlns:p14="http://schemas.microsoft.com/office/powerpoint/2010/main" val="40518153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Screenshot of Azure confidential computing icon">
            <a:extLst>
              <a:ext uri="{FF2B5EF4-FFF2-40B4-BE49-F238E27FC236}">
                <a16:creationId xmlns:a16="http://schemas.microsoft.com/office/drawing/2014/main" id="{4F2134DF-2436-4E73-9DF3-13E3220860DB}"/>
              </a:ext>
            </a:extLst>
          </p:cNvPr>
          <p:cNvPicPr>
            <a:picLocks noChangeAspect="1"/>
          </p:cNvPicPr>
          <p:nvPr/>
        </p:nvPicPr>
        <p:blipFill rotWithShape="1">
          <a:blip r:embed="rId3"/>
          <a:srcRect l="4806" t="1164" r="4636" b="905"/>
          <a:stretch/>
        </p:blipFill>
        <p:spPr>
          <a:xfrm>
            <a:off x="-1" y="-1"/>
            <a:ext cx="12434711" cy="6994525"/>
          </a:xfrm>
          <a:prstGeom prst="rect">
            <a:avLst/>
          </a:prstGeom>
        </p:spPr>
      </p:pic>
    </p:spTree>
    <p:extLst>
      <p:ext uri="{BB962C8B-B14F-4D97-AF65-F5344CB8AC3E}">
        <p14:creationId xmlns:p14="http://schemas.microsoft.com/office/powerpoint/2010/main" val="2157508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3455" y="205298"/>
            <a:ext cx="11889564" cy="860424"/>
          </a:xfrm>
        </p:spPr>
        <p:txBody>
          <a:bodyPr/>
          <a:lstStyle/>
          <a:p>
            <a:r>
              <a:rPr lang="en-US" dirty="0"/>
              <a:t>Azure Confidential Computing</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84693" y="1234417"/>
            <a:ext cx="7305144" cy="4101008"/>
          </a:xfrm>
        </p:spPr>
        <p:txBody>
          <a:bodyPr>
            <a:normAutofit/>
          </a:bodyPr>
          <a:lstStyle/>
          <a:p>
            <a:pPr lvl="0"/>
            <a:r>
              <a:rPr lang="en-US" dirty="0"/>
              <a:t>Computing resources of confidential computing</a:t>
            </a:r>
          </a:p>
          <a:p>
            <a:pPr lvl="0"/>
            <a:r>
              <a:rPr lang="en-US" sz="1800" dirty="0">
                <a:solidFill>
                  <a:srgbClr val="353535"/>
                </a:solidFill>
                <a:latin typeface="Segoe UI" panose="020B0502040204020203" pitchFamily="34" charset="0"/>
                <a:cs typeface="Segoe UI" panose="020B0502040204020203" pitchFamily="34" charset="0"/>
                <a:hlinkClick r:id="rId3"/>
              </a:rPr>
              <a:t>https://aka.ms/azurecc</a:t>
            </a:r>
            <a:endParaRPr lang="fr-FR" sz="1800" dirty="0"/>
          </a:p>
          <a:p>
            <a:pPr lvl="1"/>
            <a:r>
              <a:rPr lang="en-US" dirty="0">
                <a:solidFill>
                  <a:srgbClr val="000000"/>
                </a:solidFill>
                <a:cs typeface="Segoe UI Semibold" panose="020B0702040204020203" pitchFamily="34" charset="0"/>
              </a:rPr>
              <a:t>Enabled latest generation of Intel Xeon processor with Intel SGX technology in Azure datacenters</a:t>
            </a:r>
          </a:p>
        </p:txBody>
      </p:sp>
      <p:sp>
        <p:nvSpPr>
          <p:cNvPr id="44" name="Rectangle 43">
            <a:extLst>
              <a:ext uri="{FF2B5EF4-FFF2-40B4-BE49-F238E27FC236}">
                <a16:creationId xmlns:a16="http://schemas.microsoft.com/office/drawing/2014/main" id="{6F7B665C-4A35-4872-BE22-5C0BCE194939}"/>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45" name="Rectangle 44">
            <a:extLst>
              <a:ext uri="{FF2B5EF4-FFF2-40B4-BE49-F238E27FC236}">
                <a16:creationId xmlns:a16="http://schemas.microsoft.com/office/drawing/2014/main" id="{1C96C207-B790-4B9F-9C79-5B1DBF9A7501}"/>
              </a:ext>
            </a:extLst>
          </p:cNvPr>
          <p:cNvSpPr/>
          <p:nvPr/>
        </p:nvSpPr>
        <p:spPr bwMode="auto">
          <a:xfrm>
            <a:off x="333829" y="5167860"/>
            <a:ext cx="5274808" cy="104949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Initially introduced the Gen2 DC-series of VMs in Azure</a:t>
            </a:r>
          </a:p>
          <a:p>
            <a:pPr defTabSz="913841">
              <a:lnSpc>
                <a:spcPct val="90000"/>
              </a:lnSpc>
              <a:spcBef>
                <a:spcPts val="1200"/>
              </a:spcBef>
              <a:defRPr/>
            </a:pPr>
            <a:r>
              <a:rPr lang="en-US" sz="1400" dirty="0">
                <a:solidFill>
                  <a:srgbClr val="000000"/>
                </a:solidFill>
              </a:rPr>
              <a:t>With Intel XEON E-2176G processor</a:t>
            </a:r>
          </a:p>
          <a:p>
            <a:pPr defTabSz="913841">
              <a:lnSpc>
                <a:spcPct val="90000"/>
              </a:lnSpc>
              <a:spcBef>
                <a:spcPts val="600"/>
              </a:spcBef>
              <a:defRPr/>
            </a:pPr>
            <a:r>
              <a:rPr lang="en-US" sz="1400" dirty="0">
                <a:solidFill>
                  <a:srgbClr val="000000"/>
                </a:solidFill>
              </a:rPr>
              <a:t>Currently available in US East and Europe West</a:t>
            </a:r>
          </a:p>
        </p:txBody>
      </p:sp>
      <p:sp>
        <p:nvSpPr>
          <p:cNvPr id="46" name="Rectangle 45">
            <a:extLst>
              <a:ext uri="{FF2B5EF4-FFF2-40B4-BE49-F238E27FC236}">
                <a16:creationId xmlns:a16="http://schemas.microsoft.com/office/drawing/2014/main" id="{5881D2E1-25E8-492A-8F57-4DBB772A4633}"/>
              </a:ext>
            </a:extLst>
          </p:cNvPr>
          <p:cNvSpPr/>
          <p:nvPr/>
        </p:nvSpPr>
        <p:spPr bwMode="auto">
          <a:xfrm>
            <a:off x="6218237" y="5199880"/>
            <a:ext cx="5714999" cy="1024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Adding new Gen2 </a:t>
            </a:r>
            <a:r>
              <a:rPr lang="fr-FR" sz="1600" spc="-20" dirty="0">
                <a:solidFill>
                  <a:srgbClr val="0078D3"/>
                </a:solidFill>
                <a:latin typeface="Segoe UI Semibold"/>
              </a:rPr>
              <a:t>DCsv2-series of VMs</a:t>
            </a:r>
            <a:endParaRPr lang="en-US" sz="1600" spc="-20" dirty="0">
              <a:solidFill>
                <a:srgbClr val="0078D3"/>
              </a:solidFill>
              <a:latin typeface="Segoe UI Semibold"/>
            </a:endParaRPr>
          </a:p>
          <a:p>
            <a:pPr marL="0" lvl="1" defTabSz="913841">
              <a:lnSpc>
                <a:spcPct val="90000"/>
              </a:lnSpc>
              <a:spcBef>
                <a:spcPts val="1200"/>
              </a:spcBef>
              <a:defRPr/>
            </a:pPr>
            <a:r>
              <a:rPr lang="en-US" sz="1400" dirty="0">
                <a:solidFill>
                  <a:srgbClr val="000000"/>
                </a:solidFill>
              </a:rPr>
              <a:t>With latest generation of Intel XEON E-2288G Processor</a:t>
            </a:r>
          </a:p>
          <a:p>
            <a:pPr marL="0" lvl="1" defTabSz="913841">
              <a:lnSpc>
                <a:spcPct val="90000"/>
              </a:lnSpc>
              <a:spcBef>
                <a:spcPts val="600"/>
              </a:spcBef>
              <a:defRPr/>
            </a:pPr>
            <a:r>
              <a:rPr lang="en-US" sz="1400" dirty="0">
                <a:solidFill>
                  <a:srgbClr val="000000"/>
                </a:solidFill>
              </a:rPr>
              <a:t>Currently available  in UK South and Canada Central only</a:t>
            </a:r>
          </a:p>
        </p:txBody>
      </p:sp>
      <p:pic>
        <p:nvPicPr>
          <p:cNvPr id="10" name="Picture 9">
            <a:extLst>
              <a:ext uri="{FF2B5EF4-FFF2-40B4-BE49-F238E27FC236}">
                <a16:creationId xmlns:a16="http://schemas.microsoft.com/office/drawing/2014/main" id="{120B26F6-7E10-4AD9-A8F5-C58A98861BAD}"/>
              </a:ext>
            </a:extLst>
          </p:cNvPr>
          <p:cNvPicPr/>
          <p:nvPr/>
        </p:nvPicPr>
        <p:blipFill>
          <a:blip r:embed="rId4"/>
          <a:stretch>
            <a:fillRect/>
          </a:stretch>
        </p:blipFill>
        <p:spPr>
          <a:xfrm>
            <a:off x="2191566" y="2503476"/>
            <a:ext cx="5274808" cy="2390258"/>
          </a:xfrm>
          <a:prstGeom prst="rect">
            <a:avLst/>
          </a:prstGeom>
        </p:spPr>
      </p:pic>
      <p:pic>
        <p:nvPicPr>
          <p:cNvPr id="11" name="Picture 10">
            <a:extLst>
              <a:ext uri="{FF2B5EF4-FFF2-40B4-BE49-F238E27FC236}">
                <a16:creationId xmlns:a16="http://schemas.microsoft.com/office/drawing/2014/main" id="{B7B7FEE4-60E6-48EB-8BF7-A17110D6AA33}"/>
              </a:ext>
            </a:extLst>
          </p:cNvPr>
          <p:cNvPicPr>
            <a:picLocks noChangeAspect="1"/>
          </p:cNvPicPr>
          <p:nvPr/>
        </p:nvPicPr>
        <p:blipFill>
          <a:blip r:embed="rId5"/>
          <a:stretch>
            <a:fillRect/>
          </a:stretch>
        </p:blipFill>
        <p:spPr>
          <a:xfrm>
            <a:off x="8555919" y="246726"/>
            <a:ext cx="3759915" cy="4672271"/>
          </a:xfrm>
          <a:prstGeom prst="rect">
            <a:avLst/>
          </a:prstGeom>
        </p:spPr>
      </p:pic>
      <p:pic>
        <p:nvPicPr>
          <p:cNvPr id="5" name="Picture 4">
            <a:extLst>
              <a:ext uri="{FF2B5EF4-FFF2-40B4-BE49-F238E27FC236}">
                <a16:creationId xmlns:a16="http://schemas.microsoft.com/office/drawing/2014/main" id="{48E8A686-5193-409A-931F-689F47A6731E}"/>
              </a:ext>
            </a:extLst>
          </p:cNvPr>
          <p:cNvPicPr>
            <a:picLocks noChangeAspect="1"/>
          </p:cNvPicPr>
          <p:nvPr/>
        </p:nvPicPr>
        <p:blipFill>
          <a:blip r:embed="rId6"/>
          <a:stretch>
            <a:fillRect/>
          </a:stretch>
        </p:blipFill>
        <p:spPr>
          <a:xfrm>
            <a:off x="7041026" y="2426861"/>
            <a:ext cx="1097621" cy="1096605"/>
          </a:xfrm>
          <a:prstGeom prst="rect">
            <a:avLst/>
          </a:prstGeom>
          <a:effectLst>
            <a:outerShdw blurRad="63500" sx="102000" sy="102000" algn="ctr" rotWithShape="0">
              <a:prstClr val="black">
                <a:alpha val="40000"/>
              </a:prstClr>
            </a:outerShdw>
          </a:effectLst>
        </p:spPr>
      </p:pic>
      <p:sp>
        <p:nvSpPr>
          <p:cNvPr id="49" name="chip" title="Icon of a computer chip">
            <a:extLst>
              <a:ext uri="{FF2B5EF4-FFF2-40B4-BE49-F238E27FC236}">
                <a16:creationId xmlns:a16="http://schemas.microsoft.com/office/drawing/2014/main" id="{B03DC60D-A97B-47F6-9BE3-59C72EE208E8}"/>
              </a:ext>
            </a:extLst>
          </p:cNvPr>
          <p:cNvSpPr>
            <a:spLocks noChangeAspect="1" noEditPoints="1"/>
          </p:cNvSpPr>
          <p:nvPr/>
        </p:nvSpPr>
        <p:spPr bwMode="auto">
          <a:xfrm>
            <a:off x="7870404" y="320563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39705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5717363" cy="860424"/>
          </a:xfrm>
        </p:spPr>
        <p:txBody>
          <a:bodyPr/>
          <a:lstStyle/>
          <a:p>
            <a:r>
              <a:rPr lang="en-US" dirty="0"/>
              <a:t>Confidential Computing Consortium</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a:t>
            </a:r>
            <a:endParaRPr lang="en-US" dirty="0">
              <a:solidFill>
                <a:srgbClr val="0078D7"/>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95020" y="1766380"/>
            <a:ext cx="5002926" cy="2704177"/>
          </a:xfrm>
        </p:spPr>
        <p:txBody>
          <a:bodyPr>
            <a:normAutofit/>
          </a:bodyPr>
          <a:lstStyle/>
          <a:p>
            <a:r>
              <a:rPr lang="en-US" sz="2000" dirty="0"/>
              <a:t>Microsoft is a founding member of this open source community dedicated to defining and accelerating the adoption of confidential computing</a:t>
            </a:r>
          </a:p>
          <a:p>
            <a:pPr lvl="1"/>
            <a:r>
              <a:rPr lang="en-US" dirty="0">
                <a:solidFill>
                  <a:srgbClr val="000000"/>
                </a:solidFill>
                <a:cs typeface="Segoe UI Semibold" panose="020B0702040204020203" pitchFamily="34" charset="0"/>
              </a:rPr>
              <a:t>Announced on August 21st, 2019​</a:t>
            </a:r>
          </a:p>
          <a:p>
            <a:pPr lvl="1"/>
            <a:r>
              <a:rPr lang="en-US" dirty="0">
                <a:solidFill>
                  <a:srgbClr val="000000"/>
                </a:solidFill>
                <a:cs typeface="Segoe UI Semibold" panose="020B0702040204020203" pitchFamily="34" charset="0"/>
              </a:rPr>
              <a:t>Under the</a:t>
            </a:r>
          </a:p>
        </p:txBody>
      </p:sp>
      <p:pic>
        <p:nvPicPr>
          <p:cNvPr id="13" name="Picture 12" descr="A picture containing drawing&#10;&#10;Description automatically generated">
            <a:extLst>
              <a:ext uri="{FF2B5EF4-FFF2-40B4-BE49-F238E27FC236}">
                <a16:creationId xmlns:a16="http://schemas.microsoft.com/office/drawing/2014/main" id="{89B8107E-964D-4EE8-9354-AF0F572AF116}"/>
              </a:ext>
            </a:extLst>
          </p:cNvPr>
          <p:cNvPicPr>
            <a:picLocks noChangeAspect="1"/>
          </p:cNvPicPr>
          <p:nvPr/>
        </p:nvPicPr>
        <p:blipFill>
          <a:blip r:embed="rId3"/>
          <a:stretch>
            <a:fillRect/>
          </a:stretch>
        </p:blipFill>
        <p:spPr>
          <a:xfrm>
            <a:off x="1499390" y="3273002"/>
            <a:ext cx="1371600" cy="448519"/>
          </a:xfrm>
          <a:prstGeom prst="rect">
            <a:avLst/>
          </a:prstGeom>
        </p:spPr>
      </p:pic>
      <p:sp>
        <p:nvSpPr>
          <p:cNvPr id="16" name="Rectangle 15">
            <a:extLst>
              <a:ext uri="{FF2B5EF4-FFF2-40B4-BE49-F238E27FC236}">
                <a16:creationId xmlns:a16="http://schemas.microsoft.com/office/drawing/2014/main" id="{83BBC9AB-811C-4F2E-B8EA-ACEB53922424}"/>
              </a:ext>
              <a:ext uri="{C183D7F6-B498-43B3-948B-1728B52AA6E4}">
                <adec:decorative xmlns:adec="http://schemas.microsoft.com/office/drawing/2017/decorative" val="1"/>
              </a:ext>
            </a:extLst>
          </p:cNvPr>
          <p:cNvSpPr/>
          <p:nvPr/>
        </p:nvSpPr>
        <p:spPr bwMode="auto">
          <a:xfrm>
            <a:off x="5469706" y="1"/>
            <a:ext cx="6964680" cy="6293192"/>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79285" tIns="179285" rIns="182854" bIns="179285"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US">
              <a:solidFill>
                <a:srgbClr val="000000"/>
              </a:solidFill>
              <a:latin typeface="Segoe UI Semibold"/>
            </a:endParaRPr>
          </a:p>
        </p:txBody>
      </p:sp>
      <p:pic>
        <p:nvPicPr>
          <p:cNvPr id="18" name="Picture 17" descr="Alibaba Cloud logo">
            <a:extLst>
              <a:ext uri="{FF2B5EF4-FFF2-40B4-BE49-F238E27FC236}">
                <a16:creationId xmlns:a16="http://schemas.microsoft.com/office/drawing/2014/main" id="{5DC48F1E-EE0D-48D6-875C-369719DFF0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3968" y="1498971"/>
            <a:ext cx="900458" cy="444225"/>
          </a:xfrm>
          <a:prstGeom prst="rect">
            <a:avLst/>
          </a:prstGeom>
        </p:spPr>
      </p:pic>
      <p:pic>
        <p:nvPicPr>
          <p:cNvPr id="19" name="Picture 18" descr="Arm logo">
            <a:extLst>
              <a:ext uri="{FF2B5EF4-FFF2-40B4-BE49-F238E27FC236}">
                <a16:creationId xmlns:a16="http://schemas.microsoft.com/office/drawing/2014/main" id="{EAC74670-B4FA-4A49-B293-98A6198C36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7865" y="2353935"/>
            <a:ext cx="572665" cy="174903"/>
          </a:xfrm>
          <a:prstGeom prst="rect">
            <a:avLst/>
          </a:prstGeom>
        </p:spPr>
      </p:pic>
      <p:pic>
        <p:nvPicPr>
          <p:cNvPr id="20" name="Picture 19" descr="Baidu logo">
            <a:extLst>
              <a:ext uri="{FF2B5EF4-FFF2-40B4-BE49-F238E27FC236}">
                <a16:creationId xmlns:a16="http://schemas.microsoft.com/office/drawing/2014/main" id="{27355E55-A7FA-4223-9419-BCB85D29EE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77654" y="2991778"/>
            <a:ext cx="993087" cy="339822"/>
          </a:xfrm>
          <a:prstGeom prst="rect">
            <a:avLst/>
          </a:prstGeom>
        </p:spPr>
      </p:pic>
      <p:pic>
        <p:nvPicPr>
          <p:cNvPr id="21" name="Picture 20" descr="Decentriq logo">
            <a:extLst>
              <a:ext uri="{FF2B5EF4-FFF2-40B4-BE49-F238E27FC236}">
                <a16:creationId xmlns:a16="http://schemas.microsoft.com/office/drawing/2014/main" id="{859E060C-3EBA-48E4-9C92-FFE21DFD9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69050" y="3748467"/>
            <a:ext cx="1010294" cy="267054"/>
          </a:xfrm>
          <a:prstGeom prst="rect">
            <a:avLst/>
          </a:prstGeom>
        </p:spPr>
      </p:pic>
      <p:pic>
        <p:nvPicPr>
          <p:cNvPr id="22" name="Picture 21" descr="facebook logo">
            <a:extLst>
              <a:ext uri="{FF2B5EF4-FFF2-40B4-BE49-F238E27FC236}">
                <a16:creationId xmlns:a16="http://schemas.microsoft.com/office/drawing/2014/main" id="{67D2E230-F257-461B-B557-4398D213C9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6749" y="4513436"/>
            <a:ext cx="894897" cy="177722"/>
          </a:xfrm>
          <a:prstGeom prst="rect">
            <a:avLst/>
          </a:prstGeom>
        </p:spPr>
      </p:pic>
      <p:pic>
        <p:nvPicPr>
          <p:cNvPr id="23" name="Picture 22" descr="Fortanix logo">
            <a:extLst>
              <a:ext uri="{FF2B5EF4-FFF2-40B4-BE49-F238E27FC236}">
                <a16:creationId xmlns:a16="http://schemas.microsoft.com/office/drawing/2014/main" id="{4BC508A4-F0E0-4455-93DF-B68BEE1F887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6141" y="1614378"/>
            <a:ext cx="1062743" cy="213412"/>
          </a:xfrm>
          <a:prstGeom prst="rect">
            <a:avLst/>
          </a:prstGeom>
        </p:spPr>
      </p:pic>
      <p:pic>
        <p:nvPicPr>
          <p:cNvPr id="24" name="Picture 23" descr="Google logo">
            <a:extLst>
              <a:ext uri="{FF2B5EF4-FFF2-40B4-BE49-F238E27FC236}">
                <a16:creationId xmlns:a16="http://schemas.microsoft.com/office/drawing/2014/main" id="{37D018EC-4BC4-465F-9F26-1CA1AC0AA91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1576" y="2255581"/>
            <a:ext cx="891870" cy="371613"/>
          </a:xfrm>
          <a:prstGeom prst="rect">
            <a:avLst/>
          </a:prstGeom>
        </p:spPr>
      </p:pic>
      <p:pic>
        <p:nvPicPr>
          <p:cNvPr id="25" name="Picture 24" descr="Huawei logo">
            <a:extLst>
              <a:ext uri="{FF2B5EF4-FFF2-40B4-BE49-F238E27FC236}">
                <a16:creationId xmlns:a16="http://schemas.microsoft.com/office/drawing/2014/main" id="{B0059402-1C7D-416C-A21E-6F40230B6D2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95888" y="2858462"/>
            <a:ext cx="603246" cy="631304"/>
          </a:xfrm>
          <a:prstGeom prst="rect">
            <a:avLst/>
          </a:prstGeom>
        </p:spPr>
      </p:pic>
      <p:pic>
        <p:nvPicPr>
          <p:cNvPr id="26" name="Picture 25" descr="Intel">
            <a:extLst>
              <a:ext uri="{FF2B5EF4-FFF2-40B4-BE49-F238E27FC236}">
                <a16:creationId xmlns:a16="http://schemas.microsoft.com/office/drawing/2014/main" id="{69C122E4-7ED0-4EB8-93B0-696937C8EC9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85237" y="3674868"/>
            <a:ext cx="624549" cy="414252"/>
          </a:xfrm>
          <a:prstGeom prst="rect">
            <a:avLst/>
          </a:prstGeom>
        </p:spPr>
      </p:pic>
      <p:pic>
        <p:nvPicPr>
          <p:cNvPr id="27" name="Picture 26" descr="Microsoft logo">
            <a:extLst>
              <a:ext uri="{FF2B5EF4-FFF2-40B4-BE49-F238E27FC236}">
                <a16:creationId xmlns:a16="http://schemas.microsoft.com/office/drawing/2014/main" id="{9C2B4991-888B-4112-9F13-7C67582A8E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017023" y="4462913"/>
            <a:ext cx="1360976" cy="278771"/>
          </a:xfrm>
          <a:prstGeom prst="rect">
            <a:avLst/>
          </a:prstGeom>
        </p:spPr>
      </p:pic>
      <p:pic>
        <p:nvPicPr>
          <p:cNvPr id="28" name="Picture 27" descr="VM Ware logo">
            <a:extLst>
              <a:ext uri="{FF2B5EF4-FFF2-40B4-BE49-F238E27FC236}">
                <a16:creationId xmlns:a16="http://schemas.microsoft.com/office/drawing/2014/main" id="{B585CE82-223F-4E93-B612-B411FDE612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798818" y="4470557"/>
            <a:ext cx="1044018" cy="263481"/>
          </a:xfrm>
          <a:prstGeom prst="rect">
            <a:avLst/>
          </a:prstGeom>
        </p:spPr>
      </p:pic>
      <p:pic>
        <p:nvPicPr>
          <p:cNvPr id="29" name="Picture 28" descr="Oracle logo">
            <a:extLst>
              <a:ext uri="{FF2B5EF4-FFF2-40B4-BE49-F238E27FC236}">
                <a16:creationId xmlns:a16="http://schemas.microsoft.com/office/drawing/2014/main" id="{BB17DD57-4710-4A1B-96F9-733A9093597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751727" y="1614376"/>
            <a:ext cx="1138199" cy="213413"/>
          </a:xfrm>
          <a:prstGeom prst="rect">
            <a:avLst/>
          </a:prstGeom>
        </p:spPr>
      </p:pic>
      <p:pic>
        <p:nvPicPr>
          <p:cNvPr id="30" name="Picture 29" descr="Red hat logo">
            <a:extLst>
              <a:ext uri="{FF2B5EF4-FFF2-40B4-BE49-F238E27FC236}">
                <a16:creationId xmlns:a16="http://schemas.microsoft.com/office/drawing/2014/main" id="{71F78B37-C613-4ABD-8B07-D71EF65516E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9874892" y="2146418"/>
            <a:ext cx="891871" cy="589937"/>
          </a:xfrm>
          <a:prstGeom prst="rect">
            <a:avLst/>
          </a:prstGeom>
        </p:spPr>
      </p:pic>
      <p:pic>
        <p:nvPicPr>
          <p:cNvPr id="31" name="Picture 30" descr="Swisscom logo">
            <a:extLst>
              <a:ext uri="{FF2B5EF4-FFF2-40B4-BE49-F238E27FC236}">
                <a16:creationId xmlns:a16="http://schemas.microsoft.com/office/drawing/2014/main" id="{FDAB1C07-4679-4DD9-8DE5-D26A387C90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743049" y="2960513"/>
            <a:ext cx="1155555" cy="402352"/>
          </a:xfrm>
          <a:prstGeom prst="rect">
            <a:avLst/>
          </a:prstGeom>
        </p:spPr>
      </p:pic>
      <p:pic>
        <p:nvPicPr>
          <p:cNvPr id="32" name="Picture 31" descr="Tencent logo">
            <a:extLst>
              <a:ext uri="{FF2B5EF4-FFF2-40B4-BE49-F238E27FC236}">
                <a16:creationId xmlns:a16="http://schemas.microsoft.com/office/drawing/2014/main" id="{39785614-FE17-49D9-AF8E-96D5B20BF0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695250" y="3758355"/>
            <a:ext cx="1241225" cy="247276"/>
          </a:xfrm>
          <a:prstGeom prst="rect">
            <a:avLst/>
          </a:prstGeom>
        </p:spPr>
      </p:pic>
      <p:sp>
        <p:nvSpPr>
          <p:cNvPr id="33" name="Rectangle 32">
            <a:extLst>
              <a:ext uri="{FF2B5EF4-FFF2-40B4-BE49-F238E27FC236}">
                <a16:creationId xmlns:a16="http://schemas.microsoft.com/office/drawing/2014/main" id="{ED7DA26A-7CCE-4141-AA9E-6825B765DBFC}"/>
              </a:ext>
              <a:ext uri="{C183D7F6-B498-43B3-948B-1728B52AA6E4}">
                <adec:decorative xmlns:adec="http://schemas.microsoft.com/office/drawing/2017/decorative" val="1"/>
              </a:ext>
            </a:extLst>
          </p:cNvPr>
          <p:cNvSpPr/>
          <p:nvPr/>
        </p:nvSpPr>
        <p:spPr bwMode="auto">
          <a:xfrm>
            <a:off x="6540508" y="1881787"/>
            <a:ext cx="4823077" cy="383501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Graphic 33" descr="Confidential computing consortium logo">
            <a:extLst>
              <a:ext uri="{FF2B5EF4-FFF2-40B4-BE49-F238E27FC236}">
                <a16:creationId xmlns:a16="http://schemas.microsoft.com/office/drawing/2014/main" id="{6AB274AE-D45E-47B4-BCEA-EBDDFDA70047}"/>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429177" y="272434"/>
            <a:ext cx="2919981" cy="805246"/>
          </a:xfrm>
          <a:prstGeom prst="rect">
            <a:avLst/>
          </a:prstGeom>
        </p:spPr>
      </p:pic>
      <p:sp>
        <p:nvSpPr>
          <p:cNvPr id="35" name="Rectangle 34">
            <a:extLst>
              <a:ext uri="{FF2B5EF4-FFF2-40B4-BE49-F238E27FC236}">
                <a16:creationId xmlns:a16="http://schemas.microsoft.com/office/drawing/2014/main" id="{606D95AD-F8A7-472F-826E-551038D2EAA8}"/>
              </a:ext>
            </a:extLst>
          </p:cNvPr>
          <p:cNvSpPr/>
          <p:nvPr/>
        </p:nvSpPr>
        <p:spPr bwMode="auto">
          <a:xfrm>
            <a:off x="7122029" y="5283701"/>
            <a:ext cx="3227129" cy="2443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70" fontAlgn="base">
              <a:lnSpc>
                <a:spcPct val="90000"/>
              </a:lnSpc>
              <a:spcBef>
                <a:spcPct val="0"/>
              </a:spcBef>
              <a:spcAft>
                <a:spcPct val="0"/>
              </a:spcAft>
              <a:defRPr/>
            </a:pPr>
            <a:r>
              <a:rPr lang="en-US">
                <a:solidFill>
                  <a:srgbClr val="0078D3"/>
                </a:solidFill>
                <a:latin typeface="Segoe UI Semibold"/>
              </a:rPr>
              <a:t>and more…</a:t>
            </a:r>
          </a:p>
        </p:txBody>
      </p:sp>
      <p:sp>
        <p:nvSpPr>
          <p:cNvPr id="36" name="Footer Placeholder 2">
            <a:extLst>
              <a:ext uri="{FF2B5EF4-FFF2-40B4-BE49-F238E27FC236}">
                <a16:creationId xmlns:a16="http://schemas.microsoft.com/office/drawing/2014/main" id="{F60ADC49-3568-489C-B7D8-0489C30FB285}"/>
              </a:ext>
            </a:extLst>
          </p:cNvPr>
          <p:cNvSpPr txBox="1">
            <a:spLocks/>
          </p:cNvSpPr>
          <p:nvPr/>
        </p:nvSpPr>
        <p:spPr>
          <a:xfrm>
            <a:off x="7256492" y="5621003"/>
            <a:ext cx="2958202" cy="105604"/>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554371"/>
            <a:r>
              <a:rPr lang="en-US" sz="686" spc="3">
                <a:solidFill>
                  <a:srgbClr val="FFFFFF">
                    <a:lumMod val="65000"/>
                  </a:srgbClr>
                </a:solidFill>
                <a:latin typeface="Segoe UI"/>
              </a:rPr>
              <a:t>*Other names and brands may be claimed as the property of others.</a:t>
            </a:r>
          </a:p>
        </p:txBody>
      </p:sp>
      <p:sp>
        <p:nvSpPr>
          <p:cNvPr id="9" name="TextBox 8">
            <a:extLst>
              <a:ext uri="{FF2B5EF4-FFF2-40B4-BE49-F238E27FC236}">
                <a16:creationId xmlns:a16="http://schemas.microsoft.com/office/drawing/2014/main" id="{AA9194DE-643B-48BA-AAA2-CBFBB19E0151}"/>
              </a:ext>
            </a:extLst>
          </p:cNvPr>
          <p:cNvSpPr txBox="1"/>
          <p:nvPr/>
        </p:nvSpPr>
        <p:spPr>
          <a:xfrm>
            <a:off x="431337" y="5252289"/>
            <a:ext cx="3810000" cy="369332"/>
          </a:xfrm>
          <a:prstGeom prst="rect">
            <a:avLst/>
          </a:prstGeom>
          <a:noFill/>
        </p:spPr>
        <p:txBody>
          <a:bodyPr wrap="square">
            <a:spAutoFit/>
          </a:bodyPr>
          <a:lstStyle/>
          <a:p>
            <a:r>
              <a:rPr lang="en-US" b="0" i="0" u="sng" strike="noStrike" dirty="0">
                <a:solidFill>
                  <a:srgbClr val="0097A7"/>
                </a:solidFill>
                <a:effectLst/>
                <a:latin typeface="Arial" panose="020B0604020202020204" pitchFamily="34" charset="0"/>
                <a:hlinkClick r:id="rId21"/>
              </a:rPr>
              <a:t>https://confidentialcomputing.io</a:t>
            </a:r>
            <a:r>
              <a:rPr lang="en-US" b="0" i="0" dirty="0">
                <a:solidFill>
                  <a:srgbClr val="000000"/>
                </a:solidFill>
                <a:effectLst/>
                <a:latin typeface="Arial" panose="020B0604020202020204" pitchFamily="34" charset="0"/>
              </a:rPr>
              <a:t>​</a:t>
            </a:r>
            <a:endParaRPr lang="en-US" dirty="0"/>
          </a:p>
        </p:txBody>
      </p:sp>
      <p:pic>
        <p:nvPicPr>
          <p:cNvPr id="10" name="Picture 9">
            <a:extLst>
              <a:ext uri="{FF2B5EF4-FFF2-40B4-BE49-F238E27FC236}">
                <a16:creationId xmlns:a16="http://schemas.microsoft.com/office/drawing/2014/main" id="{43485F5D-B081-4848-AC4E-C99165293B6A}"/>
              </a:ext>
            </a:extLst>
          </p:cNvPr>
          <p:cNvPicPr>
            <a:picLocks noChangeAspect="1"/>
          </p:cNvPicPr>
          <p:nvPr/>
        </p:nvPicPr>
        <p:blipFill>
          <a:blip r:embed="rId22"/>
          <a:stretch>
            <a:fillRect/>
          </a:stretch>
        </p:blipFill>
        <p:spPr>
          <a:xfrm>
            <a:off x="-1" y="6293192"/>
            <a:ext cx="12436475" cy="701334"/>
          </a:xfrm>
          <a:prstGeom prst="rect">
            <a:avLst/>
          </a:prstGeom>
        </p:spPr>
      </p:pic>
    </p:spTree>
    <p:extLst>
      <p:ext uri="{BB962C8B-B14F-4D97-AF65-F5344CB8AC3E}">
        <p14:creationId xmlns:p14="http://schemas.microsoft.com/office/powerpoint/2010/main" val="1036950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750"/>
                                  </p:stCondLst>
                                  <p:childTnLst>
                                    <p:animMotion origin="layout" path="M 4.86852E-6 6.26419E-7 L 4.86852E-6 0.05946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1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1250"/>
                                  </p:stCondLst>
                                  <p:childTnLst>
                                    <p:animMotion origin="layout" path="M -2.65509E-6 1.85656E-6 L -2.65509E-6 0.05946 " pathEditMode="relative" rAng="0" ptsTypes="AA">
                                      <p:cBhvr>
                                        <p:cTn id="14" dur="750" spd="-100000" fill="hold"/>
                                        <p:tgtEl>
                                          <p:spTgt spid="18"/>
                                        </p:tgtEl>
                                        <p:attrNameLst>
                                          <p:attrName>ppt_x</p:attrName>
                                          <p:attrName>ppt_y</p:attrName>
                                        </p:attrNameLst>
                                      </p:cBhvr>
                                      <p:rCtr x="0" y="2973"/>
                                    </p:animMotion>
                                  </p:childTnLst>
                                </p:cTn>
                              </p:par>
                              <p:par>
                                <p:cTn id="15" presetID="10" presetClass="entr" presetSubtype="0" fill="hold" nodeType="withEffect">
                                  <p:stCondLst>
                                    <p:cond delay="1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1500"/>
                                  </p:stCondLst>
                                  <p:childTnLst>
                                    <p:animMotion origin="layout" path="M -2.65509E-6 5.49251E-7 L -2.65509E-6 0.05946 " pathEditMode="relative" rAng="0" ptsTypes="AA">
                                      <p:cBhvr>
                                        <p:cTn id="19" dur="750" spd="-100000" fill="hold"/>
                                        <p:tgtEl>
                                          <p:spTgt spid="19"/>
                                        </p:tgtEl>
                                        <p:attrNameLst>
                                          <p:attrName>ppt_x</p:attrName>
                                          <p:attrName>ppt_y</p:attrName>
                                        </p:attrNameLst>
                                      </p:cBhvr>
                                      <p:rCtr x="0" y="2973"/>
                                    </p:animMotion>
                                  </p:childTnLst>
                                </p:cTn>
                              </p:par>
                              <p:par>
                                <p:cTn id="20" presetID="10" presetClass="entr" presetSubtype="0" fill="hold" nodeType="withEffect">
                                  <p:stCondLst>
                                    <p:cond delay="17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nodeType="withEffect">
                                  <p:stCondLst>
                                    <p:cond delay="1750"/>
                                  </p:stCondLst>
                                  <p:childTnLst>
                                    <p:animMotion origin="layout" path="M -2.65509E-6 -7.58057E-7 L -2.65509E-6 0.05947 " pathEditMode="relative" rAng="0" ptsTypes="AA">
                                      <p:cBhvr>
                                        <p:cTn id="24" dur="750" spd="-100000" fill="hold"/>
                                        <p:tgtEl>
                                          <p:spTgt spid="20"/>
                                        </p:tgtEl>
                                        <p:attrNameLst>
                                          <p:attrName>ppt_x</p:attrName>
                                          <p:attrName>ppt_y</p:attrName>
                                        </p:attrNameLst>
                                      </p:cBhvr>
                                      <p:rCtr x="0" y="2973"/>
                                    </p:animMotion>
                                  </p:childTnLst>
                                </p:cTn>
                              </p:par>
                              <p:par>
                                <p:cTn id="25" presetID="10" presetClass="entr" presetSubtype="0" fill="hold" nodeType="withEffect">
                                  <p:stCondLst>
                                    <p:cond delay="2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2000"/>
                                  </p:stCondLst>
                                  <p:childTnLst>
                                    <p:animMotion origin="layout" path="M -2.65509E-6 4.89787E-6 L -2.65509E-6 0.05946 " pathEditMode="relative" rAng="0" ptsTypes="AA">
                                      <p:cBhvr>
                                        <p:cTn id="29" dur="750" spd="-100000" fill="hold"/>
                                        <p:tgtEl>
                                          <p:spTgt spid="21"/>
                                        </p:tgtEl>
                                        <p:attrNameLst>
                                          <p:attrName>ppt_x</p:attrName>
                                          <p:attrName>ppt_y</p:attrName>
                                        </p:attrNameLst>
                                      </p:cBhvr>
                                      <p:rCtr x="0" y="2973"/>
                                    </p:animMotion>
                                  </p:childTnLst>
                                </p:cTn>
                              </p:par>
                              <p:par>
                                <p:cTn id="30" presetID="10" presetClass="entr" presetSubtype="0" fill="hold" nodeType="withEffect">
                                  <p:stCondLst>
                                    <p:cond delay="2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nodeType="withEffect">
                                  <p:stCondLst>
                                    <p:cond delay="2250"/>
                                  </p:stCondLst>
                                  <p:childTnLst>
                                    <p:animMotion origin="layout" path="M -2.65509E-6 3.59056E-6 L -2.65509E-6 0.05946 " pathEditMode="relative" rAng="0" ptsTypes="AA">
                                      <p:cBhvr>
                                        <p:cTn id="34" dur="750" spd="-100000" fill="hold"/>
                                        <p:tgtEl>
                                          <p:spTgt spid="22"/>
                                        </p:tgtEl>
                                        <p:attrNameLst>
                                          <p:attrName>ppt_x</p:attrName>
                                          <p:attrName>ppt_y</p:attrName>
                                        </p:attrNameLst>
                                      </p:cBhvr>
                                      <p:rCtr x="0" y="2973"/>
                                    </p:animMotion>
                                  </p:childTnLst>
                                </p:cTn>
                              </p:par>
                              <p:par>
                                <p:cTn id="35" presetID="10" presetClass="entr" presetSubtype="0" fill="hold" nodeType="withEffect">
                                  <p:stCondLst>
                                    <p:cond delay="25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42" presetClass="path" presetSubtype="0" decel="100000" fill="hold" nodeType="withEffect">
                                  <p:stCondLst>
                                    <p:cond delay="2500"/>
                                  </p:stCondLst>
                                  <p:childTnLst>
                                    <p:animMotion origin="layout" path="M 3.62522E-7 1.85656E-6 L 3.62522E-7 0.05946 " pathEditMode="relative" rAng="0" ptsTypes="AA">
                                      <p:cBhvr>
                                        <p:cTn id="39" dur="750" spd="-100000" fill="hold"/>
                                        <p:tgtEl>
                                          <p:spTgt spid="23"/>
                                        </p:tgtEl>
                                        <p:attrNameLst>
                                          <p:attrName>ppt_x</p:attrName>
                                          <p:attrName>ppt_y</p:attrName>
                                        </p:attrNameLst>
                                      </p:cBhvr>
                                      <p:rCtr x="0" y="2973"/>
                                    </p:animMotion>
                                  </p:childTnLst>
                                </p:cTn>
                              </p:par>
                              <p:par>
                                <p:cTn id="40" presetID="10" presetClass="entr" presetSubtype="0" fill="hold" nodeType="withEffect">
                                  <p:stCondLst>
                                    <p:cond delay="275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nodeType="withEffect">
                                  <p:stCondLst>
                                    <p:cond delay="2750"/>
                                  </p:stCondLst>
                                  <p:childTnLst>
                                    <p:animMotion origin="layout" path="M 2.71381E-6 5.49251E-7 L 2.71381E-6 0.05946 " pathEditMode="relative" rAng="0" ptsTypes="AA">
                                      <p:cBhvr>
                                        <p:cTn id="44" dur="750" spd="-100000" fill="hold"/>
                                        <p:tgtEl>
                                          <p:spTgt spid="24"/>
                                        </p:tgtEl>
                                        <p:attrNameLst>
                                          <p:attrName>ppt_x</p:attrName>
                                          <p:attrName>ppt_y</p:attrName>
                                        </p:attrNameLst>
                                      </p:cBhvr>
                                      <p:rCtr x="0" y="2973"/>
                                    </p:animMotion>
                                  </p:childTnLst>
                                </p:cTn>
                              </p:par>
                              <p:par>
                                <p:cTn id="45" presetID="10" presetClass="entr" presetSubtype="0" fill="hold" nodeType="withEffect">
                                  <p:stCondLst>
                                    <p:cond delay="3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3000"/>
                                  </p:stCondLst>
                                  <p:childTnLst>
                                    <p:animMotion origin="layout" path="M 2.71381E-6 4.99319E-7 L 2.71381E-6 0.05946 " pathEditMode="relative" rAng="0" ptsTypes="AA">
                                      <p:cBhvr>
                                        <p:cTn id="49" dur="750" spd="-100000" fill="hold"/>
                                        <p:tgtEl>
                                          <p:spTgt spid="25"/>
                                        </p:tgtEl>
                                        <p:attrNameLst>
                                          <p:attrName>ppt_x</p:attrName>
                                          <p:attrName>ppt_y</p:attrName>
                                        </p:attrNameLst>
                                      </p:cBhvr>
                                      <p:rCtr x="0" y="2973"/>
                                    </p:animMotion>
                                  </p:childTnLst>
                                </p:cTn>
                              </p:par>
                              <p:par>
                                <p:cTn id="50" presetID="10" presetClass="entr" presetSubtype="0" fill="hold" nodeType="withEffect">
                                  <p:stCondLst>
                                    <p:cond delay="325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nodeType="withEffect">
                                  <p:stCondLst>
                                    <p:cond delay="3250"/>
                                  </p:stCondLst>
                                  <p:childTnLst>
                                    <p:animMotion origin="layout" path="M 3.62522E-7 4.89787E-6 L 3.62522E-7 0.05946 " pathEditMode="relative" rAng="0" ptsTypes="AA">
                                      <p:cBhvr>
                                        <p:cTn id="54" dur="750" spd="-100000" fill="hold"/>
                                        <p:tgtEl>
                                          <p:spTgt spid="26"/>
                                        </p:tgtEl>
                                        <p:attrNameLst>
                                          <p:attrName>ppt_x</p:attrName>
                                          <p:attrName>ppt_y</p:attrName>
                                        </p:attrNameLst>
                                      </p:cBhvr>
                                      <p:rCtr x="0" y="2973"/>
                                    </p:animMotion>
                                  </p:childTnLst>
                                </p:cTn>
                              </p:par>
                              <p:par>
                                <p:cTn id="55" presetID="10" presetClass="entr" presetSubtype="0" fill="hold" nodeType="withEffect">
                                  <p:stCondLst>
                                    <p:cond delay="35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3500"/>
                                  </p:stCondLst>
                                  <p:childTnLst>
                                    <p:animMotion origin="layout" path="M 3.62522E-7 3.59056E-6 L 3.62522E-7 0.05946 " pathEditMode="relative" rAng="0" ptsTypes="AA">
                                      <p:cBhvr>
                                        <p:cTn id="59" dur="750" spd="-100000" fill="hold"/>
                                        <p:tgtEl>
                                          <p:spTgt spid="27"/>
                                        </p:tgtEl>
                                        <p:attrNameLst>
                                          <p:attrName>ppt_x</p:attrName>
                                          <p:attrName>ppt_y</p:attrName>
                                        </p:attrNameLst>
                                      </p:cBhvr>
                                      <p:rCtr x="0" y="2973"/>
                                    </p:animMotion>
                                  </p:childTnLst>
                                </p:cTn>
                              </p:par>
                              <p:par>
                                <p:cTn id="60" presetID="10" presetClass="entr" presetSubtype="0" fill="hold" nodeType="withEffect">
                                  <p:stCondLst>
                                    <p:cond delay="375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42" presetClass="path" presetSubtype="0" decel="100000" fill="hold" nodeType="withEffect">
                                  <p:stCondLst>
                                    <p:cond delay="3750"/>
                                  </p:stCondLst>
                                  <p:childTnLst>
                                    <p:animMotion origin="layout" path="M -4.26857E-6 1.85656E-6 L -4.26857E-6 0.05946 " pathEditMode="relative" rAng="0" ptsTypes="AA">
                                      <p:cBhvr>
                                        <p:cTn id="64" dur="750" spd="-100000" fill="hold"/>
                                        <p:tgtEl>
                                          <p:spTgt spid="29"/>
                                        </p:tgtEl>
                                        <p:attrNameLst>
                                          <p:attrName>ppt_x</p:attrName>
                                          <p:attrName>ppt_y</p:attrName>
                                        </p:attrNameLst>
                                      </p:cBhvr>
                                      <p:rCtr x="0" y="2973"/>
                                    </p:animMotion>
                                  </p:childTnLst>
                                </p:cTn>
                              </p:par>
                              <p:par>
                                <p:cTn id="65" presetID="10" presetClass="entr" presetSubtype="0" fill="hold" nodeType="withEffect">
                                  <p:stCondLst>
                                    <p:cond delay="40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42" presetClass="path" presetSubtype="0" decel="100000" fill="hold" nodeType="withEffect">
                                  <p:stCondLst>
                                    <p:cond delay="4000"/>
                                  </p:stCondLst>
                                  <p:childTnLst>
                                    <p:animMotion origin="layout" path="M -4.26857E-6 5.49251E-7 L -4.26857E-6 0.05946 " pathEditMode="relative" rAng="0" ptsTypes="AA">
                                      <p:cBhvr>
                                        <p:cTn id="69" dur="750" spd="-100000" fill="hold"/>
                                        <p:tgtEl>
                                          <p:spTgt spid="30"/>
                                        </p:tgtEl>
                                        <p:attrNameLst>
                                          <p:attrName>ppt_x</p:attrName>
                                          <p:attrName>ppt_y</p:attrName>
                                        </p:attrNameLst>
                                      </p:cBhvr>
                                      <p:rCtr x="0" y="2973"/>
                                    </p:animMotion>
                                  </p:childTnLst>
                                </p:cTn>
                              </p:par>
                              <p:par>
                                <p:cTn id="70" presetID="10" presetClass="entr" presetSubtype="0" fill="hold" nodeType="withEffect">
                                  <p:stCondLst>
                                    <p:cond delay="425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42" presetClass="path" presetSubtype="0" decel="100000" fill="hold" nodeType="withEffect">
                                  <p:stCondLst>
                                    <p:cond delay="4250"/>
                                  </p:stCondLst>
                                  <p:childTnLst>
                                    <p:animMotion origin="layout" path="M -4.26857E-6 -3.79483E-6 L -4.26857E-6 0.05947 " pathEditMode="relative" rAng="0" ptsTypes="AA">
                                      <p:cBhvr>
                                        <p:cTn id="74" dur="750" spd="-100000" fill="hold"/>
                                        <p:tgtEl>
                                          <p:spTgt spid="31"/>
                                        </p:tgtEl>
                                        <p:attrNameLst>
                                          <p:attrName>ppt_x</p:attrName>
                                          <p:attrName>ppt_y</p:attrName>
                                        </p:attrNameLst>
                                      </p:cBhvr>
                                      <p:rCtr x="0" y="2973"/>
                                    </p:animMotion>
                                  </p:childTnLst>
                                </p:cTn>
                              </p:par>
                              <p:par>
                                <p:cTn id="75" presetID="10" presetClass="entr" presetSubtype="0" fill="hold" nodeType="withEffect">
                                  <p:stCondLst>
                                    <p:cond delay="450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42" presetClass="path" presetSubtype="0" decel="100000" fill="hold" nodeType="withEffect">
                                  <p:stCondLst>
                                    <p:cond delay="4500"/>
                                  </p:stCondLst>
                                  <p:childTnLst>
                                    <p:animMotion origin="layout" path="M -1.32244E-6 4.89787E-6 L -1.32244E-6 0.05946 " pathEditMode="relative" rAng="0" ptsTypes="AA">
                                      <p:cBhvr>
                                        <p:cTn id="79" dur="750" spd="-100000" fill="hold"/>
                                        <p:tgtEl>
                                          <p:spTgt spid="32"/>
                                        </p:tgtEl>
                                        <p:attrNameLst>
                                          <p:attrName>ppt_x</p:attrName>
                                          <p:attrName>ppt_y</p:attrName>
                                        </p:attrNameLst>
                                      </p:cBhvr>
                                      <p:rCtr x="0" y="2973"/>
                                    </p:animMotion>
                                  </p:childTnLst>
                                </p:cTn>
                              </p:par>
                              <p:par>
                                <p:cTn id="80" presetID="10" presetClass="entr" presetSubtype="0" fill="hold" nodeType="withEffect">
                                  <p:stCondLst>
                                    <p:cond delay="475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nodeType="withEffect">
                                  <p:stCondLst>
                                    <p:cond delay="4750"/>
                                  </p:stCondLst>
                                  <p:childTnLst>
                                    <p:animMotion origin="layout" path="M -4.26857E-6 3.59056E-6 L -4.26857E-6 0.05946 " pathEditMode="relative" rAng="0" ptsTypes="AA">
                                      <p:cBhvr>
                                        <p:cTn id="84" dur="750" spd="-100000" fill="hold"/>
                                        <p:tgtEl>
                                          <p:spTgt spid="28"/>
                                        </p:tgtEl>
                                        <p:attrNameLst>
                                          <p:attrName>ppt_x</p:attrName>
                                          <p:attrName>ppt_y</p:attrName>
                                        </p:attrNameLst>
                                      </p:cBhvr>
                                      <p:rCtr x="0" y="2973"/>
                                    </p:animMotion>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42" presetClass="path" presetSubtype="0" decel="100000" fill="hold" grpId="1" nodeType="withEffect">
                                  <p:stCondLst>
                                    <p:cond delay="0"/>
                                  </p:stCondLst>
                                  <p:childTnLst>
                                    <p:animMotion origin="layout" path="M -3.20654E-6 1.95188E-7 L -3.20654E-6 0.05946 " pathEditMode="relative" rAng="0" ptsTypes="AA">
                                      <p:cBhvr>
                                        <p:cTn id="90" dur="750" spd="-100000" fill="hold"/>
                                        <p:tgtEl>
                                          <p:spTgt spid="35"/>
                                        </p:tgtEl>
                                        <p:attrNameLst>
                                          <p:attrName>ppt_x</p:attrName>
                                          <p:attrName>ppt_y</p:attrName>
                                        </p:attrNameLst>
                                      </p:cBhvr>
                                      <p:rCtr x="0" y="2973"/>
                                    </p:animMotion>
                                  </p:childTnLst>
                                </p:cTn>
                              </p:par>
                              <p:par>
                                <p:cTn id="91" presetID="10"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42" presetClass="path" presetSubtype="0" decel="100000" fill="hold" grpId="1" nodeType="withEffect">
                                  <p:stCondLst>
                                    <p:cond delay="0"/>
                                  </p:stCondLst>
                                  <p:childTnLst>
                                    <p:animMotion origin="layout" path="M -3.20654E-6 3.40899E-6 L -3.20654E-6 0.05946 " pathEditMode="relative" rAng="0" ptsTypes="AA">
                                      <p:cBhvr>
                                        <p:cTn id="95" dur="750" spd="-100000" fill="hold"/>
                                        <p:tgtEl>
                                          <p:spTgt spid="3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p:bldP spid="3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Common applications patterns of confidential Computing</a:t>
            </a:r>
            <a:br>
              <a:rPr lang="en-US" dirty="0"/>
            </a:br>
            <a:r>
              <a:rPr lang="en-US" sz="2400" dirty="0">
                <a:solidFill>
                  <a:srgbClr val="0072C6"/>
                </a:solidFill>
                <a:latin typeface="Segoe UI" panose="020B0502040204020203" pitchFamily="34" charset="0"/>
                <a:cs typeface="Segoe UI" panose="020B0502040204020203" pitchFamily="34" charset="0"/>
              </a:rPr>
              <a:t>Common scenarios</a:t>
            </a:r>
            <a:endParaRPr lang="en-US" dirty="0"/>
          </a:p>
        </p:txBody>
      </p:sp>
      <p:sp>
        <p:nvSpPr>
          <p:cNvPr id="6" name="Text Placeholder 2">
            <a:extLst>
              <a:ext uri="{FF2B5EF4-FFF2-40B4-BE49-F238E27FC236}">
                <a16:creationId xmlns:a16="http://schemas.microsoft.com/office/drawing/2014/main" id="{725291A7-82A2-4FCD-9DB1-F5A249C82B99}"/>
              </a:ext>
            </a:extLst>
          </p:cNvPr>
          <p:cNvSpPr txBox="1">
            <a:spLocks/>
          </p:cNvSpPr>
          <p:nvPr/>
        </p:nvSpPr>
        <p:spPr>
          <a:xfrm>
            <a:off x="427037" y="1363662"/>
            <a:ext cx="10782298" cy="3323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41" dirty="0">
                <a:solidFill>
                  <a:schemeClr val="tx2"/>
                </a:solidFill>
              </a:rPr>
              <a:t>Protect data confidentiality </a:t>
            </a:r>
            <a:r>
              <a:rPr lang="en-US" spc="-41" dirty="0">
                <a:solidFill>
                  <a:schemeClr val="tx1"/>
                </a:solidFill>
              </a:rPr>
              <a:t>and integrity on remote machine</a:t>
            </a:r>
          </a:p>
        </p:txBody>
      </p:sp>
      <p:sp>
        <p:nvSpPr>
          <p:cNvPr id="7" name="Text Placeholder 2">
            <a:extLst>
              <a:ext uri="{FF2B5EF4-FFF2-40B4-BE49-F238E27FC236}">
                <a16:creationId xmlns:a16="http://schemas.microsoft.com/office/drawing/2014/main" id="{1B06C3F1-6F0C-4BC6-9568-951A7FB099C7}"/>
              </a:ext>
            </a:extLst>
          </p:cNvPr>
          <p:cNvSpPr txBox="1">
            <a:spLocks/>
          </p:cNvSpPr>
          <p:nvPr/>
        </p:nvSpPr>
        <p:spPr>
          <a:xfrm>
            <a:off x="427037" y="1987098"/>
            <a:ext cx="10782298"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sensitive algorithmic IP </a:t>
            </a:r>
            <a:r>
              <a:rPr lang="en-US" sz="2400" spc="-41" dirty="0">
                <a:solidFill>
                  <a:schemeClr val="tx1"/>
                </a:solidFill>
                <a:latin typeface="Segoe UI Semibold" panose="020B0702040204020203" pitchFamily="34" charset="0"/>
                <a:cs typeface="Segoe UI Semibold" panose="020B0702040204020203" pitchFamily="34" charset="0"/>
              </a:rPr>
              <a:t>(e.g. financial trade algorithms)</a:t>
            </a:r>
          </a:p>
        </p:txBody>
      </p:sp>
      <p:sp>
        <p:nvSpPr>
          <p:cNvPr id="8" name="Text Placeholder 2">
            <a:extLst>
              <a:ext uri="{FF2B5EF4-FFF2-40B4-BE49-F238E27FC236}">
                <a16:creationId xmlns:a16="http://schemas.microsoft.com/office/drawing/2014/main" id="{98A54F8C-F309-426C-A149-94C65EA8B685}"/>
              </a:ext>
            </a:extLst>
          </p:cNvPr>
          <p:cNvSpPr txBox="1">
            <a:spLocks/>
          </p:cNvSpPr>
          <p:nvPr/>
        </p:nvSpPr>
        <p:spPr>
          <a:xfrm>
            <a:off x="427036" y="2548978"/>
            <a:ext cx="109346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Code access security, </a:t>
            </a:r>
            <a:r>
              <a:rPr lang="en-US" sz="2400" spc="-41" dirty="0">
                <a:solidFill>
                  <a:schemeClr val="tx1"/>
                </a:solidFill>
                <a:latin typeface="Segoe UI Semibold" panose="020B0702040204020203" pitchFamily="34" charset="0"/>
                <a:cs typeface="Segoe UI Semibold" panose="020B0702040204020203" pitchFamily="34" charset="0"/>
              </a:rPr>
              <a:t>including remote clients </a:t>
            </a:r>
          </a:p>
        </p:txBody>
      </p:sp>
      <p:sp>
        <p:nvSpPr>
          <p:cNvPr id="9" name="Text Placeholder 2">
            <a:extLst>
              <a:ext uri="{FF2B5EF4-FFF2-40B4-BE49-F238E27FC236}">
                <a16:creationId xmlns:a16="http://schemas.microsoft.com/office/drawing/2014/main" id="{8967608B-B3DF-4ED0-8B6F-68CC4681ED9E}"/>
              </a:ext>
            </a:extLst>
          </p:cNvPr>
          <p:cNvSpPr txBox="1">
            <a:spLocks/>
          </p:cNvSpPr>
          <p:nvPr/>
        </p:nvSpPr>
        <p:spPr>
          <a:xfrm>
            <a:off x="427036" y="3172414"/>
            <a:ext cx="107822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Create a trusted network </a:t>
            </a:r>
            <a:r>
              <a:rPr lang="en-US" sz="2400" spc="-41" dirty="0">
                <a:solidFill>
                  <a:schemeClr val="tx1"/>
                </a:solidFill>
                <a:latin typeface="Segoe UI Semibold" panose="020B0702040204020203" pitchFamily="34" charset="0"/>
                <a:cs typeface="Segoe UI Semibold" panose="020B0702040204020203" pitchFamily="34" charset="0"/>
              </a:rPr>
              <a:t>of nodes among a set of untrusted parties</a:t>
            </a:r>
          </a:p>
        </p:txBody>
      </p:sp>
      <p:sp>
        <p:nvSpPr>
          <p:cNvPr id="10" name="Text Placeholder 2">
            <a:extLst>
              <a:ext uri="{FF2B5EF4-FFF2-40B4-BE49-F238E27FC236}">
                <a16:creationId xmlns:a16="http://schemas.microsoft.com/office/drawing/2014/main" id="{A50DEB45-667D-4808-8422-43A14CB346F3}"/>
              </a:ext>
            </a:extLst>
          </p:cNvPr>
          <p:cNvSpPr txBox="1">
            <a:spLocks/>
          </p:cNvSpPr>
          <p:nvPr/>
        </p:nvSpPr>
        <p:spPr>
          <a:xfrm>
            <a:off x="427036" y="3748560"/>
            <a:ext cx="9944099"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Centrally combine different data sources </a:t>
            </a:r>
            <a:r>
              <a:rPr lang="en-US" sz="2400" spc="-41" dirty="0">
                <a:solidFill>
                  <a:schemeClr val="tx1"/>
                </a:solidFill>
                <a:latin typeface="Segoe UI Semibold" panose="020B0702040204020203" pitchFamily="34" charset="0"/>
                <a:cs typeface="Segoe UI Semibold" panose="020B0702040204020203" pitchFamily="34" charset="0"/>
              </a:rPr>
              <a:t>for a better algorithmic outcome without loss of confidentiality </a:t>
            </a:r>
          </a:p>
        </p:txBody>
      </p:sp>
      <p:sp>
        <p:nvSpPr>
          <p:cNvPr id="11" name="Text Placeholder 2">
            <a:extLst>
              <a:ext uri="{FF2B5EF4-FFF2-40B4-BE49-F238E27FC236}">
                <a16:creationId xmlns:a16="http://schemas.microsoft.com/office/drawing/2014/main" id="{7E1EEBA1-C181-4BC3-B520-306FE619BE6F}"/>
              </a:ext>
            </a:extLst>
          </p:cNvPr>
          <p:cNvSpPr txBox="1">
            <a:spLocks/>
          </p:cNvSpPr>
          <p:nvPr/>
        </p:nvSpPr>
        <p:spPr>
          <a:xfrm>
            <a:off x="427037" y="4618217"/>
            <a:ext cx="10934698"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communication </a:t>
            </a:r>
            <a:r>
              <a:rPr lang="en-US" sz="2400" spc="-41" dirty="0">
                <a:solidFill>
                  <a:schemeClr val="tx1"/>
                </a:solidFill>
                <a:latin typeface="Segoe UI Semibold" panose="020B0702040204020203" pitchFamily="34" charset="0"/>
                <a:cs typeface="Segoe UI Semibold" panose="020B0702040204020203" pitchFamily="34" charset="0"/>
              </a:rPr>
              <a:t>with other secure device endpoints (e.g. local peer to remote HSM)</a:t>
            </a:r>
          </a:p>
        </p:txBody>
      </p:sp>
      <p:sp>
        <p:nvSpPr>
          <p:cNvPr id="12" name="Text Placeholder 2">
            <a:extLst>
              <a:ext uri="{FF2B5EF4-FFF2-40B4-BE49-F238E27FC236}">
                <a16:creationId xmlns:a16="http://schemas.microsoft.com/office/drawing/2014/main" id="{C4281A10-C950-4709-9565-D57852EC6E3E}"/>
              </a:ext>
            </a:extLst>
          </p:cNvPr>
          <p:cNvSpPr txBox="1">
            <a:spLocks/>
          </p:cNvSpPr>
          <p:nvPr/>
        </p:nvSpPr>
        <p:spPr>
          <a:xfrm>
            <a:off x="427036" y="5487876"/>
            <a:ext cx="110870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Secure licensing and DRM</a:t>
            </a:r>
          </a:p>
        </p:txBody>
      </p:sp>
    </p:spTree>
    <p:extLst>
      <p:ext uri="{BB962C8B-B14F-4D97-AF65-F5344CB8AC3E}">
        <p14:creationId xmlns:p14="http://schemas.microsoft.com/office/powerpoint/2010/main" val="1819791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64" presetClass="path" presetSubtype="0" decel="100000" fill="hold" grpId="1" nodeType="withEffect">
                                  <p:stCondLst>
                                    <p:cond delay="0"/>
                                  </p:stCondLst>
                                  <p:childTnLst>
                                    <p:animMotion origin="layout" path="M 6.07608E-7 0.19201 L 6.07608E-7 1.37086E-6 " pathEditMode="relative" rAng="0" ptsTypes="AA">
                                      <p:cBhvr>
                                        <p:cTn id="9" dur="750" fill="hold"/>
                                        <p:tgtEl>
                                          <p:spTgt spid="6">
                                            <p:txEl>
                                              <p:pRg st="0" end="0"/>
                                            </p:txEl>
                                          </p:spTgt>
                                        </p:tgtEl>
                                        <p:attrNameLst>
                                          <p:attrName>ppt_x</p:attrName>
                                          <p:attrName>ppt_y</p:attrName>
                                        </p:attrNameLst>
                                      </p:cBhvr>
                                      <p:rCtr x="0" y="-9601"/>
                                    </p:animMotion>
                                  </p:childTnLst>
                                </p:cTn>
                              </p:par>
                              <p:par>
                                <p:cTn id="10" presetID="10" presetClass="entr" presetSubtype="0"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50"/>
                                        <p:tgtEl>
                                          <p:spTgt spid="7">
                                            <p:txEl>
                                              <p:pRg st="0" end="0"/>
                                            </p:txEl>
                                          </p:spTgt>
                                        </p:tgtEl>
                                      </p:cBhvr>
                                    </p:animEffect>
                                  </p:childTnLst>
                                </p:cTn>
                              </p:par>
                              <p:par>
                                <p:cTn id="13" presetID="64" presetClass="path" presetSubtype="0" decel="100000" fill="hold" grpId="1" nodeType="withEffect">
                                  <p:stCondLst>
                                    <p:cond delay="250"/>
                                  </p:stCondLst>
                                  <p:childTnLst>
                                    <p:animMotion origin="layout" path="M 1.06204E-6 0.19223 L 1.06204E-6 4.8207E-6 " pathEditMode="relative" rAng="0" ptsTypes="AA">
                                      <p:cBhvr>
                                        <p:cTn id="14" dur="750" fill="hold"/>
                                        <p:tgtEl>
                                          <p:spTgt spid="7">
                                            <p:txEl>
                                              <p:pRg st="0" end="0"/>
                                            </p:txEl>
                                          </p:spTgt>
                                        </p:tgtEl>
                                        <p:attrNameLst>
                                          <p:attrName>ppt_x</p:attrName>
                                          <p:attrName>ppt_y</p:attrName>
                                        </p:attrNameLst>
                                      </p:cBhvr>
                                      <p:rCtr x="0" y="-9623"/>
                                    </p:animMotion>
                                  </p:childTnLst>
                                </p:cTn>
                              </p:par>
                              <p:par>
                                <p:cTn id="15" presetID="10" presetClass="entr" presetSubtype="0" fill="hold" grpId="0" nodeType="withEffect">
                                  <p:stCondLst>
                                    <p:cond delay="75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50"/>
                                        <p:tgtEl>
                                          <p:spTgt spid="8">
                                            <p:txEl>
                                              <p:pRg st="0" end="0"/>
                                            </p:txEl>
                                          </p:spTgt>
                                        </p:tgtEl>
                                      </p:cBhvr>
                                    </p:animEffect>
                                  </p:childTnLst>
                                </p:cTn>
                              </p:par>
                              <p:par>
                                <p:cTn id="18" presetID="64" presetClass="path" presetSubtype="0" decel="100000" fill="hold" grpId="1" nodeType="withEffect">
                                  <p:stCondLst>
                                    <p:cond delay="500"/>
                                  </p:stCondLst>
                                  <p:childTnLst>
                                    <p:animMotion origin="layout" path="M 3.96987E-6 0.19224 L 3.96987E-6 -1.63414E-7 " pathEditMode="relative" rAng="0" ptsTypes="AA">
                                      <p:cBhvr>
                                        <p:cTn id="19" dur="750" fill="hold"/>
                                        <p:tgtEl>
                                          <p:spTgt spid="8">
                                            <p:txEl>
                                              <p:pRg st="0" end="0"/>
                                            </p:txEl>
                                          </p:spTgt>
                                        </p:tgtEl>
                                        <p:attrNameLst>
                                          <p:attrName>ppt_x</p:attrName>
                                          <p:attrName>ppt_y</p:attrName>
                                        </p:attrNameLst>
                                      </p:cBhvr>
                                      <p:rCtr x="0" y="-9623"/>
                                    </p:animMotion>
                                  </p:childTnLst>
                                </p:cTn>
                              </p:par>
                              <p:par>
                                <p:cTn id="20" presetID="10" presetClass="entr" presetSubtype="0" fill="hold" grpId="0" nodeType="withEffect">
                                  <p:stCondLst>
                                    <p:cond delay="10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50"/>
                                        <p:tgtEl>
                                          <p:spTgt spid="9">
                                            <p:txEl>
                                              <p:pRg st="0" end="0"/>
                                            </p:txEl>
                                          </p:spTgt>
                                        </p:tgtEl>
                                      </p:cBhvr>
                                    </p:animEffect>
                                  </p:childTnLst>
                                </p:cTn>
                              </p:par>
                              <p:par>
                                <p:cTn id="23" presetID="64" presetClass="path" presetSubtype="0" decel="100000" fill="hold" grpId="1" nodeType="withEffect">
                                  <p:stCondLst>
                                    <p:cond delay="750"/>
                                  </p:stCondLst>
                                  <p:childTnLst>
                                    <p:animMotion origin="layout" path="M 3.67118E-6 0.19224 L 3.67118E-6 2.4966E-7 " pathEditMode="relative" rAng="0" ptsTypes="AA">
                                      <p:cBhvr>
                                        <p:cTn id="24" dur="750" fill="hold"/>
                                        <p:tgtEl>
                                          <p:spTgt spid="9">
                                            <p:txEl>
                                              <p:pRg st="0" end="0"/>
                                            </p:txEl>
                                          </p:spTgt>
                                        </p:tgtEl>
                                        <p:attrNameLst>
                                          <p:attrName>ppt_x</p:attrName>
                                          <p:attrName>ppt_y</p:attrName>
                                        </p:attrNameLst>
                                      </p:cBhvr>
                                      <p:rCtr x="0" y="-9623"/>
                                    </p:animMotion>
                                  </p:childTnLst>
                                </p:cTn>
                              </p:par>
                              <p:par>
                                <p:cTn id="25" presetID="10" presetClass="entr" presetSubtype="0" fill="hold" grpId="0" nodeType="withEffect">
                                  <p:stCondLst>
                                    <p:cond delay="1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250"/>
                                        <p:tgtEl>
                                          <p:spTgt spid="10">
                                            <p:txEl>
                                              <p:pRg st="0" end="0"/>
                                            </p:txEl>
                                          </p:spTgt>
                                        </p:tgtEl>
                                      </p:cBhvr>
                                    </p:animEffect>
                                  </p:childTnLst>
                                </p:cTn>
                              </p:par>
                              <p:par>
                                <p:cTn id="28" presetID="64" presetClass="path" presetSubtype="0" decel="100000" fill="hold" grpId="1" nodeType="withEffect">
                                  <p:stCondLst>
                                    <p:cond delay="1000"/>
                                  </p:stCondLst>
                                  <p:childTnLst>
                                    <p:animMotion origin="layout" path="M -2.07557E-6 0.19224 L -2.07557E-6 -1.57966E-6 " pathEditMode="relative" rAng="0" ptsTypes="AA">
                                      <p:cBhvr>
                                        <p:cTn id="29" dur="750" fill="hold"/>
                                        <p:tgtEl>
                                          <p:spTgt spid="10">
                                            <p:txEl>
                                              <p:pRg st="0" end="0"/>
                                            </p:txEl>
                                          </p:spTgt>
                                        </p:tgtEl>
                                        <p:attrNameLst>
                                          <p:attrName>ppt_x</p:attrName>
                                          <p:attrName>ppt_y</p:attrName>
                                        </p:attrNameLst>
                                      </p:cBhvr>
                                      <p:rCtr x="0" y="-9623"/>
                                    </p:animMotion>
                                  </p:childTnLst>
                                </p:cTn>
                              </p:par>
                              <p:par>
                                <p:cTn id="30" presetID="10" presetClass="entr" presetSubtype="0" fill="hold" grpId="0" nodeType="withEffect">
                                  <p:stCondLst>
                                    <p:cond delay="15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50"/>
                                        <p:tgtEl>
                                          <p:spTgt spid="11">
                                            <p:txEl>
                                              <p:pRg st="0" end="0"/>
                                            </p:txEl>
                                          </p:spTgt>
                                        </p:tgtEl>
                                      </p:cBhvr>
                                    </p:animEffect>
                                  </p:childTnLst>
                                </p:cTn>
                              </p:par>
                              <p:par>
                                <p:cTn id="33" presetID="64" presetClass="path" presetSubtype="0" decel="100000" fill="hold" grpId="1" nodeType="withEffect">
                                  <p:stCondLst>
                                    <p:cond delay="1250"/>
                                  </p:stCondLst>
                                  <p:childTnLst>
                                    <p:animMotion origin="layout" path="M 1.83559E-6 0.19224 L 1.83559E-6 2.56922E-6 " pathEditMode="relative" rAng="0" ptsTypes="AA">
                                      <p:cBhvr>
                                        <p:cTn id="34" dur="750" fill="hold"/>
                                        <p:tgtEl>
                                          <p:spTgt spid="11">
                                            <p:txEl>
                                              <p:pRg st="0" end="0"/>
                                            </p:txEl>
                                          </p:spTgt>
                                        </p:tgtEl>
                                        <p:attrNameLst>
                                          <p:attrName>ppt_x</p:attrName>
                                          <p:attrName>ppt_y</p:attrName>
                                        </p:attrNameLst>
                                      </p:cBhvr>
                                      <p:rCtr x="0" y="-9623"/>
                                    </p:animMotion>
                                  </p:childTnLst>
                                </p:cTn>
                              </p:par>
                              <p:par>
                                <p:cTn id="35" presetID="10" presetClass="entr" presetSubtype="0" fill="hold" grpId="0" nodeType="withEffect">
                                  <p:stCondLst>
                                    <p:cond delay="175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250"/>
                                        <p:tgtEl>
                                          <p:spTgt spid="12">
                                            <p:txEl>
                                              <p:pRg st="0" end="0"/>
                                            </p:txEl>
                                          </p:spTgt>
                                        </p:tgtEl>
                                      </p:cBhvr>
                                    </p:animEffect>
                                  </p:childTnLst>
                                </p:cTn>
                              </p:par>
                              <p:par>
                                <p:cTn id="38" presetID="64" presetClass="path" presetSubtype="0" decel="100000" fill="hold" grpId="1" nodeType="withEffect">
                                  <p:stCondLst>
                                    <p:cond delay="1500"/>
                                  </p:stCondLst>
                                  <p:childTnLst>
                                    <p:animMotion origin="layout" path="M 3.58948E-6 0.19224 L 3.58948E-6 8.94235E-7 " pathEditMode="relative" rAng="0" ptsTypes="AA">
                                      <p:cBhvr>
                                        <p:cTn id="39" dur="750" fill="hold"/>
                                        <p:tgtEl>
                                          <p:spTgt spid="12">
                                            <p:txEl>
                                              <p:pRg st="0" end="0"/>
                                            </p:txEl>
                                          </p:spTgt>
                                        </p:tgtEl>
                                        <p:attrNameLst>
                                          <p:attrName>ppt_x</p:attrName>
                                          <p:attrName>ppt_y</p:attrName>
                                        </p:attrNameLst>
                                      </p:cBhvr>
                                      <p:rCtr x="0" y="-9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build="p"/>
      <p:bldP spid="7" grpId="1" build="p"/>
      <p:bldP spid="8" grpId="0" build="p"/>
      <p:bldP spid="8" grpId="1" build="p"/>
      <p:bldP spid="9" grpId="0" build="p"/>
      <p:bldP spid="9" grpId="1" build="p"/>
      <p:bldP spid="10" grpId="0" build="p"/>
      <p:bldP spid="10" grpId="1" build="p"/>
      <p:bldP spid="11" grpId="0" build="p"/>
      <p:bldP spid="11" grpId="1" build="p"/>
      <p:bldP spid="12" grpId="0" build="p"/>
      <p:bldP spid="12"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Our agenda for this Common Track</a:t>
            </a:r>
          </a:p>
        </p:txBody>
      </p:sp>
      <p:sp>
        <p:nvSpPr>
          <p:cNvPr id="3" name="Espace réservé du texte 2"/>
          <p:cNvSpPr>
            <a:spLocks noGrp="1"/>
          </p:cNvSpPr>
          <p:nvPr>
            <p:ph type="body" sz="quarter" idx="10"/>
          </p:nvPr>
        </p:nvSpPr>
        <p:spPr>
          <a:xfrm>
            <a:off x="274638" y="1212850"/>
            <a:ext cx="11887200" cy="2739211"/>
          </a:xfrm>
        </p:spPr>
        <p:txBody>
          <a:bodyPr>
            <a:normAutofit lnSpcReduction="10000"/>
          </a:bodyPr>
          <a:lstStyle/>
          <a:p>
            <a:pPr lvl="0"/>
            <a:r>
              <a:rPr lang="en-US" dirty="0"/>
              <a:t>Context and cloud data threads</a:t>
            </a:r>
          </a:p>
          <a:p>
            <a:pPr lvl="0">
              <a:spcBef>
                <a:spcPts val="1200"/>
              </a:spcBef>
            </a:pPr>
            <a:r>
              <a:rPr lang="en-US" dirty="0"/>
              <a:t>Core mitigation techniques</a:t>
            </a:r>
          </a:p>
          <a:p>
            <a:pPr marL="342900" lvl="0" indent="-342900">
              <a:buFont typeface="Arial" panose="020B0604020202020204" pitchFamily="34" charset="0"/>
              <a:buChar char="•"/>
            </a:pPr>
            <a:r>
              <a:rPr lang="en-US" sz="2000" dirty="0">
                <a:solidFill>
                  <a:schemeClr val="tx1"/>
                </a:solidFill>
              </a:rPr>
              <a:t>Confidential Computing</a:t>
            </a:r>
          </a:p>
          <a:p>
            <a:pPr marL="342900" lvl="0" indent="-342900">
              <a:buFont typeface="Arial" panose="020B0604020202020204" pitchFamily="34" charset="0"/>
              <a:buChar char="•"/>
            </a:pPr>
            <a:r>
              <a:rPr lang="en-US" sz="2000" dirty="0">
                <a:solidFill>
                  <a:schemeClr val="tx1"/>
                </a:solidFill>
              </a:rPr>
              <a:t>Homomorphic Encryption (HE)</a:t>
            </a:r>
          </a:p>
          <a:p>
            <a:pPr marL="342900" lvl="0" indent="-342900">
              <a:buFont typeface="Arial" panose="020B0604020202020204" pitchFamily="34" charset="0"/>
              <a:buChar char="•"/>
            </a:pPr>
            <a:r>
              <a:rPr lang="en-US" sz="2000" dirty="0">
                <a:solidFill>
                  <a:schemeClr val="tx1"/>
                </a:solidFill>
              </a:rPr>
              <a:t>Secure Multi-Party Computing (MPC)</a:t>
            </a:r>
          </a:p>
          <a:p>
            <a:pPr>
              <a:spcBef>
                <a:spcPts val="1200"/>
              </a:spcBef>
            </a:pPr>
            <a:r>
              <a:rPr lang="en-US" dirty="0"/>
              <a:t>Other techniques to consider (if time permits)</a:t>
            </a:r>
          </a:p>
          <a:p>
            <a:pPr marL="342900" indent="-342900">
              <a:buFont typeface="Arial" panose="020B0604020202020204" pitchFamily="34" charset="0"/>
              <a:buChar char="•"/>
            </a:pPr>
            <a:r>
              <a:rPr lang="en-US" sz="2000" dirty="0">
                <a:solidFill>
                  <a:schemeClr val="tx1"/>
                </a:solidFill>
              </a:rPr>
              <a:t>Differential Privacy (DP)</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D5B939-B5DA-49AB-98AB-1F0127EFBDA0}"/>
              </a:ext>
              <a:ext uri="{C183D7F6-B498-43B3-948B-1728B52AA6E4}">
                <adec:decorative xmlns:adec="http://schemas.microsoft.com/office/drawing/2017/decorative" val="1"/>
              </a:ext>
            </a:extLst>
          </p:cNvPr>
          <p:cNvSpPr/>
          <p:nvPr/>
        </p:nvSpPr>
        <p:spPr bwMode="auto">
          <a:xfrm>
            <a:off x="865" y="3578215"/>
            <a:ext cx="12435610" cy="341631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865C27A-8B44-4CA7-9804-0C34C332391B}"/>
              </a:ext>
            </a:extLst>
          </p:cNvPr>
          <p:cNvSpPr>
            <a:spLocks noGrp="1"/>
          </p:cNvSpPr>
          <p:nvPr>
            <p:ph type="title"/>
          </p:nvPr>
        </p:nvSpPr>
        <p:spPr/>
        <p:txBody>
          <a:bodyPr/>
          <a:lstStyle/>
          <a:p>
            <a:r>
              <a:rPr lang="en-US" dirty="0"/>
              <a:t>Confidential computing can help</a:t>
            </a:r>
            <a:br>
              <a:rPr lang="en-US" dirty="0"/>
            </a:br>
            <a:r>
              <a:rPr lang="en-US" sz="2400" dirty="0">
                <a:solidFill>
                  <a:srgbClr val="0072C6"/>
                </a:solidFill>
                <a:latin typeface="Segoe UI" panose="020B0502040204020203" pitchFamily="34" charset="0"/>
                <a:cs typeface="Segoe UI" panose="020B0502040204020203" pitchFamily="34" charset="0"/>
              </a:rPr>
              <a:t>Use cases</a:t>
            </a:r>
            <a:endParaRPr lang="en-US" dirty="0">
              <a:solidFill>
                <a:srgbClr val="0072C6"/>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536859A0-D93F-49B5-BE6C-3ED08461ACAF}"/>
              </a:ext>
              <a:ext uri="{C183D7F6-B498-43B3-948B-1728B52AA6E4}">
                <adec:decorative xmlns:adec="http://schemas.microsoft.com/office/drawing/2017/decorative" val="1"/>
              </a:ext>
            </a:extLst>
          </p:cNvPr>
          <p:cNvSpPr/>
          <p:nvPr/>
        </p:nvSpPr>
        <p:spPr bwMode="auto">
          <a:xfrm>
            <a:off x="731837" y="2361297"/>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8F5E4B47-55B8-4987-8F93-7859DD81CEB3}"/>
              </a:ext>
            </a:extLst>
          </p:cNvPr>
          <p:cNvSpPr/>
          <p:nvPr/>
        </p:nvSpPr>
        <p:spPr>
          <a:xfrm>
            <a:off x="969504" y="3385202"/>
            <a:ext cx="2591449" cy="965524"/>
          </a:xfrm>
          <a:prstGeom prst="rect">
            <a:avLst/>
          </a:prstGeom>
        </p:spPr>
        <p:txBody>
          <a:bodyPr wrap="square" lIns="0" tIns="0" rIns="0" bIns="0">
            <a:spAutoFit/>
          </a:bodyPr>
          <a:lstStyle/>
          <a:p>
            <a:pPr algn="ctr">
              <a:spcAft>
                <a:spcPts val="1176"/>
              </a:spcAft>
              <a:buSzPct val="90000"/>
            </a:pPr>
            <a:r>
              <a:rPr lang="en-US" sz="1568">
                <a:solidFill>
                  <a:srgbClr val="000000"/>
                </a:solidFill>
                <a:latin typeface="Segoe UI"/>
              </a:rPr>
              <a:t>Make your </a:t>
            </a:r>
            <a:r>
              <a:rPr lang="en-US" sz="1568">
                <a:solidFill>
                  <a:srgbClr val="0078D3"/>
                </a:solidFill>
                <a:latin typeface="Segoe UI Semibold"/>
              </a:rPr>
              <a:t>applications more secure</a:t>
            </a:r>
            <a:r>
              <a:rPr lang="en-US" sz="1568">
                <a:solidFill>
                  <a:srgbClr val="000000"/>
                </a:solidFill>
                <a:latin typeface="Segoe UI"/>
              </a:rPr>
              <a:t> by leveraging confidential computing VMs and the Open Enclave SDK</a:t>
            </a:r>
          </a:p>
        </p:txBody>
      </p:sp>
      <p:grpSp>
        <p:nvGrpSpPr>
          <p:cNvPr id="6" name="Group 5">
            <a:extLst>
              <a:ext uri="{FF2B5EF4-FFF2-40B4-BE49-F238E27FC236}">
                <a16:creationId xmlns:a16="http://schemas.microsoft.com/office/drawing/2014/main" id="{152EF2DA-2D2A-4104-B1DB-6B87620C02CC}"/>
              </a:ext>
              <a:ext uri="{C183D7F6-B498-43B3-948B-1728B52AA6E4}">
                <adec:decorative xmlns:adec="http://schemas.microsoft.com/office/drawing/2017/decorative" val="1"/>
              </a:ext>
            </a:extLst>
          </p:cNvPr>
          <p:cNvGrpSpPr/>
          <p:nvPr/>
        </p:nvGrpSpPr>
        <p:grpSpPr>
          <a:xfrm>
            <a:off x="8691830" y="2361297"/>
            <a:ext cx="3066782" cy="2808887"/>
            <a:chOff x="8542607" y="2356715"/>
            <a:chExt cx="3066782" cy="2808887"/>
          </a:xfrm>
        </p:grpSpPr>
        <p:sp>
          <p:nvSpPr>
            <p:cNvPr id="7" name="Rectangle 6">
              <a:extLst>
                <a:ext uri="{FF2B5EF4-FFF2-40B4-BE49-F238E27FC236}">
                  <a16:creationId xmlns:a16="http://schemas.microsoft.com/office/drawing/2014/main" id="{2ED03349-F47B-400D-B4E9-6A7DB25EBCE0}"/>
                </a:ext>
              </a:extLst>
            </p:cNvPr>
            <p:cNvSpPr/>
            <p:nvPr/>
          </p:nvSpPr>
          <p:spPr bwMode="auto">
            <a:xfrm>
              <a:off x="8542607"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5275CE34-1489-4F86-81BD-06D72FDDA931}"/>
                </a:ext>
              </a:extLst>
            </p:cNvPr>
            <p:cNvSpPr/>
            <p:nvPr/>
          </p:nvSpPr>
          <p:spPr>
            <a:xfrm>
              <a:off x="8780274" y="3380620"/>
              <a:ext cx="2591449" cy="1447704"/>
            </a:xfrm>
            <a:prstGeom prst="rect">
              <a:avLst/>
            </a:prstGeom>
          </p:spPr>
          <p:txBody>
            <a:bodyPr wrap="square" lIns="0" tIns="0" rIns="0" bIns="0">
              <a:spAutoFit/>
            </a:bodyPr>
            <a:lstStyle/>
            <a:p>
              <a:pPr algn="ctr">
                <a:spcBef>
                  <a:spcPct val="20000"/>
                </a:spcBef>
                <a:spcAft>
                  <a:spcPts val="1176"/>
                </a:spcAft>
                <a:buSzPct val="90000"/>
                <a:defRPr/>
              </a:pPr>
              <a:r>
                <a:rPr lang="en-US" sz="1568" dirty="0">
                  <a:solidFill>
                    <a:srgbClr val="000000"/>
                  </a:solidFill>
                  <a:latin typeface="Segoe UI"/>
                </a:rPr>
                <a:t>Preserve privacy and sensitive customer data across organizations with </a:t>
              </a:r>
              <a:br>
                <a:rPr lang="en-US" sz="1568" dirty="0">
                  <a:solidFill>
                    <a:srgbClr val="000000"/>
                  </a:solidFill>
                  <a:latin typeface="Segoe UI"/>
                </a:rPr>
              </a:br>
              <a:r>
                <a:rPr lang="en-US" sz="1568" dirty="0">
                  <a:solidFill>
                    <a:srgbClr val="0078D3"/>
                  </a:solidFill>
                  <a:latin typeface="Segoe UI Semibold"/>
                </a:rPr>
                <a:t>multi-party dataset analytics and machine learning</a:t>
              </a:r>
              <a:r>
                <a:rPr lang="en-US" sz="1568" dirty="0">
                  <a:solidFill>
                    <a:srgbClr val="000000"/>
                  </a:solidFill>
                  <a:latin typeface="Segoe UI"/>
                </a:rPr>
                <a:t>, both training and inference.</a:t>
              </a:r>
            </a:p>
          </p:txBody>
        </p:sp>
      </p:grpSp>
      <p:grpSp>
        <p:nvGrpSpPr>
          <p:cNvPr id="9" name="Group 8">
            <a:extLst>
              <a:ext uri="{FF2B5EF4-FFF2-40B4-BE49-F238E27FC236}">
                <a16:creationId xmlns:a16="http://schemas.microsoft.com/office/drawing/2014/main" id="{F5149E5D-B7D7-4FBB-AEE5-4D94B9819AFB}"/>
              </a:ext>
              <a:ext uri="{C183D7F6-B498-43B3-948B-1728B52AA6E4}">
                <adec:decorative xmlns:adec="http://schemas.microsoft.com/office/drawing/2017/decorative" val="1"/>
              </a:ext>
            </a:extLst>
          </p:cNvPr>
          <p:cNvGrpSpPr/>
          <p:nvPr/>
        </p:nvGrpSpPr>
        <p:grpSpPr>
          <a:xfrm>
            <a:off x="4711832" y="2361297"/>
            <a:ext cx="3066783" cy="2808887"/>
            <a:chOff x="4562609" y="2356715"/>
            <a:chExt cx="3066783" cy="2808887"/>
          </a:xfrm>
        </p:grpSpPr>
        <p:sp>
          <p:nvSpPr>
            <p:cNvPr id="10" name="Rectangle 9">
              <a:extLst>
                <a:ext uri="{FF2B5EF4-FFF2-40B4-BE49-F238E27FC236}">
                  <a16:creationId xmlns:a16="http://schemas.microsoft.com/office/drawing/2014/main" id="{CCA14AF5-80D9-43FC-A684-A5159683A1B1}"/>
                </a:ext>
              </a:extLst>
            </p:cNvPr>
            <p:cNvSpPr/>
            <p:nvPr/>
          </p:nvSpPr>
          <p:spPr bwMode="auto">
            <a:xfrm>
              <a:off x="4562609"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11" name="Text Placeholder 2">
              <a:extLst>
                <a:ext uri="{FF2B5EF4-FFF2-40B4-BE49-F238E27FC236}">
                  <a16:creationId xmlns:a16="http://schemas.microsoft.com/office/drawing/2014/main" id="{8A5CB53F-5226-4709-A98F-75BC0EEEC43E}"/>
                </a:ext>
              </a:extLst>
            </p:cNvPr>
            <p:cNvSpPr txBox="1">
              <a:spLocks/>
            </p:cNvSpPr>
            <p:nvPr/>
          </p:nvSpPr>
          <p:spPr>
            <a:xfrm>
              <a:off x="4562610" y="3380620"/>
              <a:ext cx="3066782" cy="1206421"/>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spcAft>
                  <a:spcPts val="1176"/>
                </a:spcAft>
                <a:buNone/>
                <a:defRPr/>
              </a:pPr>
              <a:r>
                <a:rPr lang="en-US" sz="1568" dirty="0">
                  <a:solidFill>
                    <a:srgbClr val="000000"/>
                  </a:solidFill>
                  <a:latin typeface="Segoe UI"/>
                </a:rPr>
                <a:t>Enable </a:t>
              </a:r>
              <a:r>
                <a:rPr lang="en-US" sz="1568" dirty="0">
                  <a:solidFill>
                    <a:srgbClr val="0078D3"/>
                  </a:solidFill>
                  <a:latin typeface="Segoe UI Semibold"/>
                </a:rPr>
                <a:t>Customer workloads,</a:t>
              </a:r>
              <a:r>
                <a:rPr lang="en-US" sz="1568" dirty="0">
                  <a:solidFill>
                    <a:srgbClr val="000000"/>
                  </a:solidFill>
                  <a:latin typeface="Segoe UI"/>
                </a:rPr>
                <a:t> </a:t>
              </a:r>
              <a:br>
                <a:rPr lang="en-US" sz="1568" dirty="0">
                  <a:solidFill>
                    <a:srgbClr val="000000"/>
                  </a:solidFill>
                  <a:latin typeface="Segoe UI"/>
                </a:rPr>
              </a:br>
              <a:r>
                <a:rPr lang="en-US" sz="1568" dirty="0">
                  <a:solidFill>
                    <a:srgbClr val="000000"/>
                  </a:solidFill>
                  <a:latin typeface="Segoe UI"/>
                </a:rPr>
                <a:t>confidential blockchain,</a:t>
              </a:r>
              <a:br>
                <a:rPr lang="en-US" sz="1568" dirty="0">
                  <a:solidFill>
                    <a:srgbClr val="000000"/>
                  </a:solidFill>
                  <a:latin typeface="Segoe UI"/>
                </a:rPr>
              </a:br>
              <a:r>
                <a:rPr lang="en-US" sz="1568" dirty="0">
                  <a:solidFill>
                    <a:srgbClr val="000000"/>
                  </a:solidFill>
                  <a:latin typeface="Segoe UI"/>
                </a:rPr>
                <a:t>secrets storage and processing, analytics, ML training and inferencing, datastores, IoT</a:t>
              </a:r>
            </a:p>
          </p:txBody>
        </p:sp>
      </p:grpSp>
      <p:sp>
        <p:nvSpPr>
          <p:cNvPr id="12" name="Oval 11">
            <a:extLst>
              <a:ext uri="{FF2B5EF4-FFF2-40B4-BE49-F238E27FC236}">
                <a16:creationId xmlns:a16="http://schemas.microsoft.com/office/drawing/2014/main" id="{78A1B2A4-ED68-40E7-B38F-F32B6EEE63A1}"/>
              </a:ext>
            </a:extLst>
          </p:cNvPr>
          <p:cNvSpPr/>
          <p:nvPr/>
        </p:nvSpPr>
        <p:spPr bwMode="auto">
          <a:xfrm>
            <a:off x="1662386"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1</a:t>
            </a:r>
          </a:p>
        </p:txBody>
      </p:sp>
      <p:sp>
        <p:nvSpPr>
          <p:cNvPr id="13" name="Oval 12">
            <a:extLst>
              <a:ext uri="{FF2B5EF4-FFF2-40B4-BE49-F238E27FC236}">
                <a16:creationId xmlns:a16="http://schemas.microsoft.com/office/drawing/2014/main" id="{7B406B88-7AC9-4069-B52A-B8C2CA07FAFA}"/>
              </a:ext>
            </a:extLst>
          </p:cNvPr>
          <p:cNvSpPr/>
          <p:nvPr/>
        </p:nvSpPr>
        <p:spPr bwMode="auto">
          <a:xfrm>
            <a:off x="5642383"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2</a:t>
            </a:r>
          </a:p>
        </p:txBody>
      </p:sp>
      <p:sp>
        <p:nvSpPr>
          <p:cNvPr id="14" name="Oval 13">
            <a:extLst>
              <a:ext uri="{FF2B5EF4-FFF2-40B4-BE49-F238E27FC236}">
                <a16:creationId xmlns:a16="http://schemas.microsoft.com/office/drawing/2014/main" id="{85D526F3-5A31-47D0-919F-BA5EC6AAB613}"/>
              </a:ext>
            </a:extLst>
          </p:cNvPr>
          <p:cNvSpPr/>
          <p:nvPr/>
        </p:nvSpPr>
        <p:spPr bwMode="auto">
          <a:xfrm>
            <a:off x="9622380"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3</a:t>
            </a:r>
          </a:p>
        </p:txBody>
      </p:sp>
    </p:spTree>
    <p:extLst>
      <p:ext uri="{BB962C8B-B14F-4D97-AF65-F5344CB8AC3E}">
        <p14:creationId xmlns:p14="http://schemas.microsoft.com/office/powerpoint/2010/main" val="350495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2"/>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500"/>
                                  </p:stCondLst>
                                  <p:childTnLst>
                                    <p:animMotion origin="layout" path="M -4.71024E-6 3.2138E-6 L -4.71024E-6 0.05946 " pathEditMode="relative" rAng="0" ptsTypes="AA">
                                      <p:cBhvr>
                                        <p:cTn id="13" dur="750" spd="-100000" fill="hold"/>
                                        <p:tgtEl>
                                          <p:spTgt spid="4"/>
                                        </p:tgtEl>
                                        <p:attrNameLst>
                                          <p:attrName>ppt_x</p:attrName>
                                          <p:attrName>ppt_y</p:attrName>
                                        </p:attrNameLst>
                                      </p:cBhvr>
                                      <p:rCtr x="0" y="2973"/>
                                    </p:animMotion>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500"/>
                                  </p:stCondLst>
                                  <p:childTnLst>
                                    <p:animMotion origin="layout" path="M -4.71024E-6 -2.43305E-6 L -4.71024E-6 0.05947 " pathEditMode="relative" rAng="0" ptsTypes="AA">
                                      <p:cBhvr>
                                        <p:cTn id="18" dur="750" spd="-100000" fill="hold"/>
                                        <p:tgtEl>
                                          <p:spTgt spid="5"/>
                                        </p:tgtEl>
                                        <p:attrNameLst>
                                          <p:attrName>ppt_x</p:attrName>
                                          <p:attrName>ppt_y</p:attrName>
                                        </p:attrNameLst>
                                      </p:cBhvr>
                                      <p:rCtr x="0" y="2973"/>
                                    </p:animMotion>
                                  </p:childTnLst>
                                </p:cTn>
                              </p:par>
                              <p:par>
                                <p:cTn id="19" presetID="1" presetClass="entr" presetSubtype="0" fill="hold" grpId="0" nodeType="withEffect">
                                  <p:stCondLst>
                                    <p:cond delay="750"/>
                                  </p:stCondLst>
                                  <p:childTnLst>
                                    <p:set>
                                      <p:cBhvr>
                                        <p:cTn id="20" dur="1" fill="hold">
                                          <p:stCondLst>
                                            <p:cond delay="0"/>
                                          </p:stCondLst>
                                        </p:cTn>
                                        <p:tgtEl>
                                          <p:spTgt spid="13"/>
                                        </p:tgtEl>
                                        <p:attrNameLst>
                                          <p:attrName>style.visibility</p:attrName>
                                        </p:attrNameLst>
                                      </p:cBhvr>
                                      <p:to>
                                        <p:strVal val="visible"/>
                                      </p:to>
                                    </p:set>
                                  </p:childTnLst>
                                </p:cTn>
                              </p:par>
                              <p:par>
                                <p:cTn id="21" presetID="6" presetClass="emph" presetSubtype="0" accel="100000" autoRev="1" fill="hold" grpId="1" nodeType="withEffect">
                                  <p:stCondLst>
                                    <p:cond delay="250"/>
                                  </p:stCondLst>
                                  <p:childTnLst>
                                    <p:animScale>
                                      <p:cBhvr>
                                        <p:cTn id="22" dur="500" fill="hold"/>
                                        <p:tgtEl>
                                          <p:spTgt spid="13"/>
                                        </p:tgtEl>
                                      </p:cBhvr>
                                      <p:by x="0" y="0"/>
                                    </p:animScale>
                                  </p:childTnLst>
                                </p:cTn>
                              </p:par>
                              <p:par>
                                <p:cTn id="23" presetID="10"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750"/>
                                  </p:stCondLst>
                                  <p:childTnLst>
                                    <p:animMotion origin="layout" path="M -2.80827E-8 3.2138E-6 L -2.80827E-8 0.05946 " pathEditMode="relative" rAng="0" ptsTypes="AA">
                                      <p:cBhvr>
                                        <p:cTn id="27" dur="750" spd="-100000" fill="hold"/>
                                        <p:tgtEl>
                                          <p:spTgt spid="9"/>
                                        </p:tgtEl>
                                        <p:attrNameLst>
                                          <p:attrName>ppt_x</p:attrName>
                                          <p:attrName>ppt_y</p:attrName>
                                        </p:attrNameLst>
                                      </p:cBhvr>
                                      <p:rCtr x="0" y="2973"/>
                                    </p:animMotion>
                                  </p:childTnLst>
                                </p:cTn>
                              </p:par>
                              <p:par>
                                <p:cTn id="28" presetID="1" presetClass="entr" presetSubtype="0" fill="hold" grpId="0" nodeType="withEffect">
                                  <p:stCondLst>
                                    <p:cond delay="1000"/>
                                  </p:stCondLst>
                                  <p:childTnLst>
                                    <p:set>
                                      <p:cBhvr>
                                        <p:cTn id="29" dur="1" fill="hold">
                                          <p:stCondLst>
                                            <p:cond delay="0"/>
                                          </p:stCondLst>
                                        </p:cTn>
                                        <p:tgtEl>
                                          <p:spTgt spid="14"/>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14"/>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42" presetClass="path" presetSubtype="0" decel="100000" fill="hold" nodeType="withEffect">
                                  <p:stCondLst>
                                    <p:cond delay="1000"/>
                                  </p:stCondLst>
                                  <p:childTnLst>
                                    <p:animMotion origin="layout" path="M 4.65407E-6 3.2138E-6 L 4.65407E-6 0.05946 " pathEditMode="relative" rAng="0" ptsTypes="AA">
                                      <p:cBhvr>
                                        <p:cTn id="36" dur="750" spd="-100000" fill="hold"/>
                                        <p:tgtEl>
                                          <p:spTgt spid="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12" grpId="0" animBg="1"/>
      <p:bldP spid="12" grpId="1" animBg="1"/>
      <p:bldP spid="13" grpId="0" animBg="1"/>
      <p:bldP spid="13" grpId="1"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5920-B992-47AC-81E9-16D7438337A0}"/>
              </a:ext>
            </a:extLst>
          </p:cNvPr>
          <p:cNvSpPr>
            <a:spLocks noGrp="1"/>
          </p:cNvSpPr>
          <p:nvPr>
            <p:ph type="title"/>
          </p:nvPr>
        </p:nvSpPr>
        <p:spPr/>
        <p:txBody>
          <a:bodyPr/>
          <a:lstStyle/>
          <a:p>
            <a:r>
              <a:rPr lang="en-US" dirty="0"/>
              <a:t>An enclave-based application model</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p>
        </p:txBody>
      </p:sp>
      <p:grpSp>
        <p:nvGrpSpPr>
          <p:cNvPr id="70" name="Group 69">
            <a:extLst>
              <a:ext uri="{FF2B5EF4-FFF2-40B4-BE49-F238E27FC236}">
                <a16:creationId xmlns:a16="http://schemas.microsoft.com/office/drawing/2014/main" id="{1AA30836-4FF6-41EE-8EB2-BCD3E5845CA0}"/>
              </a:ext>
            </a:extLst>
          </p:cNvPr>
          <p:cNvGrpSpPr/>
          <p:nvPr/>
        </p:nvGrpSpPr>
        <p:grpSpPr>
          <a:xfrm>
            <a:off x="960437" y="2278062"/>
            <a:ext cx="1792911" cy="1649419"/>
            <a:chOff x="562940" y="2059498"/>
            <a:chExt cx="1792911" cy="1649419"/>
          </a:xfrm>
        </p:grpSpPr>
        <p:grpSp>
          <p:nvGrpSpPr>
            <p:cNvPr id="71" name="Group 70">
              <a:extLst>
                <a:ext uri="{FF2B5EF4-FFF2-40B4-BE49-F238E27FC236}">
                  <a16:creationId xmlns:a16="http://schemas.microsoft.com/office/drawing/2014/main" id="{43BAFBBF-CC7C-4C54-8D1C-A8334692CB05}"/>
                </a:ext>
              </a:extLst>
            </p:cNvPr>
            <p:cNvGrpSpPr/>
            <p:nvPr/>
          </p:nvGrpSpPr>
          <p:grpSpPr>
            <a:xfrm>
              <a:off x="562940" y="2059498"/>
              <a:ext cx="1792911" cy="1649419"/>
              <a:chOff x="498434" y="1548811"/>
              <a:chExt cx="1757915" cy="1617224"/>
            </a:xfrm>
          </p:grpSpPr>
          <p:sp>
            <p:nvSpPr>
              <p:cNvPr id="75" name="Rectangle 74">
                <a:extLst>
                  <a:ext uri="{FF2B5EF4-FFF2-40B4-BE49-F238E27FC236}">
                    <a16:creationId xmlns:a16="http://schemas.microsoft.com/office/drawing/2014/main" id="{175C8947-72F2-4CB2-AE48-912A2D7E554C}"/>
                  </a:ext>
                </a:extLst>
              </p:cNvPr>
              <p:cNvSpPr/>
              <p:nvPr/>
            </p:nvSpPr>
            <p:spPr bwMode="auto">
              <a:xfrm>
                <a:off x="568779" y="1548811"/>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91227A3-A064-45D9-BC88-F2EC8EFC248F}"/>
                  </a:ext>
                </a:extLst>
              </p:cNvPr>
              <p:cNvSpPr txBox="1">
                <a:spLocks/>
              </p:cNvSpPr>
              <p:nvPr/>
            </p:nvSpPr>
            <p:spPr>
              <a:xfrm>
                <a:off x="498434" y="1608031"/>
                <a:ext cx="1757915"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User</a:t>
                </a:r>
                <a:endParaRPr kumimoji="0" lang="en-US" sz="1836" b="0" i="0" u="none" strike="noStrike" kern="1200" cap="none" spc="0" normalizeH="0" baseline="-2500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endParaRPr>
              </a:p>
            </p:txBody>
          </p:sp>
        </p:grpSp>
        <p:grpSp>
          <p:nvGrpSpPr>
            <p:cNvPr id="72" name="Group 4">
              <a:extLst>
                <a:ext uri="{FF2B5EF4-FFF2-40B4-BE49-F238E27FC236}">
                  <a16:creationId xmlns:a16="http://schemas.microsoft.com/office/drawing/2014/main" id="{9D04F42D-4A3A-4C58-A18A-B3242E818EE8}"/>
                </a:ext>
              </a:extLst>
            </p:cNvPr>
            <p:cNvGrpSpPr>
              <a:grpSpLocks noChangeAspect="1"/>
            </p:cNvGrpSpPr>
            <p:nvPr/>
          </p:nvGrpSpPr>
          <p:grpSpPr bwMode="auto">
            <a:xfrm>
              <a:off x="1212201" y="2690391"/>
              <a:ext cx="494389" cy="613409"/>
              <a:chOff x="404" y="1797"/>
              <a:chExt cx="270" cy="335"/>
            </a:xfrm>
            <a:solidFill>
              <a:srgbClr val="000000"/>
            </a:solidFill>
          </p:grpSpPr>
          <p:sp>
            <p:nvSpPr>
              <p:cNvPr id="73" name="Freeform 5">
                <a:extLst>
                  <a:ext uri="{FF2B5EF4-FFF2-40B4-BE49-F238E27FC236}">
                    <a16:creationId xmlns:a16="http://schemas.microsoft.com/office/drawing/2014/main" id="{47CD038D-767E-47A2-9BA8-2940E5B202F9}"/>
                  </a:ext>
                </a:extLst>
              </p:cNvPr>
              <p:cNvSpPr>
                <a:spLocks/>
              </p:cNvSpPr>
              <p:nvPr/>
            </p:nvSpPr>
            <p:spPr bwMode="auto">
              <a:xfrm>
                <a:off x="450" y="1797"/>
                <a:ext cx="179" cy="17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4" name="Freeform 6">
                <a:extLst>
                  <a:ext uri="{FF2B5EF4-FFF2-40B4-BE49-F238E27FC236}">
                    <a16:creationId xmlns:a16="http://schemas.microsoft.com/office/drawing/2014/main" id="{5FB54D06-C379-4039-9C56-F2CADFF71D31}"/>
                  </a:ext>
                </a:extLst>
              </p:cNvPr>
              <p:cNvSpPr>
                <a:spLocks/>
              </p:cNvSpPr>
              <p:nvPr/>
            </p:nvSpPr>
            <p:spPr bwMode="auto">
              <a:xfrm>
                <a:off x="404" y="1998"/>
                <a:ext cx="270" cy="13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77" name="Group 76">
            <a:extLst>
              <a:ext uri="{FF2B5EF4-FFF2-40B4-BE49-F238E27FC236}">
                <a16:creationId xmlns:a16="http://schemas.microsoft.com/office/drawing/2014/main" id="{B8D43E9F-8E6A-4773-AB6E-25726F2A2C8E}"/>
              </a:ext>
            </a:extLst>
          </p:cNvPr>
          <p:cNvGrpSpPr/>
          <p:nvPr/>
        </p:nvGrpSpPr>
        <p:grpSpPr>
          <a:xfrm>
            <a:off x="918839" y="4118414"/>
            <a:ext cx="1876106" cy="1649419"/>
            <a:chOff x="521342" y="3899850"/>
            <a:chExt cx="1876106" cy="1649419"/>
          </a:xfrm>
        </p:grpSpPr>
        <p:grpSp>
          <p:nvGrpSpPr>
            <p:cNvPr id="78" name="Group 77">
              <a:extLst>
                <a:ext uri="{FF2B5EF4-FFF2-40B4-BE49-F238E27FC236}">
                  <a16:creationId xmlns:a16="http://schemas.microsoft.com/office/drawing/2014/main" id="{68C42970-B418-4E97-BAEA-28CAEC20691B}"/>
                </a:ext>
              </a:extLst>
            </p:cNvPr>
            <p:cNvGrpSpPr/>
            <p:nvPr/>
          </p:nvGrpSpPr>
          <p:grpSpPr>
            <a:xfrm>
              <a:off x="521342" y="3899850"/>
              <a:ext cx="1876106" cy="1649419"/>
              <a:chOff x="453515" y="3505000"/>
              <a:chExt cx="1839487" cy="1617224"/>
            </a:xfrm>
          </p:grpSpPr>
          <p:sp>
            <p:nvSpPr>
              <p:cNvPr id="82" name="Rectangle 81">
                <a:extLst>
                  <a:ext uri="{FF2B5EF4-FFF2-40B4-BE49-F238E27FC236}">
                    <a16:creationId xmlns:a16="http://schemas.microsoft.com/office/drawing/2014/main" id="{4269A001-DD7C-4721-A8C7-CBD519F5467C}"/>
                  </a:ext>
                </a:extLst>
              </p:cNvPr>
              <p:cNvSpPr/>
              <p:nvPr/>
            </p:nvSpPr>
            <p:spPr bwMode="auto">
              <a:xfrm>
                <a:off x="564646" y="3505000"/>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1083A0B9-624A-484F-B01F-11FC1C1A121C}"/>
                  </a:ext>
                </a:extLst>
              </p:cNvPr>
              <p:cNvSpPr txBox="1">
                <a:spLocks/>
              </p:cNvSpPr>
              <p:nvPr/>
            </p:nvSpPr>
            <p:spPr>
              <a:xfrm>
                <a:off x="453515" y="3558314"/>
                <a:ext cx="1839487" cy="5200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App</a:t>
                </a:r>
              </a:p>
            </p:txBody>
          </p:sp>
        </p:grpSp>
        <p:grpSp>
          <p:nvGrpSpPr>
            <p:cNvPr id="79" name="Group 9">
              <a:extLst>
                <a:ext uri="{FF2B5EF4-FFF2-40B4-BE49-F238E27FC236}">
                  <a16:creationId xmlns:a16="http://schemas.microsoft.com/office/drawing/2014/main" id="{0B2AC080-0EC4-4B5B-8A01-24BC98457348}"/>
                </a:ext>
              </a:extLst>
            </p:cNvPr>
            <p:cNvGrpSpPr>
              <a:grpSpLocks noChangeAspect="1"/>
            </p:cNvGrpSpPr>
            <p:nvPr/>
          </p:nvGrpSpPr>
          <p:grpSpPr bwMode="auto">
            <a:xfrm>
              <a:off x="1084447" y="4557679"/>
              <a:ext cx="749897" cy="636276"/>
              <a:chOff x="408" y="2886"/>
              <a:chExt cx="264" cy="224"/>
            </a:xfrm>
          </p:grpSpPr>
          <p:sp>
            <p:nvSpPr>
              <p:cNvPr id="80" name="Freeform 10">
                <a:extLst>
                  <a:ext uri="{FF2B5EF4-FFF2-40B4-BE49-F238E27FC236}">
                    <a16:creationId xmlns:a16="http://schemas.microsoft.com/office/drawing/2014/main" id="{BE34545C-9EFF-43A7-9B61-91A70BEB0042}"/>
                  </a:ext>
                </a:extLst>
              </p:cNvPr>
              <p:cNvSpPr>
                <a:spLocks noEditPoints="1"/>
              </p:cNvSpPr>
              <p:nvPr/>
            </p:nvSpPr>
            <p:spPr bwMode="auto">
              <a:xfrm>
                <a:off x="581" y="2886"/>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1" name="Freeform 11">
                <a:extLst>
                  <a:ext uri="{FF2B5EF4-FFF2-40B4-BE49-F238E27FC236}">
                    <a16:creationId xmlns:a16="http://schemas.microsoft.com/office/drawing/2014/main" id="{DE9986EF-489A-45D5-A246-3219F904CEFF}"/>
                  </a:ext>
                </a:extLst>
              </p:cNvPr>
              <p:cNvSpPr>
                <a:spLocks noEditPoints="1"/>
              </p:cNvSpPr>
              <p:nvPr/>
            </p:nvSpPr>
            <p:spPr bwMode="auto">
              <a:xfrm>
                <a:off x="408" y="2945"/>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84" name="Group 83">
            <a:extLst>
              <a:ext uri="{FF2B5EF4-FFF2-40B4-BE49-F238E27FC236}">
                <a16:creationId xmlns:a16="http://schemas.microsoft.com/office/drawing/2014/main" id="{DDC80042-08F3-4E75-B7EF-7883F75DD3D3}"/>
              </a:ext>
            </a:extLst>
          </p:cNvPr>
          <p:cNvGrpSpPr/>
          <p:nvPr/>
        </p:nvGrpSpPr>
        <p:grpSpPr>
          <a:xfrm>
            <a:off x="2794945" y="1496308"/>
            <a:ext cx="8619811" cy="5065284"/>
            <a:chOff x="2349788" y="1223163"/>
            <a:chExt cx="8451562" cy="4966416"/>
          </a:xfrm>
        </p:grpSpPr>
        <p:sp>
          <p:nvSpPr>
            <p:cNvPr id="85" name="Rectangle 84">
              <a:extLst>
                <a:ext uri="{FF2B5EF4-FFF2-40B4-BE49-F238E27FC236}">
                  <a16:creationId xmlns:a16="http://schemas.microsoft.com/office/drawing/2014/main" id="{85B3A2CF-DA9A-4C40-9356-99161F88FF64}"/>
                </a:ext>
              </a:extLst>
            </p:cNvPr>
            <p:cNvSpPr/>
            <p:nvPr/>
          </p:nvSpPr>
          <p:spPr>
            <a:xfrm>
              <a:off x="3594945" y="1223163"/>
              <a:ext cx="7206405" cy="4966416"/>
            </a:xfrm>
            <a:prstGeom prst="rect">
              <a:avLst/>
            </a:prstGeom>
            <a:solidFill>
              <a:srgbClr val="FFFFFF">
                <a:lumMod val="9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6" name="Title 1">
              <a:extLst>
                <a:ext uri="{FF2B5EF4-FFF2-40B4-BE49-F238E27FC236}">
                  <a16:creationId xmlns:a16="http://schemas.microsoft.com/office/drawing/2014/main" id="{4CD413BF-5AAE-407E-891B-927CA63D1FD9}"/>
                </a:ext>
              </a:extLst>
            </p:cNvPr>
            <p:cNvSpPr txBox="1">
              <a:spLocks/>
            </p:cNvSpPr>
            <p:nvPr/>
          </p:nvSpPr>
          <p:spPr>
            <a:xfrm>
              <a:off x="3691411" y="1317530"/>
              <a:ext cx="2713381"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lang="en-US" sz="4000" b="0" kern="1200" dirty="0">
                  <a:solidFill>
                    <a:schemeClr val="accent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48" b="0" i="0" u="none" strike="noStrike" kern="1200" cap="none" spc="0" normalizeH="0" baseline="0" noProof="0" dirty="0">
                  <a:ln>
                    <a:noFill/>
                  </a:ln>
                  <a:solidFill>
                    <a:srgbClr val="000000"/>
                  </a:solidFill>
                  <a:effectLst/>
                  <a:uLnTx/>
                  <a:uFillTx/>
                  <a:latin typeface="Segoe UI Semibold"/>
                  <a:ea typeface="+mj-ea"/>
                  <a:cs typeface="Segoe UI" panose="020B0502040204020203" pitchFamily="34" charset="0"/>
                </a:rPr>
                <a:t>Node</a:t>
              </a:r>
            </a:p>
          </p:txBody>
        </p:sp>
        <p:sp>
          <p:nvSpPr>
            <p:cNvPr id="87" name="Rectangle 86">
              <a:extLst>
                <a:ext uri="{FF2B5EF4-FFF2-40B4-BE49-F238E27FC236}">
                  <a16:creationId xmlns:a16="http://schemas.microsoft.com/office/drawing/2014/main" id="{DB0EADDB-402C-416B-A04E-B31114A3D3B3}"/>
                </a:ext>
              </a:extLst>
            </p:cNvPr>
            <p:cNvSpPr/>
            <p:nvPr/>
          </p:nvSpPr>
          <p:spPr>
            <a:xfrm>
              <a:off x="6649084" y="1408627"/>
              <a:ext cx="3907974" cy="4606546"/>
            </a:xfrm>
            <a:prstGeom prst="rect">
              <a:avLst/>
            </a:prstGeom>
            <a:solidFill>
              <a:srgbClr val="FFFFFF">
                <a:lumMod val="8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0149F873-1010-4A92-B3D7-62DA360B367E}"/>
                </a:ext>
              </a:extLst>
            </p:cNvPr>
            <p:cNvSpPr/>
            <p:nvPr/>
          </p:nvSpPr>
          <p:spPr>
            <a:xfrm>
              <a:off x="7982682" y="1635729"/>
              <a:ext cx="2333623" cy="2305011"/>
            </a:xfrm>
            <a:prstGeom prst="rect">
              <a:avLst/>
            </a:prstGeom>
            <a:solidFill>
              <a:srgbClr val="FFFFFF">
                <a:lumMod val="75000"/>
              </a:srgbClr>
            </a:solidFill>
            <a:ln w="6350" cap="flat" cmpd="sng" algn="ctr">
              <a:noFill/>
              <a:prstDash val="solid"/>
            </a:ln>
            <a:effectLst/>
          </p:spPr>
          <p:txBody>
            <a:bodyPr tIns="9326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1</a:t>
              </a:r>
            </a:p>
          </p:txBody>
        </p:sp>
        <p:sp>
          <p:nvSpPr>
            <p:cNvPr id="89" name="Title 1">
              <a:extLst>
                <a:ext uri="{FF2B5EF4-FFF2-40B4-BE49-F238E27FC236}">
                  <a16:creationId xmlns:a16="http://schemas.microsoft.com/office/drawing/2014/main" id="{6CCDEC61-241A-4499-81CE-EA5F651C450A}"/>
                </a:ext>
              </a:extLst>
            </p:cNvPr>
            <p:cNvSpPr txBox="1">
              <a:spLocks/>
            </p:cNvSpPr>
            <p:nvPr/>
          </p:nvSpPr>
          <p:spPr>
            <a:xfrm>
              <a:off x="5655803" y="1396020"/>
              <a:ext cx="2800018"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TEE</a:t>
              </a:r>
              <a:endParaRPr kumimoji="0" lang="en-US" sz="1836"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cxnSp>
          <p:nvCxnSpPr>
            <p:cNvPr id="90" name="Straight Arrow Connector 89">
              <a:extLst>
                <a:ext uri="{FF2B5EF4-FFF2-40B4-BE49-F238E27FC236}">
                  <a16:creationId xmlns:a16="http://schemas.microsoft.com/office/drawing/2014/main" id="{C0BBEF80-2834-4AAA-9EFF-1C9E9DFC9749}"/>
                </a:ext>
              </a:extLst>
            </p:cNvPr>
            <p:cNvCxnSpPr>
              <a:cxnSpLocks/>
              <a:endCxn id="88" idx="1"/>
            </p:cNvCxnSpPr>
            <p:nvPr/>
          </p:nvCxnSpPr>
          <p:spPr>
            <a:xfrm flipV="1">
              <a:off x="6166730" y="2788235"/>
              <a:ext cx="1815952" cy="8162"/>
            </a:xfrm>
            <a:prstGeom prst="straightConnector1">
              <a:avLst/>
            </a:prstGeom>
            <a:noFill/>
            <a:ln w="19050" cap="flat" cmpd="sng" algn="ctr">
              <a:solidFill>
                <a:srgbClr val="0078D3"/>
              </a:solidFill>
              <a:prstDash val="solid"/>
              <a:tailEnd type="arrow"/>
            </a:ln>
            <a:effectLst/>
          </p:spPr>
        </p:cxnSp>
        <p:cxnSp>
          <p:nvCxnSpPr>
            <p:cNvPr id="91" name="Straight Arrow Connector 90">
              <a:extLst>
                <a:ext uri="{FF2B5EF4-FFF2-40B4-BE49-F238E27FC236}">
                  <a16:creationId xmlns:a16="http://schemas.microsoft.com/office/drawing/2014/main" id="{A133E8C6-1098-437A-9984-B1A4945278CF}"/>
                </a:ext>
              </a:extLst>
            </p:cNvPr>
            <p:cNvCxnSpPr>
              <a:cxnSpLocks/>
            </p:cNvCxnSpPr>
            <p:nvPr/>
          </p:nvCxnSpPr>
          <p:spPr>
            <a:xfrm>
              <a:off x="2349788" y="2796397"/>
              <a:ext cx="2397107" cy="1"/>
            </a:xfrm>
            <a:prstGeom prst="straightConnector1">
              <a:avLst/>
            </a:prstGeom>
            <a:noFill/>
            <a:ln w="19050" cap="flat" cmpd="sng" algn="ctr">
              <a:solidFill>
                <a:srgbClr val="0078D3"/>
              </a:solidFill>
              <a:prstDash val="solid"/>
              <a:headEnd type="oval"/>
              <a:tailEnd type="none"/>
            </a:ln>
            <a:effectLst/>
          </p:spPr>
        </p:cxnSp>
        <p:sp>
          <p:nvSpPr>
            <p:cNvPr id="92" name="Rectangle 91">
              <a:extLst>
                <a:ext uri="{FF2B5EF4-FFF2-40B4-BE49-F238E27FC236}">
                  <a16:creationId xmlns:a16="http://schemas.microsoft.com/office/drawing/2014/main" id="{269F8379-E30D-4763-8CF1-51D2FB97B70A}"/>
                </a:ext>
              </a:extLst>
            </p:cNvPr>
            <p:cNvSpPr/>
            <p:nvPr/>
          </p:nvSpPr>
          <p:spPr>
            <a:xfrm>
              <a:off x="8296764" y="2120671"/>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Code</a:t>
              </a:r>
            </a:p>
          </p:txBody>
        </p:sp>
        <p:sp>
          <p:nvSpPr>
            <p:cNvPr id="93" name="Rectangle 92">
              <a:extLst>
                <a:ext uri="{FF2B5EF4-FFF2-40B4-BE49-F238E27FC236}">
                  <a16:creationId xmlns:a16="http://schemas.microsoft.com/office/drawing/2014/main" id="{F1308CA6-2229-472D-B243-2F27CDFC772E}"/>
                </a:ext>
              </a:extLst>
            </p:cNvPr>
            <p:cNvSpPr/>
            <p:nvPr/>
          </p:nvSpPr>
          <p:spPr>
            <a:xfrm>
              <a:off x="8296764" y="2936516"/>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Data</a:t>
              </a:r>
            </a:p>
          </p:txBody>
        </p:sp>
        <p:sp>
          <p:nvSpPr>
            <p:cNvPr id="94" name="Rectangle 93">
              <a:extLst>
                <a:ext uri="{FF2B5EF4-FFF2-40B4-BE49-F238E27FC236}">
                  <a16:creationId xmlns:a16="http://schemas.microsoft.com/office/drawing/2014/main" id="{DD661936-1A54-42B1-9C96-9E7EEAD81D8F}"/>
                </a:ext>
              </a:extLst>
            </p:cNvPr>
            <p:cNvSpPr/>
            <p:nvPr/>
          </p:nvSpPr>
          <p:spPr>
            <a:xfrm>
              <a:off x="7982682" y="4114232"/>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2</a:t>
              </a:r>
            </a:p>
          </p:txBody>
        </p:sp>
        <p:sp>
          <p:nvSpPr>
            <p:cNvPr id="95" name="Rectangle 94">
              <a:extLst>
                <a:ext uri="{FF2B5EF4-FFF2-40B4-BE49-F238E27FC236}">
                  <a16:creationId xmlns:a16="http://schemas.microsoft.com/office/drawing/2014/main" id="{2EED3B9B-51A0-4183-BFD9-B20B916F8637}"/>
                </a:ext>
              </a:extLst>
            </p:cNvPr>
            <p:cNvSpPr/>
            <p:nvPr/>
          </p:nvSpPr>
          <p:spPr>
            <a:xfrm>
              <a:off x="7982682" y="5034923"/>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3</a:t>
              </a:r>
            </a:p>
          </p:txBody>
        </p:sp>
        <p:cxnSp>
          <p:nvCxnSpPr>
            <p:cNvPr id="96" name="Straight Arrow Connector 95">
              <a:extLst>
                <a:ext uri="{FF2B5EF4-FFF2-40B4-BE49-F238E27FC236}">
                  <a16:creationId xmlns:a16="http://schemas.microsoft.com/office/drawing/2014/main" id="{9E8E8965-4B2F-45C1-84C3-A4FCF312BCB7}"/>
                </a:ext>
              </a:extLst>
            </p:cNvPr>
            <p:cNvCxnSpPr>
              <a:cxnSpLocks/>
            </p:cNvCxnSpPr>
            <p:nvPr/>
          </p:nvCxnSpPr>
          <p:spPr>
            <a:xfrm>
              <a:off x="2349788" y="4569363"/>
              <a:ext cx="2486372" cy="0"/>
            </a:xfrm>
            <a:prstGeom prst="straightConnector1">
              <a:avLst/>
            </a:prstGeom>
            <a:noFill/>
            <a:ln w="19050" cap="flat" cmpd="sng" algn="ctr">
              <a:solidFill>
                <a:srgbClr val="0078D3"/>
              </a:solidFill>
              <a:prstDash val="solid"/>
              <a:headEnd type="oval"/>
              <a:tailEnd type="none"/>
            </a:ln>
            <a:effectLst/>
          </p:spPr>
        </p:cxnSp>
        <p:cxnSp>
          <p:nvCxnSpPr>
            <p:cNvPr id="97" name="Straight Arrow Connector 96">
              <a:extLst>
                <a:ext uri="{FF2B5EF4-FFF2-40B4-BE49-F238E27FC236}">
                  <a16:creationId xmlns:a16="http://schemas.microsoft.com/office/drawing/2014/main" id="{E4FB0EF6-9A47-46CF-A1AC-3C6B2212A51B}"/>
                </a:ext>
              </a:extLst>
            </p:cNvPr>
            <p:cNvCxnSpPr>
              <a:cxnSpLocks/>
            </p:cNvCxnSpPr>
            <p:nvPr/>
          </p:nvCxnSpPr>
          <p:spPr>
            <a:xfrm flipV="1">
              <a:off x="6189276" y="4558695"/>
              <a:ext cx="1793406" cy="1"/>
            </a:xfrm>
            <a:prstGeom prst="straightConnector1">
              <a:avLst/>
            </a:prstGeom>
            <a:noFill/>
            <a:ln w="19050" cap="flat" cmpd="sng" algn="ctr">
              <a:solidFill>
                <a:srgbClr val="0078D3"/>
              </a:solidFill>
              <a:prstDash val="solid"/>
              <a:tailEnd type="arrow"/>
            </a:ln>
            <a:effectLst/>
          </p:spPr>
        </p:cxnSp>
        <p:cxnSp>
          <p:nvCxnSpPr>
            <p:cNvPr id="98" name="Straight Arrow Connector 97">
              <a:extLst>
                <a:ext uri="{FF2B5EF4-FFF2-40B4-BE49-F238E27FC236}">
                  <a16:creationId xmlns:a16="http://schemas.microsoft.com/office/drawing/2014/main" id="{D9D478BD-5743-4330-A65B-BBD423194DFF}"/>
                </a:ext>
              </a:extLst>
            </p:cNvPr>
            <p:cNvCxnSpPr>
              <a:cxnSpLocks/>
            </p:cNvCxnSpPr>
            <p:nvPr/>
          </p:nvCxnSpPr>
          <p:spPr>
            <a:xfrm flipV="1">
              <a:off x="6166730" y="5223804"/>
              <a:ext cx="1815952" cy="1"/>
            </a:xfrm>
            <a:prstGeom prst="straightConnector1">
              <a:avLst/>
            </a:prstGeom>
            <a:noFill/>
            <a:ln w="19050" cap="flat" cmpd="sng" algn="ctr">
              <a:solidFill>
                <a:srgbClr val="0078D3"/>
              </a:solidFill>
              <a:prstDash val="solid"/>
              <a:tailEnd type="arrow"/>
            </a:ln>
            <a:effectLst/>
          </p:spPr>
        </p:cxnSp>
        <p:cxnSp>
          <p:nvCxnSpPr>
            <p:cNvPr id="99" name="Straight Arrow Connector 98">
              <a:extLst>
                <a:ext uri="{FF2B5EF4-FFF2-40B4-BE49-F238E27FC236}">
                  <a16:creationId xmlns:a16="http://schemas.microsoft.com/office/drawing/2014/main" id="{554FE179-39F2-452C-ADC9-01F57D604C71}"/>
                </a:ext>
              </a:extLst>
            </p:cNvPr>
            <p:cNvCxnSpPr>
              <a:cxnSpLocks/>
            </p:cNvCxnSpPr>
            <p:nvPr/>
          </p:nvCxnSpPr>
          <p:spPr>
            <a:xfrm flipH="1">
              <a:off x="6166732" y="4750107"/>
              <a:ext cx="1815950" cy="0"/>
            </a:xfrm>
            <a:prstGeom prst="straightConnector1">
              <a:avLst/>
            </a:prstGeom>
            <a:noFill/>
            <a:ln w="19050" cap="flat" cmpd="sng" algn="ctr">
              <a:solidFill>
                <a:srgbClr val="0078D3"/>
              </a:solidFill>
              <a:prstDash val="solid"/>
              <a:tailEnd type="arrow"/>
            </a:ln>
            <a:effectLst/>
          </p:spPr>
        </p:cxnSp>
        <p:cxnSp>
          <p:nvCxnSpPr>
            <p:cNvPr id="100" name="Straight Arrow Connector 99">
              <a:extLst>
                <a:ext uri="{FF2B5EF4-FFF2-40B4-BE49-F238E27FC236}">
                  <a16:creationId xmlns:a16="http://schemas.microsoft.com/office/drawing/2014/main" id="{D1A6FD70-20DB-483D-B40D-74311358A6CE}"/>
                </a:ext>
              </a:extLst>
            </p:cNvPr>
            <p:cNvCxnSpPr>
              <a:cxnSpLocks/>
            </p:cNvCxnSpPr>
            <p:nvPr/>
          </p:nvCxnSpPr>
          <p:spPr>
            <a:xfrm flipH="1">
              <a:off x="6166732" y="3089338"/>
              <a:ext cx="1815950" cy="0"/>
            </a:xfrm>
            <a:prstGeom prst="straightConnector1">
              <a:avLst/>
            </a:prstGeom>
            <a:noFill/>
            <a:ln w="19050" cap="flat" cmpd="sng" algn="ctr">
              <a:solidFill>
                <a:srgbClr val="0078D3"/>
              </a:solidFill>
              <a:prstDash val="solid"/>
              <a:tailEnd type="arrow"/>
            </a:ln>
            <a:effectLst/>
          </p:spPr>
        </p:cxnSp>
        <p:sp>
          <p:nvSpPr>
            <p:cNvPr id="101" name="Rectangle 100">
              <a:extLst>
                <a:ext uri="{FF2B5EF4-FFF2-40B4-BE49-F238E27FC236}">
                  <a16:creationId xmlns:a16="http://schemas.microsoft.com/office/drawing/2014/main" id="{7868C3C4-94B7-4E6A-954E-87CE74A0E1C8}"/>
                </a:ext>
              </a:extLst>
            </p:cNvPr>
            <p:cNvSpPr/>
            <p:nvPr/>
          </p:nvSpPr>
          <p:spPr>
            <a:xfrm>
              <a:off x="4576303" y="4166412"/>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2</a:t>
              </a:r>
            </a:p>
          </p:txBody>
        </p:sp>
        <p:sp>
          <p:nvSpPr>
            <p:cNvPr id="102" name="Rectangle 101">
              <a:extLst>
                <a:ext uri="{FF2B5EF4-FFF2-40B4-BE49-F238E27FC236}">
                  <a16:creationId xmlns:a16="http://schemas.microsoft.com/office/drawing/2014/main" id="{B39064CC-5649-4E80-B888-D1C64A00CD56}"/>
                </a:ext>
              </a:extLst>
            </p:cNvPr>
            <p:cNvSpPr/>
            <p:nvPr/>
          </p:nvSpPr>
          <p:spPr>
            <a:xfrm>
              <a:off x="4565025" y="2282037"/>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1</a:t>
              </a:r>
            </a:p>
          </p:txBody>
        </p:sp>
      </p:grpSp>
    </p:spTree>
    <p:extLst>
      <p:ext uri="{BB962C8B-B14F-4D97-AF65-F5344CB8AC3E}">
        <p14:creationId xmlns:p14="http://schemas.microsoft.com/office/powerpoint/2010/main" val="70383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6D8E-7F5E-42EE-B8AD-1BF196AF3A74}"/>
              </a:ext>
            </a:extLst>
          </p:cNvPr>
          <p:cNvSpPr>
            <a:spLocks noGrp="1"/>
          </p:cNvSpPr>
          <p:nvPr>
            <p:ph type="title"/>
          </p:nvPr>
        </p:nvSpPr>
        <p:spPr/>
        <p:txBody>
          <a:bodyPr/>
          <a:lstStyle/>
          <a:p>
            <a:r>
              <a:rPr lang="en-US" dirty="0"/>
              <a:t>Three abstraction layers for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solidFill>
                <a:srgbClr val="0072C6"/>
              </a:solidFill>
              <a:latin typeface="Segoe UI" panose="020B0502040204020203" pitchFamily="34" charset="0"/>
              <a:cs typeface="Segoe UI" panose="020B0502040204020203" pitchFamily="34" charset="0"/>
            </a:endParaRPr>
          </a:p>
        </p:txBody>
      </p:sp>
      <p:sp>
        <p:nvSpPr>
          <p:cNvPr id="17" name="Text Placeholder 2">
            <a:extLst>
              <a:ext uri="{FF2B5EF4-FFF2-40B4-BE49-F238E27FC236}">
                <a16:creationId xmlns:a16="http://schemas.microsoft.com/office/drawing/2014/main" id="{69CC1D34-8D27-4CEC-A912-7C6165965762}"/>
              </a:ext>
            </a:extLst>
          </p:cNvPr>
          <p:cNvSpPr txBox="1">
            <a:spLocks/>
          </p:cNvSpPr>
          <p:nvPr/>
        </p:nvSpPr>
        <p:spPr>
          <a:xfrm>
            <a:off x="875384" y="3012320"/>
            <a:ext cx="3246568"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Font typeface="Wingdings" panose="05000000000000000000" pitchFamily="2" charset="2"/>
              <a:buNone/>
              <a:defRPr/>
            </a:pPr>
            <a:r>
              <a:rPr lang="en-US" sz="2000" dirty="0">
                <a:solidFill>
                  <a:schemeClr val="accent1"/>
                </a:solidFill>
                <a:latin typeface="Segoe UI Semibold"/>
                <a:cs typeface="Segoe UI Semibold" panose="020B0702040204020203" pitchFamily="34" charset="0"/>
              </a:rPr>
              <a:t>New/Refactor</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Understand fundamentals, create a trusted portion of your application to run inside the enclave/TEE with “the building blocks”</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Open Enclave SDK </a:t>
            </a:r>
            <a:br>
              <a:rPr lang="en-US" sz="1800" dirty="0">
                <a:solidFill>
                  <a:srgbClr val="0D0D0D"/>
                </a:solidFill>
                <a:latin typeface="Segoe UI"/>
                <a:cs typeface="Segoe UI Semibold" panose="020B0702040204020203" pitchFamily="34" charset="0"/>
              </a:rPr>
            </a:br>
            <a:r>
              <a:rPr lang="en-US" sz="1800" dirty="0">
                <a:solidFill>
                  <a:srgbClr val="0D0D0D"/>
                </a:solidFill>
                <a:latin typeface="Segoe UI"/>
                <a:cs typeface="Segoe UI Semibold" panose="020B0702040204020203" pitchFamily="34" charset="0"/>
              </a:rPr>
              <a:t>(OE SDK)</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Confidential Consortium Framework </a:t>
            </a:r>
            <a:r>
              <a:rPr lang="en-US" sz="1800" dirty="0">
                <a:solidFill>
                  <a:srgbClr val="0D0D0D"/>
                </a:solidFill>
                <a:latin typeface="Segoe UI"/>
                <a:cs typeface="Segoe UI Semibold" panose="020B0702040204020203" pitchFamily="34" charset="0"/>
              </a:rPr>
              <a:t>(CCF)</a:t>
            </a:r>
            <a:endParaRPr lang="en-US" sz="2040" b="1" i="1" dirty="0">
              <a:solidFill>
                <a:srgbClr val="000000"/>
              </a:solidFill>
              <a:latin typeface="Segoe UI"/>
              <a:cs typeface="Segoe UI Semibold" panose="020B0702040204020203" pitchFamily="34" charset="0"/>
            </a:endParaRPr>
          </a:p>
        </p:txBody>
      </p:sp>
      <p:sp>
        <p:nvSpPr>
          <p:cNvPr id="19" name="Text Placeholder 2">
            <a:extLst>
              <a:ext uri="{FF2B5EF4-FFF2-40B4-BE49-F238E27FC236}">
                <a16:creationId xmlns:a16="http://schemas.microsoft.com/office/drawing/2014/main" id="{DC128A04-3813-458A-9968-409B33BA1CF6}"/>
              </a:ext>
            </a:extLst>
          </p:cNvPr>
          <p:cNvSpPr txBox="1">
            <a:spLocks/>
          </p:cNvSpPr>
          <p:nvPr/>
        </p:nvSpPr>
        <p:spPr>
          <a:xfrm>
            <a:off x="4801905" y="3012320"/>
            <a:ext cx="3246567" cy="31393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“Lift and shift” model </a:t>
            </a:r>
          </a:p>
          <a:p>
            <a:pPr marL="0" indent="0" algn="ctr" defTabSz="951304">
              <a:spcBef>
                <a:spcPts val="1224"/>
              </a:spcBef>
              <a:buFont typeface="Wingdings" panose="05000000000000000000" pitchFamily="2" charset="2"/>
              <a:buNone/>
              <a:defRPr/>
            </a:pPr>
            <a:r>
              <a:rPr lang="en-US" sz="1800" dirty="0">
                <a:solidFill>
                  <a:srgbClr val="0D0D0D"/>
                </a:solidFill>
                <a:latin typeface="Segoe UI"/>
                <a:cs typeface="Segoe UI Semibold" panose="020B0702040204020203" pitchFamily="34" charset="0"/>
              </a:rPr>
              <a:t>Application just works inside secure hardware with no/minimal changes</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Secure containers/</a:t>
            </a:r>
            <a:r>
              <a:rPr lang="en-US" sz="1800" dirty="0" err="1">
                <a:solidFill>
                  <a:srgbClr val="0D0D0D"/>
                </a:solidFill>
                <a:latin typeface="Segoe UI Semibold" panose="020B0702040204020203" pitchFamily="34" charset="0"/>
                <a:cs typeface="Segoe UI Semibold" panose="020B0702040204020203" pitchFamily="34" charset="0"/>
              </a:rPr>
              <a:t>LibOS</a:t>
            </a:r>
            <a:r>
              <a:rPr lang="en-US" sz="1800" dirty="0">
                <a:solidFill>
                  <a:srgbClr val="0D0D0D"/>
                </a:solidFill>
                <a:latin typeface="Segoe UI Semibold" panose="020B0702040204020203" pitchFamily="34" charset="0"/>
                <a:cs typeface="Segoe UI Semibold" panose="020B0702040204020203" pitchFamily="34" charset="0"/>
              </a:rPr>
              <a:t> Strategy</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Open source, such as SGX-LKL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Leverage one of the ISVs </a:t>
            </a:r>
            <a:r>
              <a:rPr lang="en-US" sz="1800" dirty="0">
                <a:solidFill>
                  <a:srgbClr val="0D0D0D"/>
                </a:solidFill>
                <a:latin typeface="Segoe UI"/>
                <a:cs typeface="Segoe UI Semibold" panose="020B0702040204020203" pitchFamily="34" charset="0"/>
              </a:rPr>
              <a:t>(e.g. </a:t>
            </a:r>
            <a:r>
              <a:rPr lang="en-US" sz="1800" dirty="0" err="1">
                <a:solidFill>
                  <a:srgbClr val="0D0D0D"/>
                </a:solidFill>
                <a:latin typeface="Segoe UI"/>
                <a:cs typeface="Segoe UI Semibold" panose="020B0702040204020203" pitchFamily="34" charset="0"/>
              </a:rPr>
              <a:t>Fortanix</a:t>
            </a:r>
            <a:r>
              <a:rPr lang="en-US" sz="1800" dirty="0">
                <a:solidFill>
                  <a:srgbClr val="0D0D0D"/>
                </a:solidFill>
                <a:latin typeface="Segoe UI"/>
                <a:cs typeface="Segoe UI Semibold" panose="020B0702040204020203" pitchFamily="34" charset="0"/>
              </a:rPr>
              <a:t>, </a:t>
            </a:r>
            <a:r>
              <a:rPr lang="en-US" sz="1800" dirty="0" err="1">
                <a:solidFill>
                  <a:srgbClr val="0D0D0D"/>
                </a:solidFill>
                <a:latin typeface="Segoe UI"/>
                <a:cs typeface="Segoe UI Semibold" panose="020B0702040204020203" pitchFamily="34" charset="0"/>
              </a:rPr>
              <a:t>Anjuna</a:t>
            </a:r>
            <a:r>
              <a:rPr lang="en-US" sz="1800" dirty="0">
                <a:solidFill>
                  <a:srgbClr val="0D0D0D"/>
                </a:solidFill>
                <a:latin typeface="Segoe UI"/>
                <a:cs typeface="Segoe UI Semibold" panose="020B0702040204020203" pitchFamily="34" charset="0"/>
              </a:rPr>
              <a:t>)</a:t>
            </a:r>
            <a:endParaRPr lang="en-US" sz="2040" b="1" i="1" dirty="0">
              <a:solidFill>
                <a:srgbClr val="000000"/>
              </a:solidFill>
              <a:latin typeface="Segoe UI"/>
              <a:cs typeface="Segoe UI Semibold" panose="020B0702040204020203" pitchFamily="34" charset="0"/>
            </a:endParaRPr>
          </a:p>
        </p:txBody>
      </p:sp>
      <p:sp>
        <p:nvSpPr>
          <p:cNvPr id="21" name="Text Placeholder 2">
            <a:extLst>
              <a:ext uri="{FF2B5EF4-FFF2-40B4-BE49-F238E27FC236}">
                <a16:creationId xmlns:a16="http://schemas.microsoft.com/office/drawing/2014/main" id="{40EB791C-5E7D-40BE-B1C6-D12DEA1A4164}"/>
              </a:ext>
            </a:extLst>
          </p:cNvPr>
          <p:cNvSpPr txBox="1">
            <a:spLocks/>
          </p:cNvSpPr>
          <p:nvPr/>
        </p:nvSpPr>
        <p:spPr>
          <a:xfrm>
            <a:off x="8728426" y="3012320"/>
            <a:ext cx="3246567"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Confidential workloads using PaaS services</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It’s taken care of by services already used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SQL Azure DB Always Encrypted</a:t>
            </a:r>
          </a:p>
        </p:txBody>
      </p:sp>
      <p:pic>
        <p:nvPicPr>
          <p:cNvPr id="23" name="Graphic 22" descr="Tools">
            <a:extLst>
              <a:ext uri="{FF2B5EF4-FFF2-40B4-BE49-F238E27FC236}">
                <a16:creationId xmlns:a16="http://schemas.microsoft.com/office/drawing/2014/main" id="{F49902CE-F7B1-46C8-B8B8-BE469AF24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37" y="1754233"/>
            <a:ext cx="932603" cy="932603"/>
          </a:xfrm>
          <a:prstGeom prst="rect">
            <a:avLst/>
          </a:prstGeom>
        </p:spPr>
      </p:pic>
      <p:pic>
        <p:nvPicPr>
          <p:cNvPr id="25" name="Graphic 24" descr="Share">
            <a:extLst>
              <a:ext uri="{FF2B5EF4-FFF2-40B4-BE49-F238E27FC236}">
                <a16:creationId xmlns:a16="http://schemas.microsoft.com/office/drawing/2014/main" id="{C3F9E0E1-951D-4B3C-B2F5-D8C5F4B4DE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808" y="1754233"/>
            <a:ext cx="932603" cy="932603"/>
          </a:xfrm>
          <a:prstGeom prst="rect">
            <a:avLst/>
          </a:prstGeom>
        </p:spPr>
      </p:pic>
      <p:pic>
        <p:nvPicPr>
          <p:cNvPr id="27" name="Graphic 26" descr="Cloud">
            <a:extLst>
              <a:ext uri="{FF2B5EF4-FFF2-40B4-BE49-F238E27FC236}">
                <a16:creationId xmlns:a16="http://schemas.microsoft.com/office/drawing/2014/main" id="{919F0B07-1E06-4586-AF51-DA70FB455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437" y="1592262"/>
            <a:ext cx="1256545" cy="1256545"/>
          </a:xfrm>
          <a:prstGeom prst="rect">
            <a:avLst/>
          </a:prstGeom>
        </p:spPr>
      </p:pic>
    </p:spTree>
    <p:extLst>
      <p:ext uri="{BB962C8B-B14F-4D97-AF65-F5344CB8AC3E}">
        <p14:creationId xmlns:p14="http://schemas.microsoft.com/office/powerpoint/2010/main" val="129373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F0E69E-99BF-4992-836D-4751554A200F}"/>
              </a:ext>
            </a:extLst>
          </p:cNvPr>
          <p:cNvPicPr>
            <a:picLocks noChangeAspect="1"/>
          </p:cNvPicPr>
          <p:nvPr/>
        </p:nvPicPr>
        <p:blipFill>
          <a:blip r:embed="rId3"/>
          <a:stretch>
            <a:fillRect/>
          </a:stretch>
        </p:blipFill>
        <p:spPr>
          <a:xfrm>
            <a:off x="7252976" y="-15452"/>
            <a:ext cx="5183500" cy="5533585"/>
          </a:xfrm>
          <a:prstGeom prst="rect">
            <a:avLst/>
          </a:prstGeom>
        </p:spPr>
      </p:pic>
      <p:sp>
        <p:nvSpPr>
          <p:cNvPr id="12" name="Rectangle 11">
            <a:extLst>
              <a:ext uri="{FF2B5EF4-FFF2-40B4-BE49-F238E27FC236}">
                <a16:creationId xmlns:a16="http://schemas.microsoft.com/office/drawing/2014/main" id="{9FC6541D-132F-457C-B609-3E7390D742B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p:txBody>
          <a:bodyPr/>
          <a:lstStyle/>
          <a:p>
            <a:r>
              <a:rPr lang="fr-FR" dirty="0"/>
              <a:t>Open Enclave SDK</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74636" y="1516618"/>
            <a:ext cx="6781801" cy="3352243"/>
          </a:xfrm>
        </p:spPr>
        <p:txBody>
          <a:bodyPr>
            <a:normAutofit/>
          </a:bodyPr>
          <a:lstStyle/>
          <a:p>
            <a:pPr lvl="0"/>
            <a:r>
              <a:rPr lang="en-US" sz="2200" dirty="0"/>
              <a:t>Driving towards a consistent API surface around enclaving abstraction, supporting portability across enclave types and flexibility in architecture</a:t>
            </a:r>
          </a:p>
          <a:p>
            <a:pPr lvl="0">
              <a:spcBef>
                <a:spcPts val="1200"/>
              </a:spcBef>
            </a:pPr>
            <a:r>
              <a:rPr lang="en-US" sz="2200" dirty="0"/>
              <a:t>Open sourced by Microsoft in October 2018 under the MIT license</a:t>
            </a:r>
          </a:p>
          <a:p>
            <a:r>
              <a:rPr lang="fr-FR" sz="1600" dirty="0">
                <a:solidFill>
                  <a:srgbClr val="000000"/>
                </a:solidFill>
                <a:latin typeface="+mn-lt"/>
                <a:hlinkClick r:id="rId4"/>
              </a:rPr>
              <a:t>https://github.com/openenclave/openenclave</a:t>
            </a:r>
            <a:endParaRPr lang="fr-FR" sz="1600" dirty="0">
              <a:solidFill>
                <a:srgbClr val="000000"/>
              </a:solidFill>
              <a:latin typeface="+mn-lt"/>
            </a:endParaRPr>
          </a:p>
          <a:p>
            <a:r>
              <a:rPr lang="en-US" sz="1600" dirty="0">
                <a:solidFill>
                  <a:srgbClr val="000000"/>
                </a:solidFill>
                <a:latin typeface="+mn-lt"/>
              </a:rPr>
              <a:t>More than 6,000 commits and 16 versions since the original release date</a:t>
            </a:r>
          </a:p>
          <a:p>
            <a:r>
              <a:rPr lang="en-US" sz="1600" dirty="0">
                <a:solidFill>
                  <a:srgbClr val="000000"/>
                </a:solidFill>
                <a:latin typeface="+mn-lt"/>
              </a:rPr>
              <a:t>More than 70 contributors, 150 forks, 400 stars and 1,200 pull-requests</a:t>
            </a:r>
          </a:p>
          <a:p>
            <a:r>
              <a:rPr lang="en-US" sz="1600" dirty="0">
                <a:solidFill>
                  <a:srgbClr val="000000"/>
                </a:solidFill>
                <a:latin typeface="+mn-lt"/>
              </a:rPr>
              <a:t>Very active project with 25-100 commits per week</a:t>
            </a:r>
          </a:p>
        </p:txBody>
      </p:sp>
      <p:sp>
        <p:nvSpPr>
          <p:cNvPr id="7" name="Rectangle 6">
            <a:extLst>
              <a:ext uri="{FF2B5EF4-FFF2-40B4-BE49-F238E27FC236}">
                <a16:creationId xmlns:a16="http://schemas.microsoft.com/office/drawing/2014/main" id="{F11B7DBB-050B-40CD-B5F2-338C64CF5851}"/>
              </a:ext>
            </a:extLst>
          </p:cNvPr>
          <p:cNvSpPr/>
          <p:nvPr/>
        </p:nvSpPr>
        <p:spPr bwMode="auto">
          <a:xfrm>
            <a:off x="350838" y="4868862"/>
            <a:ext cx="3581400" cy="178815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Core functionalities</a:t>
            </a:r>
          </a:p>
          <a:p>
            <a:pPr marL="285750" lvl="1" indent="-285750" defTabSz="913841">
              <a:lnSpc>
                <a:spcPct val="90000"/>
              </a:lnSpc>
              <a:buFont typeface="Arial" panose="020B0604020202020204" pitchFamily="34" charset="0"/>
              <a:buChar char="•"/>
              <a:defRPr/>
            </a:pPr>
            <a:r>
              <a:rPr lang="en-US" sz="1400" dirty="0">
                <a:solidFill>
                  <a:srgbClr val="000000"/>
                </a:solidFill>
              </a:rPr>
              <a:t>Enclave creation and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Expressions of enclave measurement and identity</a:t>
            </a:r>
          </a:p>
          <a:p>
            <a:pPr marL="285750" lvl="1" indent="-285750" defTabSz="913841">
              <a:lnSpc>
                <a:spcPct val="90000"/>
              </a:lnSpc>
              <a:buFont typeface="Arial" panose="020B0604020202020204" pitchFamily="34" charset="0"/>
              <a:buChar char="•"/>
              <a:defRPr/>
            </a:pPr>
            <a:r>
              <a:rPr lang="en-US" sz="1400" dirty="0">
                <a:solidFill>
                  <a:srgbClr val="000000"/>
                </a:solidFill>
              </a:rPr>
              <a:t>Mechanisms for defining call-ins and call-outs</a:t>
            </a:r>
          </a:p>
          <a:p>
            <a:pPr marL="285750" lvl="1" indent="-285750" defTabSz="913841">
              <a:lnSpc>
                <a:spcPct val="90000"/>
              </a:lnSpc>
              <a:buFont typeface="Arial" panose="020B0604020202020204" pitchFamily="34" charset="0"/>
              <a:buChar char="•"/>
              <a:defRPr/>
            </a:pPr>
            <a:r>
              <a:rPr lang="en-US" sz="1400" dirty="0">
                <a:solidFill>
                  <a:srgbClr val="000000"/>
                </a:solidFill>
              </a:rPr>
              <a:t>and the data marshalling associated with them</a:t>
            </a:r>
          </a:p>
        </p:txBody>
      </p:sp>
      <p:sp>
        <p:nvSpPr>
          <p:cNvPr id="8" name="Rectangle 7">
            <a:extLst>
              <a:ext uri="{FF2B5EF4-FFF2-40B4-BE49-F238E27FC236}">
                <a16:creationId xmlns:a16="http://schemas.microsoft.com/office/drawing/2014/main" id="{45BFC5ED-5C49-4535-837E-822DFE85120B}"/>
              </a:ext>
            </a:extLst>
          </p:cNvPr>
          <p:cNvSpPr/>
          <p:nvPr/>
        </p:nvSpPr>
        <p:spPr bwMode="auto">
          <a:xfrm>
            <a:off x="7874113" y="4900838"/>
            <a:ext cx="4363924" cy="1840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Extending support to:</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Operating System: Linux, Windows, OP-TEE OS* </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Trusted Execution Environments: Intel SGX, Arm TrustZone  </a:t>
            </a:r>
          </a:p>
          <a:p>
            <a:pPr marL="285750" indent="-285750" defTabSz="913841">
              <a:lnSpc>
                <a:spcPct val="90000"/>
              </a:lnSpc>
              <a:buFont typeface="Arial" panose="020B0604020202020204" pitchFamily="34" charset="0"/>
              <a:buChar char="•"/>
              <a:defRPr/>
            </a:pPr>
            <a:r>
              <a:rPr lang="en-US" sz="1400" dirty="0">
                <a:solidFill>
                  <a:srgbClr val="000000"/>
                </a:solidFill>
              </a:rPr>
              <a:t>Runtime Libraries: C/C++ </a:t>
            </a:r>
          </a:p>
          <a:p>
            <a:pPr marL="285750" indent="-285750" defTabSz="913841">
              <a:lnSpc>
                <a:spcPct val="90000"/>
              </a:lnSpc>
              <a:buFont typeface="Arial" panose="020B0604020202020204" pitchFamily="34" charset="0"/>
              <a:buChar char="•"/>
              <a:defRPr/>
            </a:pPr>
            <a:r>
              <a:rPr lang="en-US" sz="1400" dirty="0">
                <a:solidFill>
                  <a:srgbClr val="000000"/>
                </a:solidFill>
              </a:rPr>
              <a:t>Cryptographic Libraries: </a:t>
            </a:r>
            <a:r>
              <a:rPr lang="en-US" sz="1400" dirty="0" err="1">
                <a:solidFill>
                  <a:srgbClr val="000000"/>
                </a:solidFill>
              </a:rPr>
              <a:t>mBedTLS</a:t>
            </a:r>
            <a:endParaRPr lang="en-US" sz="1400" dirty="0">
              <a:solidFill>
                <a:srgbClr val="000000"/>
              </a:solidFill>
            </a:endParaRPr>
          </a:p>
          <a:p>
            <a:pPr defTabSz="913841">
              <a:lnSpc>
                <a:spcPct val="90000"/>
              </a:lnSpc>
              <a:defRPr/>
            </a:pPr>
            <a:endParaRPr lang="da-DK" sz="1400" dirty="0">
              <a:solidFill>
                <a:srgbClr val="000000"/>
              </a:solidFill>
            </a:endParaRPr>
          </a:p>
          <a:p>
            <a:pPr defTabSz="913841">
              <a:lnSpc>
                <a:spcPct val="90000"/>
              </a:lnSpc>
              <a:defRPr/>
            </a:pPr>
            <a:r>
              <a:rPr lang="da-DK" sz="1400" dirty="0">
                <a:solidFill>
                  <a:srgbClr val="000000"/>
                </a:solidFill>
              </a:rPr>
              <a:t>*OP-TEE OS: </a:t>
            </a:r>
            <a:r>
              <a:rPr lang="da-DK" sz="1400" dirty="0">
                <a:solidFill>
                  <a:srgbClr val="000000"/>
                </a:solidFill>
                <a:hlinkClick r:id="rId5"/>
              </a:rPr>
              <a:t>https://www.op-tee.org/</a:t>
            </a:r>
            <a:r>
              <a:rPr lang="da-DK" sz="1400" dirty="0">
                <a:solidFill>
                  <a:srgbClr val="000000"/>
                </a:solidFill>
              </a:rPr>
              <a:t>  </a:t>
            </a:r>
          </a:p>
        </p:txBody>
      </p:sp>
      <p:sp>
        <p:nvSpPr>
          <p:cNvPr id="10" name="Rectangle 9">
            <a:extLst>
              <a:ext uri="{FF2B5EF4-FFF2-40B4-BE49-F238E27FC236}">
                <a16:creationId xmlns:a16="http://schemas.microsoft.com/office/drawing/2014/main" id="{CE954FF0-6E48-4429-BB26-7499116C08DF}"/>
              </a:ext>
            </a:extLst>
          </p:cNvPr>
          <p:cNvSpPr/>
          <p:nvPr/>
        </p:nvSpPr>
        <p:spPr bwMode="auto">
          <a:xfrm>
            <a:off x="3703637" y="5096433"/>
            <a:ext cx="3676876" cy="1735834"/>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marL="285750" lvl="1" indent="-285750" defTabSz="913841">
              <a:lnSpc>
                <a:spcPct val="90000"/>
              </a:lnSpc>
              <a:buFont typeface="Arial" panose="020B0604020202020204" pitchFamily="34" charset="0"/>
              <a:buChar char="•"/>
              <a:defRPr/>
            </a:pPr>
            <a:r>
              <a:rPr lang="en-US" sz="1400" dirty="0">
                <a:solidFill>
                  <a:srgbClr val="000000"/>
                </a:solidFill>
              </a:rPr>
              <a:t>System primitives exposed by enclave runtime,</a:t>
            </a:r>
          </a:p>
          <a:p>
            <a:pPr marL="285750" lvl="1" indent="-285750" defTabSz="913841">
              <a:lnSpc>
                <a:spcPct val="90000"/>
              </a:lnSpc>
              <a:buFont typeface="Arial" panose="020B0604020202020204" pitchFamily="34" charset="0"/>
              <a:buChar char="•"/>
              <a:defRPr/>
            </a:pPr>
            <a:r>
              <a:rPr lang="en-US" sz="1400" dirty="0">
                <a:solidFill>
                  <a:srgbClr val="000000"/>
                </a:solidFill>
              </a:rPr>
              <a:t>such as thread and memory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Sealing functions</a:t>
            </a:r>
          </a:p>
          <a:p>
            <a:pPr marL="285750" lvl="1" indent="-285750" defTabSz="913841">
              <a:lnSpc>
                <a:spcPct val="90000"/>
              </a:lnSpc>
              <a:buFont typeface="Arial" panose="020B0604020202020204" pitchFamily="34" charset="0"/>
              <a:buChar char="•"/>
              <a:defRPr/>
            </a:pPr>
            <a:r>
              <a:rPr lang="en-US" sz="1400" dirty="0">
                <a:solidFill>
                  <a:srgbClr val="000000"/>
                </a:solidFill>
              </a:rPr>
              <a:t>Attestation functions</a:t>
            </a:r>
          </a:p>
          <a:p>
            <a:pPr marL="285750" lvl="1" indent="-285750" defTabSz="913841">
              <a:lnSpc>
                <a:spcPct val="90000"/>
              </a:lnSpc>
              <a:buFont typeface="Arial" panose="020B0604020202020204" pitchFamily="34" charset="0"/>
              <a:buChar char="•"/>
              <a:defRPr/>
            </a:pPr>
            <a:r>
              <a:rPr lang="en-US" sz="1400" dirty="0">
                <a:solidFill>
                  <a:srgbClr val="000000"/>
                </a:solidFill>
              </a:rPr>
              <a:t>Runtime and cryptographic library support</a:t>
            </a:r>
          </a:p>
        </p:txBody>
      </p:sp>
    </p:spTree>
    <p:extLst>
      <p:ext uri="{BB962C8B-B14F-4D97-AF65-F5344CB8AC3E}">
        <p14:creationId xmlns:p14="http://schemas.microsoft.com/office/powerpoint/2010/main" val="213203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432363" cy="860424"/>
          </a:xfrm>
        </p:spPr>
        <p:txBody>
          <a:bodyPr/>
          <a:lstStyle/>
          <a:p>
            <a:r>
              <a:rPr lang="en-US" dirty="0"/>
              <a:t>Confidential Consortium Framework</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p>
        </p:txBody>
      </p:sp>
      <p:sp>
        <p:nvSpPr>
          <p:cNvPr id="3" name="Espace réservé du texte 2"/>
          <p:cNvSpPr>
            <a:spLocks noGrp="1"/>
          </p:cNvSpPr>
          <p:nvPr>
            <p:ph type="body" sz="quarter" idx="10"/>
          </p:nvPr>
        </p:nvSpPr>
        <p:spPr>
          <a:xfrm>
            <a:off x="274638" y="1233485"/>
            <a:ext cx="7086599" cy="3025777"/>
          </a:xfrm>
        </p:spPr>
        <p:txBody>
          <a:bodyPr>
            <a:normAutofit/>
          </a:bodyPr>
          <a:lstStyle/>
          <a:p>
            <a:pPr lvl="0">
              <a:spcBef>
                <a:spcPts val="1200"/>
              </a:spcBef>
            </a:pPr>
            <a:r>
              <a:rPr lang="en-US" sz="2400" dirty="0"/>
              <a:t>Open sourced by Microsoft in May 2019 under the Apache license 2.0</a:t>
            </a:r>
          </a:p>
          <a:p>
            <a:r>
              <a:rPr lang="fr-FR" sz="1600" dirty="0">
                <a:latin typeface="+mn-lt"/>
                <a:hlinkClick r:id="rId3"/>
              </a:rPr>
              <a:t>https://github.com/microsoft/</a:t>
            </a:r>
            <a:r>
              <a:rPr lang="fr-FR" sz="1600" dirty="0">
                <a:hlinkClick r:id="rId3"/>
              </a:rPr>
              <a:t>ccf</a:t>
            </a:r>
            <a:endParaRPr lang="fr-FR" sz="1600" dirty="0"/>
          </a:p>
          <a:p>
            <a:r>
              <a:rPr lang="fr-FR" sz="1600" b="0" i="0" u="none" strike="noStrike" dirty="0">
                <a:solidFill>
                  <a:srgbClr val="0366D6"/>
                </a:solidFill>
                <a:effectLst/>
                <a:latin typeface="+mn-lt"/>
                <a:hlinkClick r:id="rId4"/>
              </a:rPr>
              <a:t>https://microsoft.github.io/</a:t>
            </a:r>
            <a:r>
              <a:rPr lang="fr-FR" sz="1600" b="0" i="0" u="none" strike="noStrike" dirty="0">
                <a:solidFill>
                  <a:srgbClr val="0366D6"/>
                </a:solidFill>
                <a:effectLst/>
                <a:hlinkClick r:id="rId4"/>
              </a:rPr>
              <a:t>CCF</a:t>
            </a:r>
            <a:r>
              <a:rPr lang="fr-FR" sz="1600" b="0" i="0" u="none" strike="noStrike" dirty="0">
                <a:solidFill>
                  <a:srgbClr val="0366D6"/>
                </a:solidFill>
                <a:effectLst/>
                <a:latin typeface="+mn-lt"/>
                <a:hlinkClick r:id="rId4"/>
              </a:rPr>
              <a:t>/</a:t>
            </a:r>
            <a:endParaRPr lang="fr-FR" sz="1900" dirty="0">
              <a:latin typeface="+mn-lt"/>
            </a:endParaRPr>
          </a:p>
          <a:p>
            <a:pPr>
              <a:spcBef>
                <a:spcPts val="1200"/>
              </a:spcBef>
              <a:defRPr/>
            </a:pPr>
            <a:r>
              <a:rPr lang="en-US" dirty="0"/>
              <a:t>Demoed at //Build </a:t>
            </a:r>
          </a:p>
          <a:p>
            <a:pPr>
              <a:spcBef>
                <a:spcPts val="1200"/>
              </a:spcBef>
              <a:defRPr/>
            </a:pPr>
            <a:r>
              <a:rPr lang="en-US" dirty="0"/>
              <a:t>Active collaboration with</a:t>
            </a:r>
          </a:p>
        </p:txBody>
      </p:sp>
      <p:pic>
        <p:nvPicPr>
          <p:cNvPr id="5" name="Picture 4">
            <a:extLst>
              <a:ext uri="{FF2B5EF4-FFF2-40B4-BE49-F238E27FC236}">
                <a16:creationId xmlns:a16="http://schemas.microsoft.com/office/drawing/2014/main" id="{1D982194-7B99-4ED0-9FEA-F4A8C7205F4A}"/>
              </a:ext>
            </a:extLst>
          </p:cNvPr>
          <p:cNvPicPr>
            <a:picLocks noChangeAspect="1"/>
          </p:cNvPicPr>
          <p:nvPr/>
        </p:nvPicPr>
        <p:blipFill>
          <a:blip r:embed="rId5"/>
          <a:stretch>
            <a:fillRect/>
          </a:stretch>
        </p:blipFill>
        <p:spPr>
          <a:xfrm>
            <a:off x="2787525" y="3497262"/>
            <a:ext cx="4573712" cy="3494162"/>
          </a:xfrm>
          <a:prstGeom prst="rect">
            <a:avLst/>
          </a:prstGeom>
        </p:spPr>
      </p:pic>
      <p:pic>
        <p:nvPicPr>
          <p:cNvPr id="4" name="Picture 3">
            <a:extLst>
              <a:ext uri="{FF2B5EF4-FFF2-40B4-BE49-F238E27FC236}">
                <a16:creationId xmlns:a16="http://schemas.microsoft.com/office/drawing/2014/main" id="{A7218E1B-6828-4580-BCB1-4EB15BFD6FDA}"/>
              </a:ext>
            </a:extLst>
          </p:cNvPr>
          <p:cNvPicPr>
            <a:picLocks noChangeAspect="1"/>
          </p:cNvPicPr>
          <p:nvPr/>
        </p:nvPicPr>
        <p:blipFill>
          <a:blip r:embed="rId6"/>
          <a:stretch>
            <a:fillRect/>
          </a:stretch>
        </p:blipFill>
        <p:spPr>
          <a:xfrm>
            <a:off x="7272501" y="9677"/>
            <a:ext cx="5203245" cy="5554663"/>
          </a:xfrm>
          <a:prstGeom prst="rect">
            <a:avLst/>
          </a:prstGeom>
        </p:spPr>
      </p:pic>
      <p:pic>
        <p:nvPicPr>
          <p:cNvPr id="8" name="Picture 7">
            <a:extLst>
              <a:ext uri="{FF2B5EF4-FFF2-40B4-BE49-F238E27FC236}">
                <a16:creationId xmlns:a16="http://schemas.microsoft.com/office/drawing/2014/main" id="{FE5BAEDC-75A6-4614-9375-DC29CDFE05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37" y="2793584"/>
            <a:ext cx="2895600" cy="765058"/>
          </a:xfrm>
          <a:prstGeom prst="rect">
            <a:avLst/>
          </a:prstGeom>
        </p:spPr>
      </p:pic>
      <p:sp>
        <p:nvSpPr>
          <p:cNvPr id="11" name="Rectangle 10">
            <a:extLst>
              <a:ext uri="{FF2B5EF4-FFF2-40B4-BE49-F238E27FC236}">
                <a16:creationId xmlns:a16="http://schemas.microsoft.com/office/drawing/2014/main" id="{102662D3-BA45-4B16-9BB5-EDE9086C555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D2A39B7D-AB10-4390-BF22-A4AE8D25E050}"/>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3" name="Rectangle 12">
            <a:extLst>
              <a:ext uri="{FF2B5EF4-FFF2-40B4-BE49-F238E27FC236}">
                <a16:creationId xmlns:a16="http://schemas.microsoft.com/office/drawing/2014/main" id="{0773A301-89CF-4D7B-B2FA-39DCB07C8FB2}"/>
              </a:ext>
            </a:extLst>
          </p:cNvPr>
          <p:cNvSpPr/>
          <p:nvPr/>
        </p:nvSpPr>
        <p:spPr bwMode="auto">
          <a:xfrm>
            <a:off x="350838" y="5021262"/>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Provides an open Framework </a:t>
            </a:r>
          </a:p>
          <a:p>
            <a:pPr>
              <a:spcBef>
                <a:spcPts val="392"/>
              </a:spcBef>
            </a:pPr>
            <a:r>
              <a:rPr lang="en-US" sz="1400" dirty="0">
                <a:solidFill>
                  <a:srgbClr val="000000"/>
                </a:solidFill>
              </a:rPr>
              <a:t>That enables high-throughput (~100x), fine-grained confidentiality, and consortium governance for blockchain or any other distributed applications</a:t>
            </a:r>
          </a:p>
        </p:txBody>
      </p:sp>
      <p:sp>
        <p:nvSpPr>
          <p:cNvPr id="14" name="Rectangle 13">
            <a:extLst>
              <a:ext uri="{FF2B5EF4-FFF2-40B4-BE49-F238E27FC236}">
                <a16:creationId xmlns:a16="http://schemas.microsoft.com/office/drawing/2014/main" id="{3625C5B7-01FC-4F90-BC94-1E4430BA7092}"/>
              </a:ext>
            </a:extLst>
          </p:cNvPr>
          <p:cNvSpPr/>
          <p:nvPr/>
        </p:nvSpPr>
        <p:spPr bwMode="auto">
          <a:xfrm>
            <a:off x="8102713" y="5053238"/>
            <a:ext cx="3830524" cy="8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Uses TEEs</a:t>
            </a:r>
          </a:p>
          <a:p>
            <a:pPr defTabSz="913841">
              <a:lnSpc>
                <a:spcPct val="90000"/>
              </a:lnSpc>
              <a:spcBef>
                <a:spcPts val="300"/>
              </a:spcBef>
              <a:defRPr/>
            </a:pPr>
            <a:r>
              <a:rPr lang="en-US" sz="1400" dirty="0">
                <a:solidFill>
                  <a:srgbClr val="000000"/>
                </a:solidFill>
              </a:rPr>
              <a:t>To simplify consensus and transaction processing</a:t>
            </a:r>
          </a:p>
        </p:txBody>
      </p:sp>
      <p:sp>
        <p:nvSpPr>
          <p:cNvPr id="15" name="Rectangle 14">
            <a:extLst>
              <a:ext uri="{FF2B5EF4-FFF2-40B4-BE49-F238E27FC236}">
                <a16:creationId xmlns:a16="http://schemas.microsoft.com/office/drawing/2014/main" id="{BF79FD84-1AF3-4D73-841F-42B6B54C7890}"/>
              </a:ext>
            </a:extLst>
          </p:cNvPr>
          <p:cNvSpPr/>
          <p:nvPr/>
        </p:nvSpPr>
        <p:spPr bwMode="auto">
          <a:xfrm>
            <a:off x="4237037" y="5053238"/>
            <a:ext cx="3438638" cy="1233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Creates a trusted network</a:t>
            </a:r>
          </a:p>
          <a:p>
            <a:pPr>
              <a:lnSpc>
                <a:spcPct val="90000"/>
              </a:lnSpc>
              <a:spcBef>
                <a:spcPts val="392"/>
              </a:spcBef>
              <a:defRPr/>
            </a:pPr>
            <a:r>
              <a:rPr lang="en-US" sz="1400" dirty="0">
                <a:solidFill>
                  <a:srgbClr val="000000"/>
                </a:solidFill>
              </a:rPr>
              <a:t>With physical nodes on which to run a distributed ledger, providing secure, reliable components for </a:t>
            </a:r>
            <a:br>
              <a:rPr lang="en-US" sz="1400" dirty="0">
                <a:solidFill>
                  <a:srgbClr val="000000"/>
                </a:solidFill>
              </a:rPr>
            </a:br>
            <a:r>
              <a:rPr lang="en-US" sz="1400" dirty="0">
                <a:solidFill>
                  <a:srgbClr val="000000"/>
                </a:solidFill>
              </a:rPr>
              <a:t>the protocol to use</a:t>
            </a:r>
          </a:p>
        </p:txBody>
      </p:sp>
    </p:spTree>
    <p:extLst>
      <p:ext uri="{BB962C8B-B14F-4D97-AF65-F5344CB8AC3E}">
        <p14:creationId xmlns:p14="http://schemas.microsoft.com/office/powerpoint/2010/main" val="71548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DF2D-1435-46C7-A8D4-0B29851C4732}"/>
              </a:ext>
            </a:extLst>
          </p:cNvPr>
          <p:cNvSpPr>
            <a:spLocks noGrp="1"/>
          </p:cNvSpPr>
          <p:nvPr>
            <p:ph type="title"/>
          </p:nvPr>
        </p:nvSpPr>
        <p:spPr/>
        <p:txBody>
          <a:bodyPr/>
          <a:lstStyle/>
          <a:p>
            <a:r>
              <a:rPr lang="en-US" dirty="0"/>
              <a:t>Make your apps confidential without changing a line of code!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latin typeface="+mn-lt"/>
            </a:endParaRPr>
          </a:p>
        </p:txBody>
      </p:sp>
      <p:pic>
        <p:nvPicPr>
          <p:cNvPr id="15" name="Picture 1" descr="Machine generated alternative text:&#10;an-Jl.jna">
            <a:extLst>
              <a:ext uri="{FF2B5EF4-FFF2-40B4-BE49-F238E27FC236}">
                <a16:creationId xmlns:a16="http://schemas.microsoft.com/office/drawing/2014/main" id="{543131DC-E4C2-4B5C-8039-46A0CDEBA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47" b="42643"/>
          <a:stretch/>
        </p:blipFill>
        <p:spPr bwMode="auto">
          <a:xfrm>
            <a:off x="8275637" y="1744662"/>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B32C62D-C8FC-4C9C-BF1B-A00BA73AF9C5}"/>
              </a:ext>
            </a:extLst>
          </p:cNvPr>
          <p:cNvSpPr/>
          <p:nvPr/>
        </p:nvSpPr>
        <p:spPr>
          <a:xfrm>
            <a:off x="894854" y="2387942"/>
            <a:ext cx="4764395" cy="3862596"/>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dirty="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data</a:t>
            </a:r>
            <a:r>
              <a:rPr kumimoji="0" lang="en-US" sz="1600" b="0" i="0" u="none" strike="noStrike" kern="0" cap="none" spc="0" normalizeH="0" baseline="0" noProof="0" dirty="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our confidential computing platform and applications to excel in the cloud. </a:t>
            </a:r>
            <a:r>
              <a:rPr kumimoji="0" lang="en-US" sz="1600" b="0" i="0" u="none" strike="noStrike" kern="0" cap="none" spc="0" normalizeH="0" baseline="0" noProof="0" dirty="0" err="1">
                <a:ln>
                  <a:noFill/>
                </a:ln>
                <a:solidFill>
                  <a:srgbClr val="000000"/>
                </a:solidFill>
                <a:effectLst/>
                <a:uLnTx/>
                <a:uFillTx/>
                <a:latin typeface="+mn-lt"/>
              </a:rPr>
              <a:t>Fortanix</a:t>
            </a:r>
            <a:r>
              <a:rPr kumimoji="0" lang="en-US" sz="1600" b="0" i="0" u="none" strike="noStrike" kern="0" cap="none" spc="0" normalizeH="0" baseline="0" noProof="0" dirty="0">
                <a:ln>
                  <a:noFill/>
                </a:ln>
                <a:solidFill>
                  <a:srgbClr val="000000"/>
                </a:solidFill>
                <a:effectLst/>
                <a:uLnTx/>
                <a:uFillTx/>
                <a:latin typeface="+mn-lt"/>
              </a:rPr>
              <a:t> is excited to bring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Ambuj</a:t>
            </a:r>
            <a:r>
              <a:rPr kumimoji="0" lang="en-US" sz="1600" b="0" i="0" u="none" strike="noStrike" kern="0" cap="none" spc="0" normalizeH="0" baseline="0" noProof="0" dirty="0">
                <a:ln>
                  <a:noFill/>
                </a:ln>
                <a:solidFill>
                  <a:srgbClr val="0078D4"/>
                </a:solidFill>
                <a:effectLst/>
                <a:uLnTx/>
                <a:uFillTx/>
                <a:latin typeface="Segoe UI Semibold"/>
              </a:rPr>
              <a:t> Kumar, CEO and Co-founder, </a:t>
            </a:r>
            <a:r>
              <a:rPr kumimoji="0" lang="en-US" sz="1600" b="0" i="0" u="none" strike="noStrike" kern="0" cap="none" spc="0" normalizeH="0" baseline="0" noProof="0" dirty="0" err="1">
                <a:ln>
                  <a:noFill/>
                </a:ln>
                <a:solidFill>
                  <a:srgbClr val="0078D4"/>
                </a:solidFill>
                <a:effectLst/>
                <a:uLnTx/>
                <a:uFillTx/>
                <a:latin typeface="Segoe UI Semibold"/>
              </a:rPr>
              <a:t>Fortanix</a:t>
            </a:r>
            <a:endParaRPr kumimoji="0" lang="en-US" sz="1600" b="0" i="0" u="none" strike="noStrike" kern="0" cap="none" spc="0" normalizeH="0" baseline="0" noProof="0" dirty="0">
              <a:ln>
                <a:noFill/>
              </a:ln>
              <a:solidFill>
                <a:srgbClr val="0078D4"/>
              </a:solidFill>
              <a:effectLst/>
              <a:uLnTx/>
              <a:uFillTx/>
              <a:latin typeface="Segoe UI Semibold"/>
            </a:endParaRP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19" name="Rectangle 18">
            <a:extLst>
              <a:ext uri="{FF2B5EF4-FFF2-40B4-BE49-F238E27FC236}">
                <a16:creationId xmlns:a16="http://schemas.microsoft.com/office/drawing/2014/main" id="{FCB3CFB9-0230-475C-B4E1-DFC8A9BA388D}"/>
              </a:ext>
            </a:extLst>
          </p:cNvPr>
          <p:cNvSpPr/>
          <p:nvPr/>
        </p:nvSpPr>
        <p:spPr>
          <a:xfrm>
            <a:off x="6660004" y="238794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dirty="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	</a:t>
            </a: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Ayal</a:t>
            </a:r>
            <a:r>
              <a:rPr kumimoji="0" lang="en-US" sz="1600" b="0" i="0" u="none" strike="noStrike" kern="0" cap="none" spc="0" normalizeH="0" baseline="0" noProof="0" dirty="0">
                <a:ln>
                  <a:noFill/>
                </a:ln>
                <a:solidFill>
                  <a:srgbClr val="0078D4"/>
                </a:solidFill>
                <a:effectLst/>
                <a:uLnTx/>
                <a:uFillTx/>
                <a:latin typeface="Segoe UI Semibold"/>
              </a:rPr>
              <a:t> </a:t>
            </a:r>
            <a:r>
              <a:rPr kumimoji="0" lang="en-US" sz="1600" b="0" i="0" u="none" strike="noStrike" kern="0" cap="none" spc="0" normalizeH="0" baseline="0" noProof="0" dirty="0" err="1">
                <a:ln>
                  <a:noFill/>
                </a:ln>
                <a:solidFill>
                  <a:srgbClr val="0078D4"/>
                </a:solidFill>
                <a:effectLst/>
                <a:uLnTx/>
                <a:uFillTx/>
                <a:latin typeface="Segoe UI Semibold"/>
              </a:rPr>
              <a:t>Yogev</a:t>
            </a:r>
            <a:r>
              <a:rPr kumimoji="0" lang="en-US" sz="1600" b="0" i="0" u="none" strike="noStrike" kern="0" cap="none" spc="0" normalizeH="0" baseline="0" noProof="0" dirty="0">
                <a:ln>
                  <a:noFill/>
                </a:ln>
                <a:solidFill>
                  <a:srgbClr val="0078D4"/>
                </a:solidFill>
                <a:effectLst/>
                <a:uLnTx/>
                <a:uFillTx/>
                <a:latin typeface="Segoe UI Semibold"/>
              </a:rPr>
              <a:t>, CEO, </a:t>
            </a:r>
            <a:r>
              <a:rPr kumimoji="0" lang="en-US" sz="1600" b="0" i="0" u="none" strike="noStrike" kern="0" cap="none" spc="0" normalizeH="0" baseline="0" noProof="0" dirty="0" err="1">
                <a:ln>
                  <a:noFill/>
                </a:ln>
                <a:solidFill>
                  <a:srgbClr val="0078D4"/>
                </a:solidFill>
                <a:effectLst/>
                <a:uLnTx/>
                <a:uFillTx/>
                <a:latin typeface="Segoe UI Semibold"/>
              </a:rPr>
              <a:t>Anjuna</a:t>
            </a:r>
            <a:r>
              <a:rPr kumimoji="0" lang="en-US" sz="1600" b="0" i="0" u="none" strike="noStrike" kern="0" cap="none" spc="0" normalizeH="0" baseline="0" noProof="0" dirty="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2E4509FC-3E21-4D8E-A7FE-C48D49F35CB0}"/>
              </a:ext>
            </a:extLst>
          </p:cNvPr>
          <p:cNvSpPr txBox="1"/>
          <p:nvPr/>
        </p:nvSpPr>
        <p:spPr>
          <a:xfrm>
            <a:off x="4237037" y="6382765"/>
            <a:ext cx="4199250" cy="307777"/>
          </a:xfrm>
          <a:prstGeom prst="rect">
            <a:avLst/>
          </a:prstGeom>
          <a:noFill/>
        </p:spPr>
        <p:txBody>
          <a:bodyPr wrap="square" lIns="0" tIns="0" rIns="0" bIns="0" rtlCol="0">
            <a:spAutoFit/>
          </a:bodyPr>
          <a:lstStyle/>
          <a:p>
            <a:pPr algn="ctr" defTabSz="914367"/>
            <a:r>
              <a:rPr lang="en-US" sz="2000" dirty="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281752CA-3B41-4715-99ED-E62C34833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2871" y="1704164"/>
            <a:ext cx="2000738" cy="397662"/>
          </a:xfrm>
          <a:prstGeom prst="rect">
            <a:avLst/>
          </a:prstGeom>
        </p:spPr>
      </p:pic>
    </p:spTree>
    <p:extLst>
      <p:ext uri="{BB962C8B-B14F-4D97-AF65-F5344CB8AC3E}">
        <p14:creationId xmlns:p14="http://schemas.microsoft.com/office/powerpoint/2010/main" val="3175830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Use Confidential Computing with Kubernetes</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 and software</a:t>
            </a:r>
            <a:endParaRPr lang="en-US" dirty="0"/>
          </a:p>
        </p:txBody>
      </p:sp>
      <p:sp>
        <p:nvSpPr>
          <p:cNvPr id="3" name="Espace réservé du texte 2"/>
          <p:cNvSpPr>
            <a:spLocks noGrp="1"/>
          </p:cNvSpPr>
          <p:nvPr>
            <p:ph type="body" sz="quarter" idx="10"/>
          </p:nvPr>
        </p:nvSpPr>
        <p:spPr>
          <a:xfrm>
            <a:off x="274638" y="1212850"/>
            <a:ext cx="6705599" cy="5332412"/>
          </a:xfrm>
        </p:spPr>
        <p:txBody>
          <a:bodyPr>
            <a:normAutofit/>
          </a:bodyPr>
          <a:lstStyle/>
          <a:p>
            <a:pPr lvl="0"/>
            <a:r>
              <a:rPr lang="en-US" dirty="0"/>
              <a:t>An additional layer of data protection for the Kubernetes workloads with the code running on the CPU with secure hardware enclaves </a:t>
            </a:r>
          </a:p>
          <a:p>
            <a:pPr lvl="1"/>
            <a:r>
              <a:rPr lang="en-US" dirty="0">
                <a:solidFill>
                  <a:srgbClr val="000000"/>
                </a:solidFill>
                <a:cs typeface="Segoe UI Semibold" panose="020B0702040204020203" pitchFamily="34" charset="0"/>
              </a:rPr>
              <a:t>Using the Open Enclave SDK for confidential computing in code with ACC DC_series VMs</a:t>
            </a:r>
          </a:p>
          <a:p>
            <a:pPr lvl="0"/>
            <a:r>
              <a:rPr lang="fr-FR" sz="1600" dirty="0">
                <a:solidFill>
                  <a:schemeClr val="tx1"/>
                </a:solidFill>
                <a:latin typeface="+mn-lt"/>
              </a:rPr>
              <a:t>More info: </a:t>
            </a:r>
            <a:r>
              <a:rPr lang="en-US" sz="1600" i="0" dirty="0">
                <a:solidFill>
                  <a:schemeClr val="tx1"/>
                </a:solidFill>
                <a:effectLst/>
                <a:latin typeface="+mn-lt"/>
                <a:hlinkClick r:id="rId3"/>
              </a:rPr>
              <a:t>Bringing confidential computing to Kubernetes</a:t>
            </a:r>
            <a:endParaRPr lang="en-US" sz="1600" i="0" dirty="0">
              <a:solidFill>
                <a:schemeClr val="tx1"/>
              </a:solidFill>
              <a:effectLst/>
              <a:latin typeface="+mn-lt"/>
            </a:endParaRPr>
          </a:p>
          <a:p>
            <a:pPr lvl="0"/>
            <a:endParaRPr lang="en-US" sz="1600" dirty="0">
              <a:solidFill>
                <a:schemeClr val="tx1"/>
              </a:solidFill>
              <a:latin typeface="+mn-lt"/>
            </a:endParaRPr>
          </a:p>
          <a:p>
            <a:r>
              <a:rPr lang="en-US" dirty="0"/>
              <a:t>The </a:t>
            </a:r>
            <a:r>
              <a:rPr lang="en-US" dirty="0">
                <a:solidFill>
                  <a:schemeClr val="tx1"/>
                </a:solidFill>
              </a:rPr>
              <a:t>oe-sgx device plugin </a:t>
            </a:r>
            <a:r>
              <a:rPr lang="en-US" dirty="0"/>
              <a:t>(alpha) surfaces the usage of Intel SGX’s Encrypted Page Cache (EPC) RAM as a schedulable resource for Kubernetes</a:t>
            </a:r>
          </a:p>
          <a:p>
            <a:pPr lvl="1"/>
            <a:r>
              <a:rPr lang="en-US" dirty="0">
                <a:solidFill>
                  <a:srgbClr val="000000"/>
                </a:solidFill>
                <a:cs typeface="Segoe UI Semibold" panose="020B0702040204020203" pitchFamily="34" charset="0"/>
              </a:rPr>
              <a:t>Allow to schedule pods and containers to use the Open Enclave SDK, and to have access to a TEE by defining a limit on the specific EPC memory that is advertised to the Kubernetes scheduler by the device plugin</a:t>
            </a:r>
          </a:p>
          <a:p>
            <a:r>
              <a:rPr lang="en-US" sz="1600" dirty="0">
                <a:solidFill>
                  <a:srgbClr val="000000"/>
                </a:solidFill>
                <a:latin typeface="+mn-lt"/>
              </a:rPr>
              <a:t>See </a:t>
            </a:r>
            <a:r>
              <a:rPr lang="en-US" sz="1600" dirty="0">
                <a:solidFill>
                  <a:srgbClr val="000000"/>
                </a:solidFill>
                <a:latin typeface="+mn-lt"/>
                <a:hlinkClick r:id="rId4"/>
              </a:rPr>
              <a:t>Using SGX with Kubernetes</a:t>
            </a:r>
            <a:r>
              <a:rPr lang="en-US" sz="1600" dirty="0">
                <a:solidFill>
                  <a:srgbClr val="000000"/>
                </a:solidFill>
                <a:latin typeface="+mn-lt"/>
              </a:rPr>
              <a:t> (</a:t>
            </a:r>
            <a:r>
              <a:rPr lang="en-US" sz="1600" dirty="0" err="1">
                <a:solidFill>
                  <a:srgbClr val="000000"/>
                </a:solidFill>
                <a:latin typeface="+mn-lt"/>
              </a:rPr>
              <a:t>AKS_Engine</a:t>
            </a:r>
            <a:r>
              <a:rPr lang="en-US" sz="1600" dirty="0">
                <a:solidFill>
                  <a:srgbClr val="000000"/>
                </a:solidFill>
                <a:latin typeface="+mn-lt"/>
              </a:rPr>
              <a:t>)</a:t>
            </a:r>
          </a:p>
          <a:p>
            <a:pPr lvl="0"/>
            <a:endParaRPr lang="en-US" sz="1600" i="0" dirty="0">
              <a:solidFill>
                <a:schemeClr val="tx1"/>
              </a:solidFill>
              <a:effectLst/>
              <a:latin typeface="+mn-lt"/>
            </a:endParaRPr>
          </a:p>
          <a:p>
            <a:pPr lvl="0"/>
            <a:endParaRPr lang="fr-FR" dirty="0"/>
          </a:p>
        </p:txBody>
      </p:sp>
      <p:pic>
        <p:nvPicPr>
          <p:cNvPr id="5" name="Picture 4" descr="A screenshot of text&#10;&#10;Description automatically generated">
            <a:extLst>
              <a:ext uri="{FF2B5EF4-FFF2-40B4-BE49-F238E27FC236}">
                <a16:creationId xmlns:a16="http://schemas.microsoft.com/office/drawing/2014/main" id="{FF77FB78-5981-4C5F-88B8-3794CBEE1DEE}"/>
              </a:ext>
            </a:extLst>
          </p:cNvPr>
          <p:cNvPicPr>
            <a:picLocks noChangeAspect="1"/>
          </p:cNvPicPr>
          <p:nvPr/>
        </p:nvPicPr>
        <p:blipFill>
          <a:blip r:embed="rId5"/>
          <a:stretch>
            <a:fillRect/>
          </a:stretch>
        </p:blipFill>
        <p:spPr>
          <a:xfrm>
            <a:off x="7666037" y="1516062"/>
            <a:ext cx="4143953" cy="4496427"/>
          </a:xfrm>
          <a:prstGeom prst="rect">
            <a:avLst/>
          </a:prstGeom>
        </p:spPr>
      </p:pic>
    </p:spTree>
    <p:extLst>
      <p:ext uri="{BB962C8B-B14F-4D97-AF65-F5344CB8AC3E}">
        <p14:creationId xmlns:p14="http://schemas.microsoft.com/office/powerpoint/2010/main" val="12101658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Confidential Computing with Kubernetes </a:t>
            </a:r>
            <a:endParaRPr lang="en-US">
              <a:solidFill>
                <a:schemeClr val="tx1"/>
              </a:solidFill>
              <a:latin typeface="+mn-lt"/>
            </a:endParaRPr>
          </a:p>
          <a:p>
            <a:pPr marL="0" indent="0">
              <a:buNone/>
            </a:pPr>
            <a:r>
              <a:rPr lang="en-US" sz="2000" dirty="0">
                <a:solidFill>
                  <a:schemeClr val="tx1"/>
                </a:solidFill>
                <a:latin typeface="+mn-lt"/>
              </a:rPr>
              <a:t>with the oe-sgx device plugin (alpha) </a:t>
            </a:r>
            <a:endParaRPr lang="en-US" sz="2000" dirty="0">
              <a:solidFill>
                <a:schemeClr val="tx1"/>
              </a:solidFill>
            </a:endParaRPr>
          </a:p>
        </p:txBody>
      </p:sp>
      <p:grpSp>
        <p:nvGrpSpPr>
          <p:cNvPr id="2" name="Group 1">
            <a:extLst>
              <a:ext uri="{FF2B5EF4-FFF2-40B4-BE49-F238E27FC236}">
                <a16:creationId xmlns:a16="http://schemas.microsoft.com/office/drawing/2014/main" id="{06482A99-EF64-4A62-A19D-56C6F1A6229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C3DEF101-AD80-4C3D-8F8F-644478F6CE7A}"/>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8A989E98-C041-4A73-8BD5-C9C28DF40186}"/>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E39F4B32-B346-4F3B-9248-78A2CB986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7D05BE8-77F2-4B03-892D-122E2C3350A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BC3EFA9D-0B46-4D5D-8844-1165646CC34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246691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044041D-93FA-4772-92BF-7F36CAC93F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86EDED9-F25A-4029-AD9F-05217026F03E}"/>
              </a:ext>
            </a:extLst>
          </p:cNvPr>
          <p:cNvSpPr>
            <a:spLocks noGrp="1"/>
          </p:cNvSpPr>
          <p:nvPr>
            <p:ph type="title"/>
          </p:nvPr>
        </p:nvSpPr>
        <p:spPr/>
        <p:txBody>
          <a:bodyPr/>
          <a:lstStyle/>
          <a:p>
            <a:r>
              <a:rPr lang="en-US" dirty="0"/>
              <a:t>SQL Server Always Encrypted</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47FDB0D-52AA-4964-9CCE-44BA1ED6FA3E}"/>
              </a:ext>
            </a:extLst>
          </p:cNvPr>
          <p:cNvSpPr/>
          <p:nvPr/>
        </p:nvSpPr>
        <p:spPr bwMode="auto">
          <a:xfrm>
            <a:off x="484234" y="5070937"/>
            <a:ext cx="3221004" cy="1141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Client-side encryption</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Client-side encryption of sensitive data using keys that are </a:t>
            </a:r>
            <a:r>
              <a:rPr lang="en-US" sz="1400" b="1" i="1" dirty="0">
                <a:solidFill>
                  <a:srgbClr val="000000"/>
                </a:solidFill>
              </a:rPr>
              <a:t>never</a:t>
            </a:r>
            <a:r>
              <a:rPr lang="en-US" sz="1400" dirty="0">
                <a:solidFill>
                  <a:srgbClr val="000000"/>
                </a:solidFill>
              </a:rPr>
              <a:t> given to the database system</a:t>
            </a:r>
          </a:p>
        </p:txBody>
      </p:sp>
      <p:sp>
        <p:nvSpPr>
          <p:cNvPr id="40" name="Rectangle 39">
            <a:extLst>
              <a:ext uri="{FF2B5EF4-FFF2-40B4-BE49-F238E27FC236}">
                <a16:creationId xmlns:a16="http://schemas.microsoft.com/office/drawing/2014/main" id="{493BE9D1-48DE-4813-9F5A-FB5DF5C7A390}"/>
              </a:ext>
            </a:extLst>
          </p:cNvPr>
          <p:cNvSpPr/>
          <p:nvPr/>
        </p:nvSpPr>
        <p:spPr bwMode="auto">
          <a:xfrm>
            <a:off x="4384224" y="5070936"/>
            <a:ext cx="3221004" cy="1141825"/>
          </a:xfrm>
          <a:prstGeom prst="rect">
            <a:avLst/>
          </a:prstGeom>
          <a:noFill/>
          <a:ln w="10795" cap="flat" cmpd="sng" algn="ctr">
            <a:noFill/>
            <a:prstDash val="soli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Encryption transparency</a:t>
            </a:r>
          </a:p>
          <a:p>
            <a:pPr marL="0" marR="0" lvl="0"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 driver transparently encrypts query parameters and decrypts encrypted results</a:t>
            </a:r>
          </a:p>
        </p:txBody>
      </p:sp>
      <p:sp>
        <p:nvSpPr>
          <p:cNvPr id="41" name="Rectangle 40">
            <a:extLst>
              <a:ext uri="{FF2B5EF4-FFF2-40B4-BE49-F238E27FC236}">
                <a16:creationId xmlns:a16="http://schemas.microsoft.com/office/drawing/2014/main" id="{EDCCA2CA-4254-42C3-804C-64EABCFED4D2}"/>
              </a:ext>
            </a:extLst>
          </p:cNvPr>
          <p:cNvSpPr/>
          <p:nvPr/>
        </p:nvSpPr>
        <p:spPr bwMode="auto">
          <a:xfrm>
            <a:off x="8284213" y="5070937"/>
            <a:ext cx="3613739" cy="1169525"/>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Queries on encrypted data </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Support for equality comparison, including join, group by and distinct operators via deterministic encryption</a:t>
            </a:r>
          </a:p>
        </p:txBody>
      </p:sp>
      <p:sp>
        <p:nvSpPr>
          <p:cNvPr id="42" name="TextBox 41">
            <a:extLst>
              <a:ext uri="{FF2B5EF4-FFF2-40B4-BE49-F238E27FC236}">
                <a16:creationId xmlns:a16="http://schemas.microsoft.com/office/drawing/2014/main" id="{7980F516-BC51-4978-87C8-15CE4B4CC3A5}"/>
              </a:ext>
            </a:extLst>
          </p:cNvPr>
          <p:cNvSpPr txBox="1"/>
          <p:nvPr/>
        </p:nvSpPr>
        <p:spPr>
          <a:xfrm>
            <a:off x="460985" y="1617248"/>
            <a:ext cx="4286047" cy="1011533"/>
          </a:xfrm>
          <a:prstGeom prst="rect">
            <a:avLst/>
          </a:prstGeom>
          <a:noFill/>
        </p:spPr>
        <p:txBody>
          <a:bodyPr wrap="square" lIns="0" tIns="91427" rIns="91427" bIns="91427" rtlCol="0">
            <a:spAutoFit/>
          </a:bodyPr>
          <a:lstStyle/>
          <a:p>
            <a:pPr marL="0" lvl="2" defTabSz="913841">
              <a:lnSpc>
                <a:spcPct val="90000"/>
              </a:lnSpc>
              <a:defRPr/>
            </a:pPr>
            <a:r>
              <a:rPr lang="en-US" sz="2400" kern="0" dirty="0">
                <a:solidFill>
                  <a:srgbClr val="0078D3"/>
                </a:solidFill>
                <a:latin typeface="Segoe UI Semibold"/>
                <a:cs typeface="Segoe UI Semilight" panose="020B0402040204020203" pitchFamily="34" charset="0"/>
              </a:rPr>
              <a:t>Protects sensitive data </a:t>
            </a:r>
          </a:p>
          <a:p>
            <a:pPr marL="0" lvl="2" defTabSz="913841">
              <a:lnSpc>
                <a:spcPct val="90000"/>
              </a:lnSpc>
              <a:spcBef>
                <a:spcPts val="392"/>
              </a:spcBef>
              <a:spcAft>
                <a:spcPts val="600"/>
              </a:spcAft>
              <a:defRPr/>
            </a:pPr>
            <a:r>
              <a:rPr lang="en-US" sz="1600" kern="0" dirty="0">
                <a:solidFill>
                  <a:srgbClr val="000000"/>
                </a:solidFill>
                <a:cs typeface="Segoe UI Semibold" panose="020B0702040204020203" pitchFamily="34" charset="0"/>
              </a:rPr>
              <a:t>In use from high-privileged yet unauthorized SQL users both on-premises and in the cloud </a:t>
            </a:r>
          </a:p>
        </p:txBody>
      </p:sp>
      <p:sp>
        <p:nvSpPr>
          <p:cNvPr id="43" name="Rectangle 42">
            <a:extLst>
              <a:ext uri="{FF2B5EF4-FFF2-40B4-BE49-F238E27FC236}">
                <a16:creationId xmlns:a16="http://schemas.microsoft.com/office/drawing/2014/main" id="{DD905CDB-5A3D-422D-ACCF-312480C0A0D3}"/>
              </a:ext>
            </a:extLst>
          </p:cNvPr>
          <p:cNvSpPr/>
          <p:nvPr/>
        </p:nvSpPr>
        <p:spPr>
          <a:xfrm>
            <a:off x="5554870" y="1645596"/>
            <a:ext cx="5955208" cy="318312"/>
          </a:xfrm>
          <a:prstGeom prst="rect">
            <a:avLst/>
          </a:prstGeom>
        </p:spPr>
        <p:txBody>
          <a:bodyPr wrap="square">
            <a:spAutoFit/>
          </a:bodyPr>
          <a:lstStyle/>
          <a:p>
            <a:pPr defTabSz="931578" fontAlgn="base">
              <a:lnSpc>
                <a:spcPct val="90000"/>
              </a:lnSpc>
              <a:spcBef>
                <a:spcPct val="0"/>
              </a:spcBef>
              <a:spcAft>
                <a:spcPct val="0"/>
              </a:spcAft>
              <a:defRPr/>
            </a:pPr>
            <a:r>
              <a:rPr lang="en-US" sz="1600" kern="0">
                <a:gradFill>
                  <a:gsLst>
                    <a:gs pos="2917">
                      <a:srgbClr val="2F2F2F"/>
                    </a:gs>
                    <a:gs pos="30000">
                      <a:srgbClr val="2F2F2F"/>
                    </a:gs>
                  </a:gsLst>
                  <a:lin ang="5400000" scaled="0"/>
                </a:gradFill>
                <a:latin typeface="Segoe UI Semibold"/>
                <a:ea typeface="Segoe UI" pitchFamily="34" charset="0"/>
                <a:cs typeface="Segoe UI" pitchFamily="34" charset="0"/>
              </a:rPr>
              <a:t>Current GA version in SQL Server 2016/17 and Azure SQL DB</a:t>
            </a:r>
          </a:p>
        </p:txBody>
      </p:sp>
      <p:grpSp>
        <p:nvGrpSpPr>
          <p:cNvPr id="44" name="Group 43">
            <a:extLst>
              <a:ext uri="{FF2B5EF4-FFF2-40B4-BE49-F238E27FC236}">
                <a16:creationId xmlns:a16="http://schemas.microsoft.com/office/drawing/2014/main" id="{188D5283-F88C-4263-AE52-8FE76D5E979B}"/>
              </a:ext>
            </a:extLst>
          </p:cNvPr>
          <p:cNvGrpSpPr/>
          <p:nvPr/>
        </p:nvGrpSpPr>
        <p:grpSpPr>
          <a:xfrm>
            <a:off x="5750992" y="2165606"/>
            <a:ext cx="5636490" cy="1889536"/>
            <a:chOff x="5866311" y="2208534"/>
            <a:chExt cx="5749513" cy="1927425"/>
          </a:xfrm>
        </p:grpSpPr>
        <p:sp>
          <p:nvSpPr>
            <p:cNvPr id="45" name="Rectangle: Rounded Corners 44">
              <a:extLst>
                <a:ext uri="{FF2B5EF4-FFF2-40B4-BE49-F238E27FC236}">
                  <a16:creationId xmlns:a16="http://schemas.microsoft.com/office/drawing/2014/main" id="{15AF96C3-FD57-4FCE-9AD2-C6B351C87A3B}"/>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828EBCA5-6BFF-49AC-874D-2E99BDEA5E0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47" name="Straight Arrow Connector 46">
              <a:extLst>
                <a:ext uri="{FF2B5EF4-FFF2-40B4-BE49-F238E27FC236}">
                  <a16:creationId xmlns:a16="http://schemas.microsoft.com/office/drawing/2014/main" id="{591D9786-EE96-4142-8469-AE7AEED166F5}"/>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48" name="TextBox 47">
              <a:extLst>
                <a:ext uri="{FF2B5EF4-FFF2-40B4-BE49-F238E27FC236}">
                  <a16:creationId xmlns:a16="http://schemas.microsoft.com/office/drawing/2014/main" id="{F01B15FE-0FE2-40AB-A8DC-6F910BD00CB4}"/>
                </a:ext>
              </a:extLst>
            </p:cNvPr>
            <p:cNvSpPr txBox="1"/>
            <p:nvPr/>
          </p:nvSpPr>
          <p:spPr>
            <a:xfrm>
              <a:off x="7452646" y="3404357"/>
              <a:ext cx="934060" cy="31377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49" name="Straight Arrow Connector 48">
              <a:extLst>
                <a:ext uri="{FF2B5EF4-FFF2-40B4-BE49-F238E27FC236}">
                  <a16:creationId xmlns:a16="http://schemas.microsoft.com/office/drawing/2014/main" id="{372E74C4-D0DF-4A04-91B4-C2ADFDE02674}"/>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50" name="TextBox 49">
              <a:extLst>
                <a:ext uri="{FF2B5EF4-FFF2-40B4-BE49-F238E27FC236}">
                  <a16:creationId xmlns:a16="http://schemas.microsoft.com/office/drawing/2014/main" id="{A1BFE72E-DFC4-4711-BC3F-042FA5F451FB}"/>
                </a:ext>
              </a:extLst>
            </p:cNvPr>
            <p:cNvSpPr txBox="1"/>
            <p:nvPr/>
          </p:nvSpPr>
          <p:spPr>
            <a:xfrm>
              <a:off x="9601388" y="3417860"/>
              <a:ext cx="893122" cy="286306"/>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rPr>
                <a:t>ciphertext</a:t>
              </a:r>
            </a:p>
          </p:txBody>
        </p:sp>
        <p:sp>
          <p:nvSpPr>
            <p:cNvPr id="51" name="TextBox 50">
              <a:extLst>
                <a:ext uri="{FF2B5EF4-FFF2-40B4-BE49-F238E27FC236}">
                  <a16:creationId xmlns:a16="http://schemas.microsoft.com/office/drawing/2014/main" id="{AC2CBD5D-0E86-4845-8C87-6B57D8D49EE7}"/>
                </a:ext>
              </a:extLst>
            </p:cNvPr>
            <p:cNvSpPr txBox="1"/>
            <p:nvPr/>
          </p:nvSpPr>
          <p:spPr>
            <a:xfrm>
              <a:off x="10669992" y="2302654"/>
              <a:ext cx="945832" cy="583860"/>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52" name="Straight Arrow Connector 51">
              <a:extLst>
                <a:ext uri="{FF2B5EF4-FFF2-40B4-BE49-F238E27FC236}">
                  <a16:creationId xmlns:a16="http://schemas.microsoft.com/office/drawing/2014/main" id="{02AD80DA-D1BF-4C59-BE0E-7FB7AE7DE3BB}"/>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53" name="Group 52">
              <a:extLst>
                <a:ext uri="{FF2B5EF4-FFF2-40B4-BE49-F238E27FC236}">
                  <a16:creationId xmlns:a16="http://schemas.microsoft.com/office/drawing/2014/main" id="{CB144181-940F-4270-ACF8-7E94534C23B9}"/>
                </a:ext>
              </a:extLst>
            </p:cNvPr>
            <p:cNvGrpSpPr/>
            <p:nvPr/>
          </p:nvGrpSpPr>
          <p:grpSpPr>
            <a:xfrm>
              <a:off x="6039998" y="2687331"/>
              <a:ext cx="1213300" cy="1213300"/>
              <a:chOff x="497839" y="2955250"/>
              <a:chExt cx="1213300" cy="1213300"/>
            </a:xfrm>
          </p:grpSpPr>
          <p:pic>
            <p:nvPicPr>
              <p:cNvPr id="70" name="Picture 69">
                <a:extLst>
                  <a:ext uri="{FF2B5EF4-FFF2-40B4-BE49-F238E27FC236}">
                    <a16:creationId xmlns:a16="http://schemas.microsoft.com/office/drawing/2014/main" id="{5114939B-068F-4344-BC00-B5EA96CFB02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71" name="TextBox 70">
                <a:extLst>
                  <a:ext uri="{FF2B5EF4-FFF2-40B4-BE49-F238E27FC236}">
                    <a16:creationId xmlns:a16="http://schemas.microsoft.com/office/drawing/2014/main" id="{408EE9EF-281B-4CEC-9434-5E7764A078ED}"/>
                  </a:ext>
                </a:extLst>
              </p:cNvPr>
              <p:cNvSpPr txBox="1"/>
              <p:nvPr/>
            </p:nvSpPr>
            <p:spPr>
              <a:xfrm>
                <a:off x="640009" y="3324581"/>
                <a:ext cx="928961" cy="572464"/>
              </a:xfrm>
              <a:prstGeom prst="rect">
                <a:avLst/>
              </a:prstGeom>
              <a:solidFill>
                <a:srgbClr val="000000"/>
              </a:solidFill>
            </p:spPr>
            <p:txBody>
              <a:bodyPr wrap="square" lIns="89642" tIns="89642" rIns="89642" bIns="89642" rtlCol="0" anchor="ctr" anchorCtr="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745" b="0" i="0" u="none" strike="noStrike" kern="0" cap="none" spc="-10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54" name="Picture 53">
              <a:extLst>
                <a:ext uri="{FF2B5EF4-FFF2-40B4-BE49-F238E27FC236}">
                  <a16:creationId xmlns:a16="http://schemas.microsoft.com/office/drawing/2014/main" id="{11339BCB-94A0-4B36-8A1B-86A4CAC7B407}"/>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55" name="Picture 54">
              <a:extLst>
                <a:ext uri="{FF2B5EF4-FFF2-40B4-BE49-F238E27FC236}">
                  <a16:creationId xmlns:a16="http://schemas.microsoft.com/office/drawing/2014/main" id="{36A1F8C6-925B-4249-AA21-37ECD3C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56" name="Group 55">
              <a:extLst>
                <a:ext uri="{FF2B5EF4-FFF2-40B4-BE49-F238E27FC236}">
                  <a16:creationId xmlns:a16="http://schemas.microsoft.com/office/drawing/2014/main" id="{4E024BF2-5ABD-4C1D-9779-1C167CD059CA}"/>
                </a:ext>
              </a:extLst>
            </p:cNvPr>
            <p:cNvGrpSpPr/>
            <p:nvPr/>
          </p:nvGrpSpPr>
          <p:grpSpPr>
            <a:xfrm>
              <a:off x="8480432" y="2624245"/>
              <a:ext cx="1017070" cy="1339693"/>
              <a:chOff x="8481415" y="2624245"/>
              <a:chExt cx="1017070" cy="1339693"/>
            </a:xfrm>
          </p:grpSpPr>
          <p:grpSp>
            <p:nvGrpSpPr>
              <p:cNvPr id="65" name="Group 64">
                <a:extLst>
                  <a:ext uri="{FF2B5EF4-FFF2-40B4-BE49-F238E27FC236}">
                    <a16:creationId xmlns:a16="http://schemas.microsoft.com/office/drawing/2014/main" id="{B154BD6E-997D-4393-80DA-40B78791B272}"/>
                  </a:ext>
                </a:extLst>
              </p:cNvPr>
              <p:cNvGrpSpPr/>
              <p:nvPr/>
            </p:nvGrpSpPr>
            <p:grpSpPr>
              <a:xfrm>
                <a:off x="8497743" y="2624245"/>
                <a:ext cx="984415" cy="1339693"/>
                <a:chOff x="8309429" y="2786742"/>
                <a:chExt cx="965200" cy="1313543"/>
              </a:xfrm>
            </p:grpSpPr>
            <p:sp>
              <p:nvSpPr>
                <p:cNvPr id="68" name="Rectangle 67">
                  <a:extLst>
                    <a:ext uri="{FF2B5EF4-FFF2-40B4-BE49-F238E27FC236}">
                      <a16:creationId xmlns:a16="http://schemas.microsoft.com/office/drawing/2014/main" id="{F735CA32-E429-4161-B1BD-B77BD82FC848}"/>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Right Triangle 68">
                  <a:extLst>
                    <a:ext uri="{FF2B5EF4-FFF2-40B4-BE49-F238E27FC236}">
                      <a16:creationId xmlns:a16="http://schemas.microsoft.com/office/drawing/2014/main" id="{D2F8A688-6107-4978-B87E-A8C3CF3EE97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DFA9CFA3-AC7F-42CA-874E-52BFEF84725A}"/>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Semibold"/>
                  </a:rPr>
                  <a:t>Enhanced Client Driver</a:t>
                </a:r>
              </a:p>
            </p:txBody>
          </p:sp>
          <p:pic>
            <p:nvPicPr>
              <p:cNvPr id="67" name="Picture 66">
                <a:extLst>
                  <a:ext uri="{FF2B5EF4-FFF2-40B4-BE49-F238E27FC236}">
                    <a16:creationId xmlns:a16="http://schemas.microsoft.com/office/drawing/2014/main" id="{6C9A476F-E290-42BA-80F9-770FCE04350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57" name="Group 56">
              <a:extLst>
                <a:ext uri="{FF2B5EF4-FFF2-40B4-BE49-F238E27FC236}">
                  <a16:creationId xmlns:a16="http://schemas.microsoft.com/office/drawing/2014/main" id="{844471EA-7242-416B-982A-446F2B196F82}"/>
                </a:ext>
              </a:extLst>
            </p:cNvPr>
            <p:cNvGrpSpPr/>
            <p:nvPr/>
          </p:nvGrpSpPr>
          <p:grpSpPr>
            <a:xfrm>
              <a:off x="9798358" y="2960436"/>
              <a:ext cx="499181" cy="520709"/>
              <a:chOff x="2644346" y="3293483"/>
              <a:chExt cx="499181" cy="520709"/>
            </a:xfrm>
          </p:grpSpPr>
          <p:pic>
            <p:nvPicPr>
              <p:cNvPr id="63" name="Picture 62">
                <a:extLst>
                  <a:ext uri="{FF2B5EF4-FFF2-40B4-BE49-F238E27FC236}">
                    <a16:creationId xmlns:a16="http://schemas.microsoft.com/office/drawing/2014/main" id="{393751AA-248B-4638-B6E1-CFF12ED96BB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64" name="Picture 63">
                <a:extLst>
                  <a:ext uri="{FF2B5EF4-FFF2-40B4-BE49-F238E27FC236}">
                    <a16:creationId xmlns:a16="http://schemas.microsoft.com/office/drawing/2014/main" id="{3B8FE59D-2DB0-4B82-90D7-CA503D018D15}"/>
                  </a:ext>
                </a:extLst>
              </p:cNvPr>
              <p:cNvPicPr>
                <a:picLocks noChangeAspect="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58" name="Group 57">
              <a:extLst>
                <a:ext uri="{FF2B5EF4-FFF2-40B4-BE49-F238E27FC236}">
                  <a16:creationId xmlns:a16="http://schemas.microsoft.com/office/drawing/2014/main" id="{13A07589-E556-4C21-87C4-F15EA9C5129D}"/>
                </a:ext>
              </a:extLst>
            </p:cNvPr>
            <p:cNvGrpSpPr/>
            <p:nvPr/>
          </p:nvGrpSpPr>
          <p:grpSpPr>
            <a:xfrm>
              <a:off x="10712537" y="2789608"/>
              <a:ext cx="756041" cy="971278"/>
              <a:chOff x="1657134" y="2042282"/>
              <a:chExt cx="583704" cy="952319"/>
            </a:xfrm>
            <a:solidFill>
              <a:srgbClr val="0078D3"/>
            </a:solidFill>
          </p:grpSpPr>
          <p:sp>
            <p:nvSpPr>
              <p:cNvPr id="59" name="data_2">
                <a:extLst>
                  <a:ext uri="{FF2B5EF4-FFF2-40B4-BE49-F238E27FC236}">
                    <a16:creationId xmlns:a16="http://schemas.microsoft.com/office/drawing/2014/main" id="{9549D9BB-8424-43B3-9C6F-FE06F497F14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0" name="data_2">
                <a:extLst>
                  <a:ext uri="{FF2B5EF4-FFF2-40B4-BE49-F238E27FC236}">
                    <a16:creationId xmlns:a16="http://schemas.microsoft.com/office/drawing/2014/main" id="{ECEDDFFE-167B-496D-B5E9-E7E2B8A12FC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1" name="data_2">
                <a:extLst>
                  <a:ext uri="{FF2B5EF4-FFF2-40B4-BE49-F238E27FC236}">
                    <a16:creationId xmlns:a16="http://schemas.microsoft.com/office/drawing/2014/main" id="{28435C97-EC14-40EC-9BE7-ACFAD160A4C4}"/>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2" name="Oval 61">
                <a:extLst>
                  <a:ext uri="{FF2B5EF4-FFF2-40B4-BE49-F238E27FC236}">
                    <a16:creationId xmlns:a16="http://schemas.microsoft.com/office/drawing/2014/main" id="{FB83DE6C-8F35-4241-8033-8529B4BF0C2B}"/>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162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3FE92A02-32B9-4F74-B8E2-77048F140C3B}"/>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A3236DB9-79D2-474D-9122-40837F8A95D2}"/>
              </a:ext>
            </a:extLst>
          </p:cNvPr>
          <p:cNvSpPr>
            <a:spLocks noGrp="1"/>
          </p:cNvSpPr>
          <p:nvPr>
            <p:ph type="title"/>
          </p:nvPr>
        </p:nvSpPr>
        <p:spPr>
          <a:xfrm>
            <a:off x="273455" y="420513"/>
            <a:ext cx="11889564" cy="860424"/>
          </a:xfrm>
        </p:spPr>
        <p:txBody>
          <a:bodyPr/>
          <a:lstStyle/>
          <a:p>
            <a:r>
              <a:rPr lang="en-US" dirty="0"/>
              <a:t>SQL Azure DB Always Encrypted with secure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mn-lt"/>
            </a:endParaRPr>
          </a:p>
        </p:txBody>
      </p:sp>
      <p:sp>
        <p:nvSpPr>
          <p:cNvPr id="106" name="TextBox 105">
            <a:extLst>
              <a:ext uri="{FF2B5EF4-FFF2-40B4-BE49-F238E27FC236}">
                <a16:creationId xmlns:a16="http://schemas.microsoft.com/office/drawing/2014/main" id="{1AE406CC-7119-495E-BCAA-1EFEB4BC51A3}"/>
              </a:ext>
            </a:extLst>
          </p:cNvPr>
          <p:cNvSpPr txBox="1"/>
          <p:nvPr/>
        </p:nvSpPr>
        <p:spPr>
          <a:xfrm>
            <a:off x="442925" y="1720742"/>
            <a:ext cx="3740431" cy="963938"/>
          </a:xfrm>
          <a:prstGeom prst="rect">
            <a:avLst/>
          </a:prstGeom>
          <a:noFill/>
        </p:spPr>
        <p:txBody>
          <a:bodyPr wrap="square" lIns="0" tIns="93260" rIns="93260" bIns="93260" rtlCol="0">
            <a:spAutoFit/>
          </a:bodyPr>
          <a:lstStyle/>
          <a:p>
            <a:pPr marL="0" lvl="2" defTabSz="932205">
              <a:lnSpc>
                <a:spcPct val="90000"/>
              </a:lnSpc>
              <a:spcBef>
                <a:spcPts val="392"/>
              </a:spcBef>
              <a:defRPr/>
            </a:pPr>
            <a:r>
              <a:rPr lang="en-US" sz="2400" kern="0" dirty="0">
                <a:solidFill>
                  <a:srgbClr val="0078D3"/>
                </a:solidFill>
                <a:latin typeface="Segoe UI Semibold"/>
                <a:cs typeface="Segoe UI Semilight" panose="020B0402040204020203" pitchFamily="34" charset="0"/>
              </a:rPr>
              <a:t>Protects sensitive data </a:t>
            </a:r>
            <a:br>
              <a:rPr lang="en-US" sz="2400" kern="0" dirty="0">
                <a:solidFill>
                  <a:srgbClr val="000000"/>
                </a:solidFill>
                <a:latin typeface="Segoe UI Semibold"/>
                <a:cs typeface="Segoe UI Semilight" panose="020B0402040204020203" pitchFamily="34" charset="0"/>
              </a:rPr>
            </a:br>
            <a:r>
              <a:rPr lang="en-US" sz="1600" kern="0" dirty="0">
                <a:solidFill>
                  <a:srgbClr val="000000"/>
                </a:solidFill>
                <a:cs typeface="Segoe UI Semibold" panose="020B0702040204020203" pitchFamily="34" charset="0"/>
              </a:rPr>
              <a:t>in use </a:t>
            </a:r>
            <a:r>
              <a:rPr lang="en-US" sz="1600" kern="0" dirty="0">
                <a:solidFill>
                  <a:srgbClr val="000000"/>
                </a:solidFill>
                <a:cs typeface="Segoe UI Semilight" panose="020B0402040204020203" pitchFamily="34" charset="0"/>
              </a:rPr>
              <a:t>while preserving rich queries and providing in-place encryption</a:t>
            </a:r>
            <a:endParaRPr lang="en-US" sz="2400" kern="0" dirty="0">
              <a:solidFill>
                <a:srgbClr val="000000"/>
              </a:solidFill>
              <a:cs typeface="Segoe UI Semilight" panose="020B0402040204020203" pitchFamily="34" charset="0"/>
            </a:endParaRPr>
          </a:p>
        </p:txBody>
      </p:sp>
      <p:grpSp>
        <p:nvGrpSpPr>
          <p:cNvPr id="107" name="Group 106">
            <a:extLst>
              <a:ext uri="{FF2B5EF4-FFF2-40B4-BE49-F238E27FC236}">
                <a16:creationId xmlns:a16="http://schemas.microsoft.com/office/drawing/2014/main" id="{FAB3F10B-CD81-4457-A98E-DE5BB5C7B678}"/>
              </a:ext>
            </a:extLst>
          </p:cNvPr>
          <p:cNvGrpSpPr/>
          <p:nvPr/>
        </p:nvGrpSpPr>
        <p:grpSpPr>
          <a:xfrm>
            <a:off x="4699867" y="1924705"/>
            <a:ext cx="5749513" cy="1927425"/>
            <a:chOff x="5866311" y="2208534"/>
            <a:chExt cx="5749513" cy="1927425"/>
          </a:xfrm>
        </p:grpSpPr>
        <p:sp>
          <p:nvSpPr>
            <p:cNvPr id="108" name="Rectangle: Rounded Corners 107">
              <a:extLst>
                <a:ext uri="{FF2B5EF4-FFF2-40B4-BE49-F238E27FC236}">
                  <a16:creationId xmlns:a16="http://schemas.microsoft.com/office/drawing/2014/main" id="{978173F1-402A-49BA-8FF5-12C5092892E1}"/>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09" name="Straight Arrow Connector 108">
              <a:extLst>
                <a:ext uri="{FF2B5EF4-FFF2-40B4-BE49-F238E27FC236}">
                  <a16:creationId xmlns:a16="http://schemas.microsoft.com/office/drawing/2014/main" id="{11AB0B92-A2E6-456A-A9D3-5C92B00B062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110" name="Straight Arrow Connector 109">
              <a:extLst>
                <a:ext uri="{FF2B5EF4-FFF2-40B4-BE49-F238E27FC236}">
                  <a16:creationId xmlns:a16="http://schemas.microsoft.com/office/drawing/2014/main" id="{03F4EBDF-734C-4253-A90C-F6C303D093C3}"/>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111" name="TextBox 110">
              <a:extLst>
                <a:ext uri="{FF2B5EF4-FFF2-40B4-BE49-F238E27FC236}">
                  <a16:creationId xmlns:a16="http://schemas.microsoft.com/office/drawing/2014/main" id="{98812F92-E48D-47B8-A1C3-9A624ECFAC81}"/>
                </a:ext>
              </a:extLst>
            </p:cNvPr>
            <p:cNvSpPr txBox="1"/>
            <p:nvPr/>
          </p:nvSpPr>
          <p:spPr>
            <a:xfrm>
              <a:off x="7452646" y="3404357"/>
              <a:ext cx="934060" cy="313773"/>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112" name="Straight Arrow Connector 111">
              <a:extLst>
                <a:ext uri="{FF2B5EF4-FFF2-40B4-BE49-F238E27FC236}">
                  <a16:creationId xmlns:a16="http://schemas.microsoft.com/office/drawing/2014/main" id="{4DE18C5B-92B3-4DA9-8E28-9C46636CF46D}"/>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113" name="TextBox 112">
              <a:extLst>
                <a:ext uri="{FF2B5EF4-FFF2-40B4-BE49-F238E27FC236}">
                  <a16:creationId xmlns:a16="http://schemas.microsoft.com/office/drawing/2014/main" id="{D1D8AACD-7CBE-4966-9DFB-4786BE35C0C9}"/>
                </a:ext>
              </a:extLst>
            </p:cNvPr>
            <p:cNvSpPr txBox="1"/>
            <p:nvPr/>
          </p:nvSpPr>
          <p:spPr>
            <a:xfrm>
              <a:off x="9601388" y="3417860"/>
              <a:ext cx="893122" cy="28630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rPr>
                <a:t>ciphertext</a:t>
              </a:r>
            </a:p>
          </p:txBody>
        </p:sp>
        <p:sp>
          <p:nvSpPr>
            <p:cNvPr id="114" name="TextBox 113">
              <a:extLst>
                <a:ext uri="{FF2B5EF4-FFF2-40B4-BE49-F238E27FC236}">
                  <a16:creationId xmlns:a16="http://schemas.microsoft.com/office/drawing/2014/main" id="{875364D5-08B9-43E3-B8A7-5BEB5F88FB66}"/>
                </a:ext>
              </a:extLst>
            </p:cNvPr>
            <p:cNvSpPr txBox="1"/>
            <p:nvPr/>
          </p:nvSpPr>
          <p:spPr>
            <a:xfrm>
              <a:off x="10669992" y="2302654"/>
              <a:ext cx="945832" cy="58386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115" name="Straight Arrow Connector 114">
              <a:extLst>
                <a:ext uri="{FF2B5EF4-FFF2-40B4-BE49-F238E27FC236}">
                  <a16:creationId xmlns:a16="http://schemas.microsoft.com/office/drawing/2014/main" id="{66ECE924-9FB8-4673-BAEF-F80E4E8153C8}"/>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116" name="Group 115">
              <a:extLst>
                <a:ext uri="{FF2B5EF4-FFF2-40B4-BE49-F238E27FC236}">
                  <a16:creationId xmlns:a16="http://schemas.microsoft.com/office/drawing/2014/main" id="{882F8906-D99E-439F-B3A4-2B97EC59502D}"/>
                </a:ext>
              </a:extLst>
            </p:cNvPr>
            <p:cNvGrpSpPr/>
            <p:nvPr/>
          </p:nvGrpSpPr>
          <p:grpSpPr>
            <a:xfrm>
              <a:off x="6039998" y="2687331"/>
              <a:ext cx="1213300" cy="1213300"/>
              <a:chOff x="497839" y="2955250"/>
              <a:chExt cx="1213300" cy="1213300"/>
            </a:xfrm>
          </p:grpSpPr>
          <p:pic>
            <p:nvPicPr>
              <p:cNvPr id="133" name="Picture 132">
                <a:extLst>
                  <a:ext uri="{FF2B5EF4-FFF2-40B4-BE49-F238E27FC236}">
                    <a16:creationId xmlns:a16="http://schemas.microsoft.com/office/drawing/2014/main" id="{73D51CF9-F266-4CE6-A34F-BFBC16F7664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134" name="TextBox 133">
                <a:extLst>
                  <a:ext uri="{FF2B5EF4-FFF2-40B4-BE49-F238E27FC236}">
                    <a16:creationId xmlns:a16="http://schemas.microsoft.com/office/drawing/2014/main" id="{C648EEBC-2E94-4930-8EF7-7880181E616A}"/>
                  </a:ext>
                </a:extLst>
              </p:cNvPr>
              <p:cNvSpPr txBox="1"/>
              <p:nvPr/>
            </p:nvSpPr>
            <p:spPr>
              <a:xfrm>
                <a:off x="640009" y="3324581"/>
                <a:ext cx="928961" cy="572464"/>
              </a:xfrm>
              <a:prstGeom prst="rect">
                <a:avLst/>
              </a:prstGeom>
              <a:solidFill>
                <a:srgbClr val="000000"/>
              </a:solidFill>
            </p:spPr>
            <p:txBody>
              <a:bodyPr wrap="square" lIns="91440" tIns="91440" rIns="91440" bIns="91440" rtlCol="0" anchor="ctr" anchorCtr="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800" b="0" i="0" u="none" strike="noStrike" kern="0" cap="none" spc="-102"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117" name="Picture 116">
              <a:extLst>
                <a:ext uri="{FF2B5EF4-FFF2-40B4-BE49-F238E27FC236}">
                  <a16:creationId xmlns:a16="http://schemas.microsoft.com/office/drawing/2014/main" id="{5FF61F4C-4726-4EF4-BE85-B177BA80BDE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118" name="Picture 117">
              <a:extLst>
                <a:ext uri="{FF2B5EF4-FFF2-40B4-BE49-F238E27FC236}">
                  <a16:creationId xmlns:a16="http://schemas.microsoft.com/office/drawing/2014/main" id="{94D498A2-D676-4619-AC73-E660A949C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119" name="Group 118">
              <a:extLst>
                <a:ext uri="{FF2B5EF4-FFF2-40B4-BE49-F238E27FC236}">
                  <a16:creationId xmlns:a16="http://schemas.microsoft.com/office/drawing/2014/main" id="{48CA4D07-7749-4BD2-9DEF-7E0FAB5DCB2A}"/>
                </a:ext>
              </a:extLst>
            </p:cNvPr>
            <p:cNvGrpSpPr/>
            <p:nvPr/>
          </p:nvGrpSpPr>
          <p:grpSpPr>
            <a:xfrm>
              <a:off x="8480432" y="2624245"/>
              <a:ext cx="1017070" cy="1339693"/>
              <a:chOff x="8481415" y="2624245"/>
              <a:chExt cx="1017070" cy="1339693"/>
            </a:xfrm>
          </p:grpSpPr>
          <p:grpSp>
            <p:nvGrpSpPr>
              <p:cNvPr id="128" name="Group 127">
                <a:extLst>
                  <a:ext uri="{FF2B5EF4-FFF2-40B4-BE49-F238E27FC236}">
                    <a16:creationId xmlns:a16="http://schemas.microsoft.com/office/drawing/2014/main" id="{836D9073-750E-4CE9-B559-BEE2DECE3BC7}"/>
                  </a:ext>
                </a:extLst>
              </p:cNvPr>
              <p:cNvGrpSpPr/>
              <p:nvPr/>
            </p:nvGrpSpPr>
            <p:grpSpPr>
              <a:xfrm>
                <a:off x="8497743" y="2624245"/>
                <a:ext cx="984415" cy="1339693"/>
                <a:chOff x="8309429" y="2786742"/>
                <a:chExt cx="965200" cy="1313543"/>
              </a:xfrm>
            </p:grpSpPr>
            <p:sp>
              <p:nvSpPr>
                <p:cNvPr id="131" name="Rectangle 130">
                  <a:extLst>
                    <a:ext uri="{FF2B5EF4-FFF2-40B4-BE49-F238E27FC236}">
                      <a16:creationId xmlns:a16="http://schemas.microsoft.com/office/drawing/2014/main" id="{D2B74A98-8453-489C-B904-A49D844A9EB0}"/>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132" name="Right Triangle 131">
                  <a:extLst>
                    <a:ext uri="{FF2B5EF4-FFF2-40B4-BE49-F238E27FC236}">
                      <a16:creationId xmlns:a16="http://schemas.microsoft.com/office/drawing/2014/main" id="{57B3C831-08EA-441D-809D-5390750D156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A46DCDF9-ACDD-41C9-86BB-B458265D5A99}"/>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latin typeface="Segoe UI Semibold"/>
                  </a:rPr>
                  <a:t>Enhanced Client Driver</a:t>
                </a:r>
              </a:p>
            </p:txBody>
          </p:sp>
          <p:pic>
            <p:nvPicPr>
              <p:cNvPr id="130" name="Picture 129">
                <a:extLst>
                  <a:ext uri="{FF2B5EF4-FFF2-40B4-BE49-F238E27FC236}">
                    <a16:creationId xmlns:a16="http://schemas.microsoft.com/office/drawing/2014/main" id="{E756F34E-221E-4B00-AFE1-C3D35DC0235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120" name="Group 119">
              <a:extLst>
                <a:ext uri="{FF2B5EF4-FFF2-40B4-BE49-F238E27FC236}">
                  <a16:creationId xmlns:a16="http://schemas.microsoft.com/office/drawing/2014/main" id="{64BC48E4-E455-49C0-9FB2-3DB3115FD2CF}"/>
                </a:ext>
              </a:extLst>
            </p:cNvPr>
            <p:cNvGrpSpPr/>
            <p:nvPr/>
          </p:nvGrpSpPr>
          <p:grpSpPr>
            <a:xfrm>
              <a:off x="9798358" y="2960436"/>
              <a:ext cx="499181" cy="520709"/>
              <a:chOff x="2644346" y="3293483"/>
              <a:chExt cx="499181" cy="520709"/>
            </a:xfrm>
          </p:grpSpPr>
          <p:pic>
            <p:nvPicPr>
              <p:cNvPr id="126" name="Picture 125">
                <a:extLst>
                  <a:ext uri="{FF2B5EF4-FFF2-40B4-BE49-F238E27FC236}">
                    <a16:creationId xmlns:a16="http://schemas.microsoft.com/office/drawing/2014/main" id="{C419DCC8-617C-4442-A31B-42463FC3210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127" name="Picture 126">
                <a:extLst>
                  <a:ext uri="{FF2B5EF4-FFF2-40B4-BE49-F238E27FC236}">
                    <a16:creationId xmlns:a16="http://schemas.microsoft.com/office/drawing/2014/main" id="{ADBB037D-B6AE-4FA0-9AE0-80CB2CB7652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121" name="Group 120">
              <a:extLst>
                <a:ext uri="{FF2B5EF4-FFF2-40B4-BE49-F238E27FC236}">
                  <a16:creationId xmlns:a16="http://schemas.microsoft.com/office/drawing/2014/main" id="{5AEF3310-DA74-4C5F-ACFF-23ED539738D0}"/>
                </a:ext>
              </a:extLst>
            </p:cNvPr>
            <p:cNvGrpSpPr/>
            <p:nvPr/>
          </p:nvGrpSpPr>
          <p:grpSpPr>
            <a:xfrm>
              <a:off x="10712537" y="2789608"/>
              <a:ext cx="756041" cy="971278"/>
              <a:chOff x="1657134" y="2042282"/>
              <a:chExt cx="583704" cy="952319"/>
            </a:xfrm>
            <a:solidFill>
              <a:srgbClr val="0078D3"/>
            </a:solidFill>
          </p:grpSpPr>
          <p:sp>
            <p:nvSpPr>
              <p:cNvPr id="122" name="data_2">
                <a:extLst>
                  <a:ext uri="{FF2B5EF4-FFF2-40B4-BE49-F238E27FC236}">
                    <a16:creationId xmlns:a16="http://schemas.microsoft.com/office/drawing/2014/main" id="{01035832-9404-42B0-B062-238A54772E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3" name="data_2">
                <a:extLst>
                  <a:ext uri="{FF2B5EF4-FFF2-40B4-BE49-F238E27FC236}">
                    <a16:creationId xmlns:a16="http://schemas.microsoft.com/office/drawing/2014/main" id="{8B68DE60-48C0-4D52-9772-8549CA37C85F}"/>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4" name="data_2">
                <a:extLst>
                  <a:ext uri="{FF2B5EF4-FFF2-40B4-BE49-F238E27FC236}">
                    <a16:creationId xmlns:a16="http://schemas.microsoft.com/office/drawing/2014/main" id="{4D5D3C2E-D210-4B49-81BA-DC786B23E667}"/>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5" name="Oval 124">
                <a:extLst>
                  <a:ext uri="{FF2B5EF4-FFF2-40B4-BE49-F238E27FC236}">
                    <a16:creationId xmlns:a16="http://schemas.microsoft.com/office/drawing/2014/main" id="{8E58F0FC-B1B2-478F-8D6E-5BD3AC43D841}"/>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FB4816FD-B6A9-4599-BFD0-99C6FB8BBF50}"/>
              </a:ext>
            </a:extLst>
          </p:cNvPr>
          <p:cNvGrpSpPr/>
          <p:nvPr/>
        </p:nvGrpSpPr>
        <p:grpSpPr>
          <a:xfrm>
            <a:off x="10119114" y="2676521"/>
            <a:ext cx="1684785" cy="1175609"/>
            <a:chOff x="10064647" y="2761902"/>
            <a:chExt cx="1684785" cy="1175609"/>
          </a:xfrm>
        </p:grpSpPr>
        <p:grpSp>
          <p:nvGrpSpPr>
            <p:cNvPr id="136" name="Group 135">
              <a:extLst>
                <a:ext uri="{FF2B5EF4-FFF2-40B4-BE49-F238E27FC236}">
                  <a16:creationId xmlns:a16="http://schemas.microsoft.com/office/drawing/2014/main" id="{9AC9CE06-6CF8-406C-8BD4-00404BCDDECE}"/>
                </a:ext>
              </a:extLst>
            </p:cNvPr>
            <p:cNvGrpSpPr/>
            <p:nvPr/>
          </p:nvGrpSpPr>
          <p:grpSpPr>
            <a:xfrm>
              <a:off x="10362391" y="2761902"/>
              <a:ext cx="1387041" cy="1175609"/>
              <a:chOff x="10470689" y="1890905"/>
              <a:chExt cx="1359968" cy="1152663"/>
            </a:xfrm>
          </p:grpSpPr>
          <p:sp>
            <p:nvSpPr>
              <p:cNvPr id="141" name="Rectangle: Rounded Corners 140">
                <a:extLst>
                  <a:ext uri="{FF2B5EF4-FFF2-40B4-BE49-F238E27FC236}">
                    <a16:creationId xmlns:a16="http://schemas.microsoft.com/office/drawing/2014/main" id="{8C6AE170-1B14-4B67-8860-CBE8D8B0DD27}"/>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98B51645-7279-49B6-B6CC-BFA9018431FE}"/>
                  </a:ext>
                </a:extLst>
              </p:cNvPr>
              <p:cNvSpPr txBox="1"/>
              <p:nvPr/>
            </p:nvSpPr>
            <p:spPr>
              <a:xfrm>
                <a:off x="10543480" y="2762850"/>
                <a:ext cx="128717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0000"/>
                    </a:solidFill>
                    <a:effectLst/>
                    <a:uLnTx/>
                    <a:uFillTx/>
                  </a:rPr>
                  <a:t>SQL Enclave</a:t>
                </a:r>
              </a:p>
            </p:txBody>
          </p:sp>
          <p:sp>
            <p:nvSpPr>
              <p:cNvPr id="143" name="TextBox 142">
                <a:extLst>
                  <a:ext uri="{FF2B5EF4-FFF2-40B4-BE49-F238E27FC236}">
                    <a16:creationId xmlns:a16="http://schemas.microsoft.com/office/drawing/2014/main" id="{5E9021E3-90A2-4BF9-AC68-A4C9A9303A13}"/>
                  </a:ext>
                </a:extLst>
              </p:cNvPr>
              <p:cNvSpPr txBox="1"/>
              <p:nvPr/>
            </p:nvSpPr>
            <p:spPr>
              <a:xfrm>
                <a:off x="10789260" y="1890905"/>
                <a:ext cx="915828" cy="30764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0078D3"/>
                    </a:solidFill>
                    <a:effectLst/>
                    <a:uLnTx/>
                    <a:uFillTx/>
                  </a:rPr>
                  <a:t>plaintext </a:t>
                </a:r>
              </a:p>
            </p:txBody>
          </p:sp>
          <p:cxnSp>
            <p:nvCxnSpPr>
              <p:cNvPr id="144" name="Straight Connector 143">
                <a:extLst>
                  <a:ext uri="{FF2B5EF4-FFF2-40B4-BE49-F238E27FC236}">
                    <a16:creationId xmlns:a16="http://schemas.microsoft.com/office/drawing/2014/main" id="{3D74B282-E863-49DB-8ABD-213BFADCDC69}"/>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37" name="Straight Arrow Connector 136">
              <a:extLst>
                <a:ext uri="{FF2B5EF4-FFF2-40B4-BE49-F238E27FC236}">
                  <a16:creationId xmlns:a16="http://schemas.microsoft.com/office/drawing/2014/main" id="{649122DA-16BA-44A5-BE1C-618EFB3C64F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38" name="Straight Arrow Connector 137">
              <a:extLst>
                <a:ext uri="{FF2B5EF4-FFF2-40B4-BE49-F238E27FC236}">
                  <a16:creationId xmlns:a16="http://schemas.microsoft.com/office/drawing/2014/main" id="{443AEBB7-E4DF-4AE9-A01A-C691E5F4E7A1}"/>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39" name="Picture 138">
              <a:extLst>
                <a:ext uri="{FF2B5EF4-FFF2-40B4-BE49-F238E27FC236}">
                  <a16:creationId xmlns:a16="http://schemas.microsoft.com/office/drawing/2014/main" id="{AE488803-BFA3-4E11-A928-B6C83B91E50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40" name="Picture 139">
              <a:extLst>
                <a:ext uri="{FF2B5EF4-FFF2-40B4-BE49-F238E27FC236}">
                  <a16:creationId xmlns:a16="http://schemas.microsoft.com/office/drawing/2014/main" id="{F804DC58-BD86-488D-AA64-215FE33150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sp>
        <p:nvSpPr>
          <p:cNvPr id="150" name="Rectangle 149">
            <a:extLst>
              <a:ext uri="{FF2B5EF4-FFF2-40B4-BE49-F238E27FC236}">
                <a16:creationId xmlns:a16="http://schemas.microsoft.com/office/drawing/2014/main" id="{C861B581-BE6A-44C3-A88C-BE9B7B45D24E}"/>
              </a:ext>
            </a:extLst>
          </p:cNvPr>
          <p:cNvSpPr/>
          <p:nvPr/>
        </p:nvSpPr>
        <p:spPr bwMode="auto">
          <a:xfrm>
            <a:off x="529131" y="4964878"/>
            <a:ext cx="4172282" cy="1367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Secure computations </a:t>
            </a:r>
            <a:br>
              <a:rPr lang="en-US" sz="1600" spc="-20" dirty="0">
                <a:solidFill>
                  <a:srgbClr val="0078D3"/>
                </a:solidFill>
                <a:latin typeface="Segoe UI Semibold"/>
              </a:rPr>
            </a:br>
            <a:r>
              <a:rPr lang="en-US" sz="1600" spc="-20" dirty="0">
                <a:solidFill>
                  <a:srgbClr val="0078D3"/>
                </a:solidFill>
                <a:latin typeface="Segoe UI Semibold"/>
              </a:rPr>
              <a:t>inside SQL Enclave</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Server Engine delegates operations on encrypted to the SQL Enclave, where the data can be safely decrypted and processed</a:t>
            </a:r>
          </a:p>
        </p:txBody>
      </p:sp>
      <p:sp>
        <p:nvSpPr>
          <p:cNvPr id="151" name="Rectangle 150">
            <a:extLst>
              <a:ext uri="{FF2B5EF4-FFF2-40B4-BE49-F238E27FC236}">
                <a16:creationId xmlns:a16="http://schemas.microsoft.com/office/drawing/2014/main" id="{78FAC703-0AA1-4345-985E-CE67BC414821}"/>
              </a:ext>
            </a:extLst>
          </p:cNvPr>
          <p:cNvSpPr/>
          <p:nvPr/>
        </p:nvSpPr>
        <p:spPr bwMode="auto">
          <a:xfrm>
            <a:off x="5098099" y="4964877"/>
            <a:ext cx="3285491" cy="1339426"/>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Rich queries</a:t>
            </a:r>
          </a:p>
          <a:p>
            <a:pPr marL="0" marR="0" lvl="0"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Pattern matching (LIKE), range queries (&lt;, &gt;, etc.), sorting, type conversions, support for non-bin2 collation, and more</a:t>
            </a:r>
          </a:p>
        </p:txBody>
      </p:sp>
      <p:sp>
        <p:nvSpPr>
          <p:cNvPr id="152" name="Rectangle 151">
            <a:extLst>
              <a:ext uri="{FF2B5EF4-FFF2-40B4-BE49-F238E27FC236}">
                <a16:creationId xmlns:a16="http://schemas.microsoft.com/office/drawing/2014/main" id="{2B697B0A-AC3B-41DE-8138-A183FE30A7A0}"/>
              </a:ext>
            </a:extLst>
          </p:cNvPr>
          <p:cNvSpPr/>
          <p:nvPr/>
        </p:nvSpPr>
        <p:spPr bwMode="auto">
          <a:xfrm>
            <a:off x="8780276" y="4964878"/>
            <a:ext cx="3004346" cy="133942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In-place encryption</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Enclave can perform initial data encryption and key rotation, without moving the data out of the database</a:t>
            </a:r>
          </a:p>
        </p:txBody>
      </p:sp>
      <p:pic>
        <p:nvPicPr>
          <p:cNvPr id="156" name="Picture 155" descr="A picture containing clipart&#10;&#10;Description automatically generated">
            <a:extLst>
              <a:ext uri="{FF2B5EF4-FFF2-40B4-BE49-F238E27FC236}">
                <a16:creationId xmlns:a16="http://schemas.microsoft.com/office/drawing/2014/main" id="{C4221109-7747-489E-A1CD-1480FB85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54" y="3256762"/>
            <a:ext cx="702252" cy="917317"/>
          </a:xfrm>
          <a:prstGeom prst="rect">
            <a:avLst/>
          </a:prstGeom>
        </p:spPr>
      </p:pic>
      <p:pic>
        <p:nvPicPr>
          <p:cNvPr id="158" name="Picture 157" descr="A picture containing clipart&#10;&#10;Description automatically generated">
            <a:extLst>
              <a:ext uri="{FF2B5EF4-FFF2-40B4-BE49-F238E27FC236}">
                <a16:creationId xmlns:a16="http://schemas.microsoft.com/office/drawing/2014/main" id="{6A8AAD24-90FD-41C9-B195-109764B9C8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977" y="3290428"/>
            <a:ext cx="1451292" cy="847470"/>
          </a:xfrm>
          <a:prstGeom prst="rect">
            <a:avLst/>
          </a:prstGeom>
        </p:spPr>
      </p:pic>
    </p:spTree>
    <p:extLst>
      <p:ext uri="{BB962C8B-B14F-4D97-AF65-F5344CB8AC3E}">
        <p14:creationId xmlns:p14="http://schemas.microsoft.com/office/powerpoint/2010/main" val="288502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750"/>
                                        <p:tgtEl>
                                          <p:spTgt spid="1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fade">
                                      <p:cBhvr>
                                        <p:cTn id="2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Context and cloud data threads</a:t>
            </a: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77AE676D-7B1D-4B31-8943-F0C697431249}"/>
              </a:ext>
            </a:extLst>
          </p:cNvPr>
          <p:cNvGrpSpPr/>
          <p:nvPr/>
        </p:nvGrpSpPr>
        <p:grpSpPr>
          <a:xfrm>
            <a:off x="7608892" y="1405230"/>
            <a:ext cx="3222616" cy="3703096"/>
            <a:chOff x="7608892" y="1405230"/>
            <a:chExt cx="3222616" cy="3703096"/>
          </a:xfrm>
        </p:grpSpPr>
        <p:grpSp>
          <p:nvGrpSpPr>
            <p:cNvPr id="2" name="Group 1">
              <a:extLst>
                <a:ext uri="{FF2B5EF4-FFF2-40B4-BE49-F238E27FC236}">
                  <a16:creationId xmlns:a16="http://schemas.microsoft.com/office/drawing/2014/main" id="{FBFFF849-9C76-47D7-9875-BEC409B1F3AD}"/>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EDD087D1-6EC3-4863-96A6-5B89BA42C119}"/>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BB9DCF7A-C3D2-4E02-B7CF-E8563922EA1B}"/>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53440BEC-5D28-4EEF-B183-15C16912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B14E96E0-6AFF-4D91-BA66-17CAE77CD6D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6B696097-730E-47D0-BCE9-3DA79D194869}"/>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3" name="TextBox 8">
              <a:extLst>
                <a:ext uri="{FF2B5EF4-FFF2-40B4-BE49-F238E27FC236}">
                  <a16:creationId xmlns:a16="http://schemas.microsoft.com/office/drawing/2014/main" id="{4BFE8E51-96EE-4E20-83D2-9427BBD3D990}"/>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Tree>
    <p:extLst>
      <p:ext uri="{BB962C8B-B14F-4D97-AF65-F5344CB8AC3E}">
        <p14:creationId xmlns:p14="http://schemas.microsoft.com/office/powerpoint/2010/main" val="31279768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478-50D6-4FB2-8554-DE37D62FA3C0}"/>
              </a:ext>
            </a:extLst>
          </p:cNvPr>
          <p:cNvSpPr>
            <a:spLocks noGrp="1"/>
          </p:cNvSpPr>
          <p:nvPr>
            <p:ph type="title"/>
          </p:nvPr>
        </p:nvSpPr>
        <p:spPr/>
        <p:txBody>
          <a:bodyPr/>
          <a:lstStyle/>
          <a:p>
            <a:r>
              <a:rPr lang="en-US" sz="3200" spc="-50" dirty="0">
                <a:ln w="3175">
                  <a:noFill/>
                </a:ln>
                <a:solidFill>
                  <a:schemeClr val="tx1"/>
                </a:solidFill>
                <a:ea typeface="+mn-ea"/>
                <a:cs typeface="Segoe UI" pitchFamily="34" charset="0"/>
              </a:rPr>
              <a:t>Reference workload - Multi-party SQL data set analytics</a:t>
            </a:r>
            <a:br>
              <a:rPr lang="en-US" sz="3200" spc="-50" dirty="0">
                <a:ln w="3175">
                  <a:noFill/>
                </a:ln>
                <a:solidFill>
                  <a:schemeClr val="tx1"/>
                </a:solidFill>
                <a:ea typeface="+mn-ea"/>
                <a:cs typeface="Segoe UI" pitchFamily="34" charset="0"/>
              </a:rPr>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latin typeface="Segoe UI" panose="020B0502040204020203" pitchFamily="34" charset="0"/>
              <a:cs typeface="Segoe UI" panose="020B0502040204020203" pitchFamily="34" charset="0"/>
            </a:endParaRPr>
          </a:p>
        </p:txBody>
      </p:sp>
      <p:grpSp>
        <p:nvGrpSpPr>
          <p:cNvPr id="157" name="Group 156">
            <a:extLst>
              <a:ext uri="{FF2B5EF4-FFF2-40B4-BE49-F238E27FC236}">
                <a16:creationId xmlns:a16="http://schemas.microsoft.com/office/drawing/2014/main" id="{D8CA32A1-A5E6-445F-A185-B63B1B7941C0}"/>
              </a:ext>
            </a:extLst>
          </p:cNvPr>
          <p:cNvGrpSpPr/>
          <p:nvPr/>
        </p:nvGrpSpPr>
        <p:grpSpPr>
          <a:xfrm>
            <a:off x="4205838" y="3355474"/>
            <a:ext cx="1700657" cy="1595065"/>
            <a:chOff x="3961497" y="3042104"/>
            <a:chExt cx="1700657" cy="1595065"/>
          </a:xfrm>
        </p:grpSpPr>
        <p:grpSp>
          <p:nvGrpSpPr>
            <p:cNvPr id="158" name="Group 157">
              <a:extLst>
                <a:ext uri="{FF2B5EF4-FFF2-40B4-BE49-F238E27FC236}">
                  <a16:creationId xmlns:a16="http://schemas.microsoft.com/office/drawing/2014/main" id="{FCF8B45B-E307-4C90-B841-79404597C5FD}"/>
                </a:ext>
              </a:extLst>
            </p:cNvPr>
            <p:cNvGrpSpPr/>
            <p:nvPr/>
          </p:nvGrpSpPr>
          <p:grpSpPr>
            <a:xfrm>
              <a:off x="3961497" y="3042104"/>
              <a:ext cx="679464" cy="1047560"/>
              <a:chOff x="7637273" y="2332567"/>
              <a:chExt cx="945832" cy="1458232"/>
            </a:xfrm>
          </p:grpSpPr>
          <p:sp>
            <p:nvSpPr>
              <p:cNvPr id="169" name="TextBox 168">
                <a:extLst>
                  <a:ext uri="{FF2B5EF4-FFF2-40B4-BE49-F238E27FC236}">
                    <a16:creationId xmlns:a16="http://schemas.microsoft.com/office/drawing/2014/main" id="{4D76B773-19EE-47B8-8DAA-AFDA0F45768B}"/>
                  </a:ext>
                </a:extLst>
              </p:cNvPr>
              <p:cNvSpPr txBox="1"/>
              <p:nvPr/>
            </p:nvSpPr>
            <p:spPr>
              <a:xfrm>
                <a:off x="7637273" y="2332567"/>
                <a:ext cx="945832" cy="65084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grpSp>
            <p:nvGrpSpPr>
              <p:cNvPr id="170" name="Group 169">
                <a:extLst>
                  <a:ext uri="{FF2B5EF4-FFF2-40B4-BE49-F238E27FC236}">
                    <a16:creationId xmlns:a16="http://schemas.microsoft.com/office/drawing/2014/main" id="{5EE87908-E30F-47D4-A628-B9CDE28D2869}"/>
                  </a:ext>
                </a:extLst>
              </p:cNvPr>
              <p:cNvGrpSpPr/>
              <p:nvPr/>
            </p:nvGrpSpPr>
            <p:grpSpPr>
              <a:xfrm>
                <a:off x="7679818" y="2819521"/>
                <a:ext cx="756041" cy="971278"/>
                <a:chOff x="1657134" y="2042282"/>
                <a:chExt cx="583704" cy="952319"/>
              </a:xfrm>
              <a:solidFill>
                <a:srgbClr val="0078D3"/>
              </a:solidFill>
            </p:grpSpPr>
            <p:sp>
              <p:nvSpPr>
                <p:cNvPr id="171" name="data_2">
                  <a:extLst>
                    <a:ext uri="{FF2B5EF4-FFF2-40B4-BE49-F238E27FC236}">
                      <a16:creationId xmlns:a16="http://schemas.microsoft.com/office/drawing/2014/main" id="{67DCDB76-E15B-4090-8A96-6DC408BE39BF}"/>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2" name="data_2">
                  <a:extLst>
                    <a:ext uri="{FF2B5EF4-FFF2-40B4-BE49-F238E27FC236}">
                      <a16:creationId xmlns:a16="http://schemas.microsoft.com/office/drawing/2014/main" id="{7F23D6AF-06A0-4030-ABD1-256D3EC9917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3" name="data_2">
                  <a:extLst>
                    <a:ext uri="{FF2B5EF4-FFF2-40B4-BE49-F238E27FC236}">
                      <a16:creationId xmlns:a16="http://schemas.microsoft.com/office/drawing/2014/main" id="{E35B17DA-00E8-4A67-877D-A4779444B590}"/>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4" name="Oval 173">
                  <a:extLst>
                    <a:ext uri="{FF2B5EF4-FFF2-40B4-BE49-F238E27FC236}">
                      <a16:creationId xmlns:a16="http://schemas.microsoft.com/office/drawing/2014/main" id="{6018B5DB-AD2F-46AD-AC01-9DA6314ADC9F}"/>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0001AB27-72BC-4A04-A807-D421107FA489}"/>
                </a:ext>
              </a:extLst>
            </p:cNvPr>
            <p:cNvGrpSpPr/>
            <p:nvPr/>
          </p:nvGrpSpPr>
          <p:grpSpPr>
            <a:xfrm>
              <a:off x="4418179" y="3476118"/>
              <a:ext cx="1243975" cy="1161051"/>
              <a:chOff x="10064647" y="2646118"/>
              <a:chExt cx="1824563" cy="1702937"/>
            </a:xfrm>
          </p:grpSpPr>
          <p:grpSp>
            <p:nvGrpSpPr>
              <p:cNvPr id="160" name="Group 159">
                <a:extLst>
                  <a:ext uri="{FF2B5EF4-FFF2-40B4-BE49-F238E27FC236}">
                    <a16:creationId xmlns:a16="http://schemas.microsoft.com/office/drawing/2014/main" id="{8000D245-F697-4627-9854-B8293975060A}"/>
                  </a:ext>
                </a:extLst>
              </p:cNvPr>
              <p:cNvGrpSpPr/>
              <p:nvPr/>
            </p:nvGrpSpPr>
            <p:grpSpPr>
              <a:xfrm>
                <a:off x="10220911" y="2646118"/>
                <a:ext cx="1668299" cy="1702937"/>
                <a:chOff x="10331975" y="1777381"/>
                <a:chExt cx="1635737" cy="1669699"/>
              </a:xfrm>
            </p:grpSpPr>
            <p:sp>
              <p:nvSpPr>
                <p:cNvPr id="165" name="Rectangle: Rounded Corners 96">
                  <a:extLst>
                    <a:ext uri="{FF2B5EF4-FFF2-40B4-BE49-F238E27FC236}">
                      <a16:creationId xmlns:a16="http://schemas.microsoft.com/office/drawing/2014/main" id="{DAA166FD-B696-4FBA-B62B-F254B982043B}"/>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endParaRPr>
                </a:p>
              </p:txBody>
            </p:sp>
            <p:sp>
              <p:nvSpPr>
                <p:cNvPr id="166" name="TextBox 165">
                  <a:extLst>
                    <a:ext uri="{FF2B5EF4-FFF2-40B4-BE49-F238E27FC236}">
                      <a16:creationId xmlns:a16="http://schemas.microsoft.com/office/drawing/2014/main" id="{104EA4C5-23CB-42F2-93E7-682B1D98D0BB}"/>
                    </a:ext>
                  </a:extLst>
                </p:cNvPr>
                <p:cNvSpPr txBox="1"/>
                <p:nvPr/>
              </p:nvSpPr>
              <p:spPr>
                <a:xfrm>
                  <a:off x="10331975" y="3048730"/>
                  <a:ext cx="1452571" cy="398350"/>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SQL Enclave</a:t>
                  </a:r>
                </a:p>
              </p:txBody>
            </p:sp>
            <p:sp>
              <p:nvSpPr>
                <p:cNvPr id="167" name="TextBox 166">
                  <a:extLst>
                    <a:ext uri="{FF2B5EF4-FFF2-40B4-BE49-F238E27FC236}">
                      <a16:creationId xmlns:a16="http://schemas.microsoft.com/office/drawing/2014/main" id="{F5C41E38-DBB8-4928-90C2-54710DE78AB9}"/>
                    </a:ext>
                  </a:extLst>
                </p:cNvPr>
                <p:cNvSpPr txBox="1"/>
                <p:nvPr/>
              </p:nvSpPr>
              <p:spPr>
                <a:xfrm>
                  <a:off x="10789260" y="1777381"/>
                  <a:ext cx="1178452" cy="44242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2C6"/>
                      </a:solidFill>
                      <a:effectLst/>
                      <a:uLnTx/>
                      <a:uFillTx/>
                    </a:rPr>
                    <a:t>plaintext</a:t>
                  </a:r>
                  <a:r>
                    <a:rPr kumimoji="0" lang="en-US" sz="1399" b="0" i="0" u="none" strike="noStrike" kern="0" cap="none" spc="0" normalizeH="0" baseline="0" noProof="0" dirty="0">
                      <a:ln>
                        <a:noFill/>
                      </a:ln>
                      <a:solidFill>
                        <a:srgbClr val="0078D3"/>
                      </a:solidFill>
                      <a:effectLst/>
                      <a:uLnTx/>
                      <a:uFillTx/>
                    </a:rPr>
                    <a:t> </a:t>
                  </a:r>
                </a:p>
              </p:txBody>
            </p:sp>
            <p:cxnSp>
              <p:nvCxnSpPr>
                <p:cNvPr id="168" name="Straight Connector 167">
                  <a:extLst>
                    <a:ext uri="{FF2B5EF4-FFF2-40B4-BE49-F238E27FC236}">
                      <a16:creationId xmlns:a16="http://schemas.microsoft.com/office/drawing/2014/main" id="{CE0FF920-71B0-4C36-81A6-ED9D3D3138A1}"/>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61" name="Straight Arrow Connector 160">
                <a:extLst>
                  <a:ext uri="{FF2B5EF4-FFF2-40B4-BE49-F238E27FC236}">
                    <a16:creationId xmlns:a16="http://schemas.microsoft.com/office/drawing/2014/main" id="{417A66FD-C94E-4A90-86F2-0073C022BD3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62" name="Straight Arrow Connector 161">
                <a:extLst>
                  <a:ext uri="{FF2B5EF4-FFF2-40B4-BE49-F238E27FC236}">
                    <a16:creationId xmlns:a16="http://schemas.microsoft.com/office/drawing/2014/main" id="{DE51FD3D-3DD5-468C-8D44-8094AE73936A}"/>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63" name="Picture 162">
                <a:extLst>
                  <a:ext uri="{FF2B5EF4-FFF2-40B4-BE49-F238E27FC236}">
                    <a16:creationId xmlns:a16="http://schemas.microsoft.com/office/drawing/2014/main" id="{F2F15C31-8004-4D0B-A3AE-D97936323F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64" name="Picture 163">
                <a:extLst>
                  <a:ext uri="{FF2B5EF4-FFF2-40B4-BE49-F238E27FC236}">
                    <a16:creationId xmlns:a16="http://schemas.microsoft.com/office/drawing/2014/main" id="{26174126-F9DA-4E6B-A04F-5D48E55AF44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grpSp>
      <p:sp>
        <p:nvSpPr>
          <p:cNvPr id="175" name="Rounded Rectangle 283">
            <a:extLst>
              <a:ext uri="{FF2B5EF4-FFF2-40B4-BE49-F238E27FC236}">
                <a16:creationId xmlns:a16="http://schemas.microsoft.com/office/drawing/2014/main" id="{4330CBC5-04F2-4D41-88C7-87E7E041D34A}"/>
              </a:ext>
            </a:extLst>
          </p:cNvPr>
          <p:cNvSpPr/>
          <p:nvPr/>
        </p:nvSpPr>
        <p:spPr bwMode="auto">
          <a:xfrm>
            <a:off x="3627437" y="2354262"/>
            <a:ext cx="8249376" cy="3667316"/>
          </a:xfrm>
          <a:prstGeom prst="roundRect">
            <a:avLst>
              <a:gd name="adj" fmla="val 6511"/>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BF071369-900E-4232-8EEC-E800C6C6F734}"/>
              </a:ext>
            </a:extLst>
          </p:cNvPr>
          <p:cNvSpPr/>
          <p:nvPr/>
        </p:nvSpPr>
        <p:spPr>
          <a:xfrm>
            <a:off x="477142" y="6021578"/>
            <a:ext cx="2484986" cy="606488"/>
          </a:xfrm>
          <a:prstGeom prst="rect">
            <a:avLst/>
          </a:prstGeom>
          <a:noFill/>
          <a:ln w="19050" cap="flat" cmpd="sng" algn="ctr">
            <a:noFill/>
            <a:prstDash val="solid"/>
            <a:miter lim="800000"/>
            <a:headEnd type="none"/>
            <a:tailEnd type="arrow"/>
          </a:ln>
          <a:effectLst/>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a:ln>
                  <a:noFill/>
                </a:ln>
                <a:solidFill>
                  <a:srgbClr val="4472C4"/>
                </a:solidFill>
                <a:effectLst/>
                <a:uLnTx/>
                <a:uFillTx/>
                <a:latin typeface="Segoe UI"/>
                <a:ea typeface="+mn-ea"/>
                <a:cs typeface="+mn-cs"/>
              </a:rPr>
              <a:t>…</a:t>
            </a:r>
          </a:p>
        </p:txBody>
      </p:sp>
      <p:cxnSp>
        <p:nvCxnSpPr>
          <p:cNvPr id="177" name="Straight Arrow Connector 176">
            <a:extLst>
              <a:ext uri="{FF2B5EF4-FFF2-40B4-BE49-F238E27FC236}">
                <a16:creationId xmlns:a16="http://schemas.microsoft.com/office/drawing/2014/main" id="{7C74EF64-A24E-4C80-8445-E2F53F65C971}"/>
              </a:ext>
            </a:extLst>
          </p:cNvPr>
          <p:cNvCxnSpPr>
            <a:cxnSpLocks/>
          </p:cNvCxnSpPr>
          <p:nvPr/>
        </p:nvCxnSpPr>
        <p:spPr>
          <a:xfrm>
            <a:off x="2441807" y="2160357"/>
            <a:ext cx="0" cy="0"/>
          </a:xfrm>
          <a:prstGeom prst="straightConnector1">
            <a:avLst/>
          </a:prstGeom>
          <a:noFill/>
          <a:ln w="6350" cap="flat" cmpd="sng" algn="ctr">
            <a:solidFill>
              <a:srgbClr val="4472C4"/>
            </a:solidFill>
            <a:prstDash val="solid"/>
            <a:miter lim="800000"/>
            <a:tailEnd type="triangle"/>
          </a:ln>
          <a:effectLst/>
        </p:spPr>
      </p:cxnSp>
      <p:cxnSp>
        <p:nvCxnSpPr>
          <p:cNvPr id="178" name="Straight Arrow Connector 177">
            <a:extLst>
              <a:ext uri="{FF2B5EF4-FFF2-40B4-BE49-F238E27FC236}">
                <a16:creationId xmlns:a16="http://schemas.microsoft.com/office/drawing/2014/main" id="{BDE52F24-BEC4-4D52-9491-1EFDEE6183EA}"/>
              </a:ext>
            </a:extLst>
          </p:cNvPr>
          <p:cNvCxnSpPr>
            <a:cxnSpLocks/>
          </p:cNvCxnSpPr>
          <p:nvPr/>
        </p:nvCxnSpPr>
        <p:spPr>
          <a:xfrm flipV="1">
            <a:off x="3555417" y="4677843"/>
            <a:ext cx="591958" cy="431477"/>
          </a:xfrm>
          <a:prstGeom prst="straightConnector1">
            <a:avLst/>
          </a:prstGeom>
          <a:noFill/>
          <a:ln w="19050" cap="flat" cmpd="sng" algn="ctr">
            <a:solidFill>
              <a:srgbClr val="A5A5A5"/>
            </a:solidFill>
            <a:prstDash val="solid"/>
            <a:miter lim="800000"/>
            <a:headEnd type="none"/>
            <a:tailEnd type="arrow"/>
          </a:ln>
          <a:effectLst/>
        </p:spPr>
      </p:cxnSp>
      <p:cxnSp>
        <p:nvCxnSpPr>
          <p:cNvPr id="179" name="Straight Arrow Connector 178">
            <a:extLst>
              <a:ext uri="{FF2B5EF4-FFF2-40B4-BE49-F238E27FC236}">
                <a16:creationId xmlns:a16="http://schemas.microsoft.com/office/drawing/2014/main" id="{E2159E33-6121-4299-94AF-E0AA1E092E3D}"/>
              </a:ext>
            </a:extLst>
          </p:cNvPr>
          <p:cNvCxnSpPr>
            <a:cxnSpLocks/>
            <a:endCxn id="185" idx="1"/>
          </p:cNvCxnSpPr>
          <p:nvPr/>
        </p:nvCxnSpPr>
        <p:spPr>
          <a:xfrm flipV="1">
            <a:off x="9165664" y="4399320"/>
            <a:ext cx="953112" cy="798279"/>
          </a:xfrm>
          <a:prstGeom prst="straightConnector1">
            <a:avLst/>
          </a:prstGeom>
          <a:noFill/>
          <a:ln w="19050" cap="flat" cmpd="sng" algn="ctr">
            <a:solidFill>
              <a:srgbClr val="A5A5A5"/>
            </a:solidFill>
            <a:prstDash val="solid"/>
            <a:miter lim="800000"/>
            <a:headEnd type="none"/>
            <a:tailEnd type="arrow"/>
          </a:ln>
          <a:effectLst/>
        </p:spPr>
      </p:cxnSp>
      <p:cxnSp>
        <p:nvCxnSpPr>
          <p:cNvPr id="180" name="Straight Arrow Connector 179">
            <a:extLst>
              <a:ext uri="{FF2B5EF4-FFF2-40B4-BE49-F238E27FC236}">
                <a16:creationId xmlns:a16="http://schemas.microsoft.com/office/drawing/2014/main" id="{4D2DFD99-8712-4939-9D00-FA1652B71831}"/>
              </a:ext>
            </a:extLst>
          </p:cNvPr>
          <p:cNvCxnSpPr>
            <a:cxnSpLocks/>
            <a:endCxn id="185" idx="1"/>
          </p:cNvCxnSpPr>
          <p:nvPr/>
        </p:nvCxnSpPr>
        <p:spPr>
          <a:xfrm>
            <a:off x="9267292" y="3732039"/>
            <a:ext cx="851484" cy="667282"/>
          </a:xfrm>
          <a:prstGeom prst="straightConnector1">
            <a:avLst/>
          </a:prstGeom>
          <a:noFill/>
          <a:ln w="19050" cap="flat" cmpd="sng" algn="ctr">
            <a:solidFill>
              <a:srgbClr val="A5A5A5"/>
            </a:solidFill>
            <a:prstDash val="solid"/>
            <a:miter lim="800000"/>
            <a:headEnd type="none"/>
            <a:tailEnd type="arrow"/>
          </a:ln>
          <a:effectLst/>
        </p:spPr>
      </p:cxnSp>
      <p:sp>
        <p:nvSpPr>
          <p:cNvPr id="181" name="Rectangle 180">
            <a:extLst>
              <a:ext uri="{FF2B5EF4-FFF2-40B4-BE49-F238E27FC236}">
                <a16:creationId xmlns:a16="http://schemas.microsoft.com/office/drawing/2014/main" id="{1A370F98-53EE-41A8-BC85-A84C3FC57CB3}"/>
              </a:ext>
            </a:extLst>
          </p:cNvPr>
          <p:cNvSpPr/>
          <p:nvPr/>
        </p:nvSpPr>
        <p:spPr>
          <a:xfrm>
            <a:off x="470343" y="1446685"/>
            <a:ext cx="2182298" cy="64633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ETL / Data QC Stage</a:t>
            </a:r>
          </a:p>
        </p:txBody>
      </p:sp>
      <p:sp>
        <p:nvSpPr>
          <p:cNvPr id="182" name="Rectangle 181">
            <a:extLst>
              <a:ext uri="{FF2B5EF4-FFF2-40B4-BE49-F238E27FC236}">
                <a16:creationId xmlns:a16="http://schemas.microsoft.com/office/drawing/2014/main" id="{361D490E-BDD8-4089-B5C2-C59684D8E332}"/>
              </a:ext>
            </a:extLst>
          </p:cNvPr>
          <p:cNvSpPr/>
          <p:nvPr/>
        </p:nvSpPr>
        <p:spPr>
          <a:xfrm>
            <a:off x="6197543" y="1446685"/>
            <a:ext cx="1774845" cy="369332"/>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Analytics Sta</a:t>
            </a:r>
            <a:r>
              <a:rPr kumimoji="0" lang="en-US" sz="1800" b="0" i="0" u="none" strike="noStrike" kern="0" cap="none" spc="0" normalizeH="0" baseline="0" noProof="0" dirty="0">
                <a:ln>
                  <a:noFill/>
                </a:ln>
                <a:solidFill>
                  <a:srgbClr val="0072C6"/>
                </a:solidFill>
                <a:effectLst/>
                <a:uLnTx/>
                <a:uFillTx/>
              </a:rPr>
              <a:t>ge</a:t>
            </a:r>
          </a:p>
        </p:txBody>
      </p:sp>
      <p:sp>
        <p:nvSpPr>
          <p:cNvPr id="183" name="Rectangle 182">
            <a:extLst>
              <a:ext uri="{FF2B5EF4-FFF2-40B4-BE49-F238E27FC236}">
                <a16:creationId xmlns:a16="http://schemas.microsoft.com/office/drawing/2014/main" id="{79AD3245-4BB1-4E47-809F-BA414EF6B427}"/>
              </a:ext>
            </a:extLst>
          </p:cNvPr>
          <p:cNvSpPr/>
          <p:nvPr/>
        </p:nvSpPr>
        <p:spPr>
          <a:xfrm>
            <a:off x="6573595" y="5425161"/>
            <a:ext cx="2357059" cy="606488"/>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dirty="0">
                <a:ln>
                  <a:noFill/>
                </a:ln>
                <a:solidFill>
                  <a:srgbClr val="0072C6"/>
                </a:solidFill>
                <a:effectLst/>
                <a:uLnTx/>
                <a:uFillTx/>
              </a:rPr>
              <a:t>…</a:t>
            </a:r>
          </a:p>
        </p:txBody>
      </p:sp>
      <p:cxnSp>
        <p:nvCxnSpPr>
          <p:cNvPr id="184" name="Straight Arrow Connector 183">
            <a:extLst>
              <a:ext uri="{FF2B5EF4-FFF2-40B4-BE49-F238E27FC236}">
                <a16:creationId xmlns:a16="http://schemas.microsoft.com/office/drawing/2014/main" id="{CAC24EB5-2A8D-46A4-A4F3-7D9A7D789453}"/>
              </a:ext>
            </a:extLst>
          </p:cNvPr>
          <p:cNvCxnSpPr>
            <a:cxnSpLocks/>
          </p:cNvCxnSpPr>
          <p:nvPr/>
        </p:nvCxnSpPr>
        <p:spPr>
          <a:xfrm>
            <a:off x="3555417" y="3268139"/>
            <a:ext cx="620862" cy="433251"/>
          </a:xfrm>
          <a:prstGeom prst="straightConnector1">
            <a:avLst/>
          </a:prstGeom>
          <a:noFill/>
          <a:ln w="19050" cap="flat" cmpd="sng" algn="ctr">
            <a:solidFill>
              <a:srgbClr val="A5A5A5"/>
            </a:solidFill>
            <a:prstDash val="solid"/>
            <a:miter lim="800000"/>
            <a:headEnd type="none"/>
            <a:tailEnd type="arrow"/>
          </a:ln>
          <a:effectLst/>
        </p:spPr>
      </p:cxnSp>
      <p:sp>
        <p:nvSpPr>
          <p:cNvPr id="185" name="Predefined Process 293">
            <a:extLst>
              <a:ext uri="{FF2B5EF4-FFF2-40B4-BE49-F238E27FC236}">
                <a16:creationId xmlns:a16="http://schemas.microsoft.com/office/drawing/2014/main" id="{78FD3CCA-32BE-4B3E-9872-7E70E3CC4E1F}"/>
              </a:ext>
            </a:extLst>
          </p:cNvPr>
          <p:cNvSpPr/>
          <p:nvPr/>
        </p:nvSpPr>
        <p:spPr>
          <a:xfrm>
            <a:off x="10118776" y="4109479"/>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Downstream Service API</a:t>
            </a:r>
          </a:p>
        </p:txBody>
      </p:sp>
      <p:sp>
        <p:nvSpPr>
          <p:cNvPr id="186" name="Rectangle 185">
            <a:extLst>
              <a:ext uri="{FF2B5EF4-FFF2-40B4-BE49-F238E27FC236}">
                <a16:creationId xmlns:a16="http://schemas.microsoft.com/office/drawing/2014/main" id="{120CA7AF-00B1-48B2-88EA-B024F0CF8F0A}"/>
              </a:ext>
            </a:extLst>
          </p:cNvPr>
          <p:cNvSpPr/>
          <p:nvPr/>
        </p:nvSpPr>
        <p:spPr>
          <a:xfrm>
            <a:off x="10190029" y="2067956"/>
            <a:ext cx="1579524" cy="28630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2C6"/>
                </a:solidFill>
                <a:effectLst/>
                <a:uLnTx/>
                <a:uFillTx/>
              </a:rPr>
              <a:t>Service Owner </a:t>
            </a:r>
            <a:r>
              <a:rPr kumimoji="0" lang="en-US" sz="1224" b="0" i="0" u="none" strike="noStrike" kern="0" cap="none" spc="0" normalizeH="0" baseline="0" noProof="0" dirty="0" err="1">
                <a:ln>
                  <a:noFill/>
                </a:ln>
                <a:solidFill>
                  <a:srgbClr val="0072C6"/>
                </a:solidFill>
                <a:effectLst/>
                <a:uLnTx/>
                <a:uFillTx/>
              </a:rPr>
              <a:t>vNet</a:t>
            </a:r>
            <a:endParaRPr kumimoji="0" lang="en-US" sz="1224" b="0" i="0" u="none" strike="noStrike" kern="0" cap="none" spc="0" normalizeH="0" baseline="0" noProof="0" dirty="0">
              <a:ln>
                <a:noFill/>
              </a:ln>
              <a:solidFill>
                <a:srgbClr val="0072C6"/>
              </a:solidFill>
              <a:effectLst/>
              <a:uLnTx/>
              <a:uFillTx/>
            </a:endParaRPr>
          </a:p>
        </p:txBody>
      </p:sp>
      <p:cxnSp>
        <p:nvCxnSpPr>
          <p:cNvPr id="187" name="Straight Arrow Connector 186">
            <a:extLst>
              <a:ext uri="{FF2B5EF4-FFF2-40B4-BE49-F238E27FC236}">
                <a16:creationId xmlns:a16="http://schemas.microsoft.com/office/drawing/2014/main" id="{9EE54B42-0C92-42CC-98A2-BFF79C52023B}"/>
              </a:ext>
            </a:extLst>
          </p:cNvPr>
          <p:cNvCxnSpPr>
            <a:cxnSpLocks/>
          </p:cNvCxnSpPr>
          <p:nvPr/>
        </p:nvCxnSpPr>
        <p:spPr>
          <a:xfrm flipH="1">
            <a:off x="5729946" y="3732039"/>
            <a:ext cx="277094" cy="114530"/>
          </a:xfrm>
          <a:prstGeom prst="straightConnector1">
            <a:avLst/>
          </a:prstGeom>
          <a:noFill/>
          <a:ln w="19050" cap="flat" cmpd="sng" algn="ctr">
            <a:solidFill>
              <a:srgbClr val="A5A5A5"/>
            </a:solidFill>
            <a:prstDash val="solid"/>
            <a:miter lim="800000"/>
            <a:headEnd type="none"/>
            <a:tailEnd type="arrow"/>
          </a:ln>
          <a:effectLst/>
        </p:spPr>
      </p:cxnSp>
      <p:sp>
        <p:nvSpPr>
          <p:cNvPr id="188" name="Rounded Rectangle 296">
            <a:extLst>
              <a:ext uri="{FF2B5EF4-FFF2-40B4-BE49-F238E27FC236}">
                <a16:creationId xmlns:a16="http://schemas.microsoft.com/office/drawing/2014/main" id="{54C611F6-4191-49B8-912C-B83643BC363C}"/>
              </a:ext>
            </a:extLst>
          </p:cNvPr>
          <p:cNvSpPr/>
          <p:nvPr/>
        </p:nvSpPr>
        <p:spPr>
          <a:xfrm>
            <a:off x="10118777" y="6264214"/>
            <a:ext cx="1214049" cy="56393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49" b="0" i="0" u="none" strike="noStrike" kern="0" cap="none" spc="0" normalizeH="0" baseline="0" noProof="0">
                <a:ln>
                  <a:noFill/>
                </a:ln>
                <a:solidFill>
                  <a:prstClr val="black"/>
                </a:solidFill>
                <a:effectLst/>
                <a:uLnTx/>
                <a:uFillTx/>
              </a:rPr>
              <a:t>Enclave</a:t>
            </a:r>
          </a:p>
        </p:txBody>
      </p:sp>
      <p:grpSp>
        <p:nvGrpSpPr>
          <p:cNvPr id="189" name="Group 188">
            <a:extLst>
              <a:ext uri="{FF2B5EF4-FFF2-40B4-BE49-F238E27FC236}">
                <a16:creationId xmlns:a16="http://schemas.microsoft.com/office/drawing/2014/main" id="{D4AA0D6C-A314-4CD8-88A0-703F254A1C5A}"/>
              </a:ext>
            </a:extLst>
          </p:cNvPr>
          <p:cNvGrpSpPr/>
          <p:nvPr/>
        </p:nvGrpSpPr>
        <p:grpSpPr>
          <a:xfrm>
            <a:off x="4294443" y="6371385"/>
            <a:ext cx="2372051" cy="312375"/>
            <a:chOff x="5931088" y="5869124"/>
            <a:chExt cx="2325753" cy="306278"/>
          </a:xfrm>
        </p:grpSpPr>
        <p:pic>
          <p:nvPicPr>
            <p:cNvPr id="190" name="Picture 189">
              <a:extLst>
                <a:ext uri="{FF2B5EF4-FFF2-40B4-BE49-F238E27FC236}">
                  <a16:creationId xmlns:a16="http://schemas.microsoft.com/office/drawing/2014/main" id="{5BACE03E-5593-46EB-98EA-1A4CD2DC36BA}"/>
                </a:ext>
              </a:extLst>
            </p:cNvPr>
            <p:cNvPicPr>
              <a:picLocks noChangeAspect="1"/>
            </p:cNvPicPr>
            <p:nvPr/>
          </p:nvPicPr>
          <p:blipFill>
            <a:blip r:embed="rId4"/>
            <a:stretch>
              <a:fillRect/>
            </a:stretch>
          </p:blipFill>
          <p:spPr>
            <a:xfrm>
              <a:off x="5931088" y="5869124"/>
              <a:ext cx="306278" cy="306278"/>
            </a:xfrm>
            <a:prstGeom prst="rect">
              <a:avLst/>
            </a:prstGeom>
          </p:spPr>
        </p:pic>
        <p:sp>
          <p:nvSpPr>
            <p:cNvPr id="191" name="Rectangle 190">
              <a:extLst>
                <a:ext uri="{FF2B5EF4-FFF2-40B4-BE49-F238E27FC236}">
                  <a16:creationId xmlns:a16="http://schemas.microsoft.com/office/drawing/2014/main" id="{3EEE2658-18AA-48D0-BBBE-356C9927E880}"/>
                </a:ext>
              </a:extLst>
            </p:cNvPr>
            <p:cNvSpPr/>
            <p:nvPr/>
          </p:nvSpPr>
          <p:spPr>
            <a:xfrm>
              <a:off x="6216440" y="5873632"/>
              <a:ext cx="2040401" cy="301770"/>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Azure Key Management</a:t>
              </a:r>
            </a:p>
          </p:txBody>
        </p:sp>
      </p:grpSp>
      <p:cxnSp>
        <p:nvCxnSpPr>
          <p:cNvPr id="192" name="Straight Arrow Connector 191">
            <a:extLst>
              <a:ext uri="{FF2B5EF4-FFF2-40B4-BE49-F238E27FC236}">
                <a16:creationId xmlns:a16="http://schemas.microsoft.com/office/drawing/2014/main" id="{CC3ABA13-A6DD-477F-8EC0-C9EF688F505D}"/>
              </a:ext>
            </a:extLst>
          </p:cNvPr>
          <p:cNvCxnSpPr>
            <a:cxnSpLocks/>
          </p:cNvCxnSpPr>
          <p:nvPr/>
        </p:nvCxnSpPr>
        <p:spPr>
          <a:xfrm flipH="1" flipV="1">
            <a:off x="2986811" y="5842280"/>
            <a:ext cx="1187437" cy="622300"/>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193" name="Straight Arrow Connector 192">
            <a:extLst>
              <a:ext uri="{FF2B5EF4-FFF2-40B4-BE49-F238E27FC236}">
                <a16:creationId xmlns:a16="http://schemas.microsoft.com/office/drawing/2014/main" id="{74CBBABF-2B99-4760-A23E-0DAFA6139AAB}"/>
              </a:ext>
            </a:extLst>
          </p:cNvPr>
          <p:cNvCxnSpPr>
            <a:cxnSpLocks/>
          </p:cNvCxnSpPr>
          <p:nvPr/>
        </p:nvCxnSpPr>
        <p:spPr>
          <a:xfrm flipV="1">
            <a:off x="5564456" y="5644573"/>
            <a:ext cx="620676" cy="702391"/>
          </a:xfrm>
          <a:prstGeom prst="straightConnector1">
            <a:avLst/>
          </a:prstGeom>
          <a:noFill/>
          <a:ln w="19050" cap="flat" cmpd="sng" algn="ctr">
            <a:solidFill>
              <a:srgbClr val="A5A5A5"/>
            </a:solidFill>
            <a:prstDash val="solid"/>
            <a:miter lim="800000"/>
            <a:headEnd type="arrow" w="med" len="med"/>
            <a:tailEnd type="arrow" w="med" len="med"/>
          </a:ln>
          <a:effectLst/>
        </p:spPr>
      </p:cxnSp>
      <p:grpSp>
        <p:nvGrpSpPr>
          <p:cNvPr id="194" name="Group 193">
            <a:extLst>
              <a:ext uri="{FF2B5EF4-FFF2-40B4-BE49-F238E27FC236}">
                <a16:creationId xmlns:a16="http://schemas.microsoft.com/office/drawing/2014/main" id="{EFD41088-89A0-43FD-94F3-F56EFA342E58}"/>
              </a:ext>
            </a:extLst>
          </p:cNvPr>
          <p:cNvGrpSpPr/>
          <p:nvPr/>
        </p:nvGrpSpPr>
        <p:grpSpPr>
          <a:xfrm>
            <a:off x="473368" y="4419105"/>
            <a:ext cx="3178723" cy="1283465"/>
            <a:chOff x="3253338" y="555759"/>
            <a:chExt cx="3178723" cy="1283465"/>
          </a:xfrm>
        </p:grpSpPr>
        <p:grpSp>
          <p:nvGrpSpPr>
            <p:cNvPr id="195" name="Group 194">
              <a:extLst>
                <a:ext uri="{FF2B5EF4-FFF2-40B4-BE49-F238E27FC236}">
                  <a16:creationId xmlns:a16="http://schemas.microsoft.com/office/drawing/2014/main" id="{29D8101C-CC8A-4079-B00C-09393897D39A}"/>
                </a:ext>
              </a:extLst>
            </p:cNvPr>
            <p:cNvGrpSpPr/>
            <p:nvPr/>
          </p:nvGrpSpPr>
          <p:grpSpPr>
            <a:xfrm>
              <a:off x="3288404" y="714163"/>
              <a:ext cx="1064386" cy="996432"/>
              <a:chOff x="3749300" y="3104427"/>
              <a:chExt cx="1064386" cy="996432"/>
            </a:xfrm>
          </p:grpSpPr>
          <p:sp>
            <p:nvSpPr>
              <p:cNvPr id="215" name="TextBox 214">
                <a:extLst>
                  <a:ext uri="{FF2B5EF4-FFF2-40B4-BE49-F238E27FC236}">
                    <a16:creationId xmlns:a16="http://schemas.microsoft.com/office/drawing/2014/main" id="{67FAECF5-6A0D-4E48-9821-0743FFA9C54F}"/>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16" name="Group 215">
                <a:extLst>
                  <a:ext uri="{FF2B5EF4-FFF2-40B4-BE49-F238E27FC236}">
                    <a16:creationId xmlns:a16="http://schemas.microsoft.com/office/drawing/2014/main" id="{7A0FDC50-1C68-413A-ADD1-726006E7B36D}"/>
                  </a:ext>
                </a:extLst>
              </p:cNvPr>
              <p:cNvGrpSpPr/>
              <p:nvPr/>
            </p:nvGrpSpPr>
            <p:grpSpPr>
              <a:xfrm>
                <a:off x="4027498" y="3438648"/>
                <a:ext cx="515464" cy="662211"/>
                <a:chOff x="1657134" y="2042282"/>
                <a:chExt cx="583704" cy="952319"/>
              </a:xfrm>
              <a:solidFill>
                <a:srgbClr val="0078D3"/>
              </a:solidFill>
            </p:grpSpPr>
            <p:sp>
              <p:nvSpPr>
                <p:cNvPr id="217" name="data_2">
                  <a:extLst>
                    <a:ext uri="{FF2B5EF4-FFF2-40B4-BE49-F238E27FC236}">
                      <a16:creationId xmlns:a16="http://schemas.microsoft.com/office/drawing/2014/main" id="{D3971C90-2095-4D8A-A9DC-770917F712EB}"/>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D03E989D-FB94-4EB3-B1AD-682B7950DCC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9325A4D3-6D06-4FFE-8CAC-6C2543658DA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062EE9B0-40E7-49CF-9773-3B6F48220E1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96" name="Group 195">
              <a:extLst>
                <a:ext uri="{FF2B5EF4-FFF2-40B4-BE49-F238E27FC236}">
                  <a16:creationId xmlns:a16="http://schemas.microsoft.com/office/drawing/2014/main" id="{740AF4A4-6AD5-4ADB-A1FB-39E272B1F6A1}"/>
                </a:ext>
              </a:extLst>
            </p:cNvPr>
            <p:cNvGrpSpPr/>
            <p:nvPr/>
          </p:nvGrpSpPr>
          <p:grpSpPr>
            <a:xfrm>
              <a:off x="3253338" y="555759"/>
              <a:ext cx="3178723" cy="1283465"/>
              <a:chOff x="1199897" y="2853634"/>
              <a:chExt cx="4810157" cy="1942185"/>
            </a:xfrm>
          </p:grpSpPr>
          <p:sp>
            <p:nvSpPr>
              <p:cNvPr id="197" name="Rectangle: Rounded Corners 46">
                <a:extLst>
                  <a:ext uri="{FF2B5EF4-FFF2-40B4-BE49-F238E27FC236}">
                    <a16:creationId xmlns:a16="http://schemas.microsoft.com/office/drawing/2014/main" id="{DF93BBFF-671E-4009-869B-205A56A2EA9D}"/>
                  </a:ext>
                </a:extLst>
              </p:cNvPr>
              <p:cNvSpPr/>
              <p:nvPr/>
            </p:nvSpPr>
            <p:spPr>
              <a:xfrm>
                <a:off x="1199897" y="3054407"/>
                <a:ext cx="3770660" cy="1741412"/>
              </a:xfrm>
              <a:prstGeom prst="roundRect">
                <a:avLst>
                  <a:gd name="adj" fmla="val 5560"/>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49B5AE73-4C23-4679-8ABF-B35C69BC5E24}"/>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199" name="Straight Arrow Connector 198">
                <a:extLst>
                  <a:ext uri="{FF2B5EF4-FFF2-40B4-BE49-F238E27FC236}">
                    <a16:creationId xmlns:a16="http://schemas.microsoft.com/office/drawing/2014/main" id="{55EB31C1-A53E-4477-920D-D8FDF84F1175}"/>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0" name="TextBox 199">
                <a:extLst>
                  <a:ext uri="{FF2B5EF4-FFF2-40B4-BE49-F238E27FC236}">
                    <a16:creationId xmlns:a16="http://schemas.microsoft.com/office/drawing/2014/main" id="{D3A288AC-ABC7-4C63-9D67-FD0BEF55917D}"/>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01" name="Straight Arrow Connector 200">
                <a:extLst>
                  <a:ext uri="{FF2B5EF4-FFF2-40B4-BE49-F238E27FC236}">
                    <a16:creationId xmlns:a16="http://schemas.microsoft.com/office/drawing/2014/main" id="{23B2B06F-9D28-4E78-9E17-A1DBBE4BD4EE}"/>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2" name="TextBox 201">
                <a:extLst>
                  <a:ext uri="{FF2B5EF4-FFF2-40B4-BE49-F238E27FC236}">
                    <a16:creationId xmlns:a16="http://schemas.microsoft.com/office/drawing/2014/main" id="{69172034-CF16-4950-9404-8EBFE9450BE1}"/>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03" name="Straight Arrow Connector 202">
                <a:extLst>
                  <a:ext uri="{FF2B5EF4-FFF2-40B4-BE49-F238E27FC236}">
                    <a16:creationId xmlns:a16="http://schemas.microsoft.com/office/drawing/2014/main" id="{64F74771-7D27-4B90-A4F4-26174938AAB2}"/>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04" name="Picture 203">
                <a:extLst>
                  <a:ext uri="{FF2B5EF4-FFF2-40B4-BE49-F238E27FC236}">
                    <a16:creationId xmlns:a16="http://schemas.microsoft.com/office/drawing/2014/main" id="{AEEC3445-EC9F-4240-9C1D-89D49C4BEC6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05" name="Picture 204">
                <a:extLst>
                  <a:ext uri="{FF2B5EF4-FFF2-40B4-BE49-F238E27FC236}">
                    <a16:creationId xmlns:a16="http://schemas.microsoft.com/office/drawing/2014/main" id="{53B5CEF7-B422-49B1-9B17-5056BBF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8751" y="2853634"/>
                <a:ext cx="324696" cy="324697"/>
              </a:xfrm>
              <a:prstGeom prst="rect">
                <a:avLst/>
              </a:prstGeom>
            </p:spPr>
          </p:pic>
          <p:grpSp>
            <p:nvGrpSpPr>
              <p:cNvPr id="206" name="Group 205">
                <a:extLst>
                  <a:ext uri="{FF2B5EF4-FFF2-40B4-BE49-F238E27FC236}">
                    <a16:creationId xmlns:a16="http://schemas.microsoft.com/office/drawing/2014/main" id="{2E11B0CD-F744-4C2B-8BB3-5BF32AE05F97}"/>
                  </a:ext>
                </a:extLst>
              </p:cNvPr>
              <p:cNvGrpSpPr/>
              <p:nvPr/>
            </p:nvGrpSpPr>
            <p:grpSpPr>
              <a:xfrm>
                <a:off x="3795258" y="3284105"/>
                <a:ext cx="1080464" cy="1339693"/>
                <a:chOff x="8462655" y="2624245"/>
                <a:chExt cx="1080464" cy="1339693"/>
              </a:xfrm>
            </p:grpSpPr>
            <p:grpSp>
              <p:nvGrpSpPr>
                <p:cNvPr id="210" name="Group 209">
                  <a:extLst>
                    <a:ext uri="{FF2B5EF4-FFF2-40B4-BE49-F238E27FC236}">
                      <a16:creationId xmlns:a16="http://schemas.microsoft.com/office/drawing/2014/main" id="{EEFCEDE8-2072-45E8-987E-6EBD8C582A21}"/>
                    </a:ext>
                  </a:extLst>
                </p:cNvPr>
                <p:cNvGrpSpPr/>
                <p:nvPr/>
              </p:nvGrpSpPr>
              <p:grpSpPr>
                <a:xfrm>
                  <a:off x="8497743" y="2624245"/>
                  <a:ext cx="984415" cy="1339693"/>
                  <a:chOff x="8309429" y="2786742"/>
                  <a:chExt cx="965200" cy="1313543"/>
                </a:xfrm>
              </p:grpSpPr>
              <p:sp>
                <p:nvSpPr>
                  <p:cNvPr id="213" name="Rectangle 212">
                    <a:extLst>
                      <a:ext uri="{FF2B5EF4-FFF2-40B4-BE49-F238E27FC236}">
                        <a16:creationId xmlns:a16="http://schemas.microsoft.com/office/drawing/2014/main" id="{CB989F54-A2CB-4243-B190-A4FC9D70163D}"/>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7C300820-3516-4600-A50A-D59A9B1D1FC7}"/>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TextBox 210">
                  <a:extLst>
                    <a:ext uri="{FF2B5EF4-FFF2-40B4-BE49-F238E27FC236}">
                      <a16:creationId xmlns:a16="http://schemas.microsoft.com/office/drawing/2014/main" id="{8CD765C6-6519-4250-9414-13991A31F448}"/>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12" name="Picture 211">
                  <a:extLst>
                    <a:ext uri="{FF2B5EF4-FFF2-40B4-BE49-F238E27FC236}">
                      <a16:creationId xmlns:a16="http://schemas.microsoft.com/office/drawing/2014/main" id="{47792E57-5C8E-4400-960B-6035B7B7E92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07" name="Group 206">
                <a:extLst>
                  <a:ext uri="{FF2B5EF4-FFF2-40B4-BE49-F238E27FC236}">
                    <a16:creationId xmlns:a16="http://schemas.microsoft.com/office/drawing/2014/main" id="{56056800-7EAB-4F34-A9CF-D10BDB982957}"/>
                  </a:ext>
                </a:extLst>
              </p:cNvPr>
              <p:cNvGrpSpPr/>
              <p:nvPr/>
            </p:nvGrpSpPr>
            <p:grpSpPr>
              <a:xfrm>
                <a:off x="5131944" y="3620296"/>
                <a:ext cx="499181" cy="520709"/>
                <a:chOff x="2644346" y="3293483"/>
                <a:chExt cx="499181" cy="520709"/>
              </a:xfrm>
            </p:grpSpPr>
            <p:pic>
              <p:nvPicPr>
                <p:cNvPr id="208" name="Picture 207">
                  <a:extLst>
                    <a:ext uri="{FF2B5EF4-FFF2-40B4-BE49-F238E27FC236}">
                      <a16:creationId xmlns:a16="http://schemas.microsoft.com/office/drawing/2014/main" id="{DF0B5E6B-24B7-45A2-8334-827953F1924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09" name="Picture 208">
                  <a:extLst>
                    <a:ext uri="{FF2B5EF4-FFF2-40B4-BE49-F238E27FC236}">
                      <a16:creationId xmlns:a16="http://schemas.microsoft.com/office/drawing/2014/main" id="{331545B6-FB6C-4347-B558-F996AB4FFED0}"/>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grpSp>
        <p:nvGrpSpPr>
          <p:cNvPr id="221" name="Group 220">
            <a:extLst>
              <a:ext uri="{FF2B5EF4-FFF2-40B4-BE49-F238E27FC236}">
                <a16:creationId xmlns:a16="http://schemas.microsoft.com/office/drawing/2014/main" id="{C40A08E0-D0FD-41A8-B9B9-6CAAB7C0086E}"/>
              </a:ext>
            </a:extLst>
          </p:cNvPr>
          <p:cNvGrpSpPr/>
          <p:nvPr/>
        </p:nvGrpSpPr>
        <p:grpSpPr>
          <a:xfrm>
            <a:off x="470342" y="2664574"/>
            <a:ext cx="3178723" cy="1273711"/>
            <a:chOff x="3253338" y="565513"/>
            <a:chExt cx="3178723" cy="1273711"/>
          </a:xfrm>
        </p:grpSpPr>
        <p:grpSp>
          <p:nvGrpSpPr>
            <p:cNvPr id="222" name="Group 221">
              <a:extLst>
                <a:ext uri="{FF2B5EF4-FFF2-40B4-BE49-F238E27FC236}">
                  <a16:creationId xmlns:a16="http://schemas.microsoft.com/office/drawing/2014/main" id="{C45CEC8C-269C-4896-A929-97CDD8E1B16D}"/>
                </a:ext>
              </a:extLst>
            </p:cNvPr>
            <p:cNvGrpSpPr/>
            <p:nvPr/>
          </p:nvGrpSpPr>
          <p:grpSpPr>
            <a:xfrm>
              <a:off x="3288404" y="714163"/>
              <a:ext cx="1064386" cy="996432"/>
              <a:chOff x="3749300" y="3104427"/>
              <a:chExt cx="1064386" cy="996432"/>
            </a:xfrm>
          </p:grpSpPr>
          <p:sp>
            <p:nvSpPr>
              <p:cNvPr id="242" name="TextBox 241">
                <a:extLst>
                  <a:ext uri="{FF2B5EF4-FFF2-40B4-BE49-F238E27FC236}">
                    <a16:creationId xmlns:a16="http://schemas.microsoft.com/office/drawing/2014/main" id="{78259461-3F9A-4BE6-A367-31EDBFF7AB11}"/>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43" name="Group 242">
                <a:extLst>
                  <a:ext uri="{FF2B5EF4-FFF2-40B4-BE49-F238E27FC236}">
                    <a16:creationId xmlns:a16="http://schemas.microsoft.com/office/drawing/2014/main" id="{1D48EE44-7FDB-4DCE-AE6B-D2FB07692B6A}"/>
                  </a:ext>
                </a:extLst>
              </p:cNvPr>
              <p:cNvGrpSpPr/>
              <p:nvPr/>
            </p:nvGrpSpPr>
            <p:grpSpPr>
              <a:xfrm>
                <a:off x="4027498" y="3438648"/>
                <a:ext cx="515464" cy="662211"/>
                <a:chOff x="1657134" y="2042282"/>
                <a:chExt cx="583704" cy="952319"/>
              </a:xfrm>
              <a:solidFill>
                <a:srgbClr val="0078D3"/>
              </a:solidFill>
            </p:grpSpPr>
            <p:sp>
              <p:nvSpPr>
                <p:cNvPr id="244" name="data_2">
                  <a:extLst>
                    <a:ext uri="{FF2B5EF4-FFF2-40B4-BE49-F238E27FC236}">
                      <a16:creationId xmlns:a16="http://schemas.microsoft.com/office/drawing/2014/main" id="{B19CBCE2-9F5F-4613-9D17-6A1F5333AB8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5" name="data_2">
                  <a:extLst>
                    <a:ext uri="{FF2B5EF4-FFF2-40B4-BE49-F238E27FC236}">
                      <a16:creationId xmlns:a16="http://schemas.microsoft.com/office/drawing/2014/main" id="{A418F1EC-2390-4E2B-9991-A9BE22A7537A}"/>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6" name="data_2">
                  <a:extLst>
                    <a:ext uri="{FF2B5EF4-FFF2-40B4-BE49-F238E27FC236}">
                      <a16:creationId xmlns:a16="http://schemas.microsoft.com/office/drawing/2014/main" id="{DD5E5864-66DE-4886-AF62-9D2A2A641313}"/>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7" name="Oval 246">
                  <a:extLst>
                    <a:ext uri="{FF2B5EF4-FFF2-40B4-BE49-F238E27FC236}">
                      <a16:creationId xmlns:a16="http://schemas.microsoft.com/office/drawing/2014/main" id="{05756F2A-C410-4CB3-B252-0882BB54A04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B5686BAD-9816-4CDC-A6C5-E3AB2BD76EDC}"/>
                </a:ext>
              </a:extLst>
            </p:cNvPr>
            <p:cNvGrpSpPr/>
            <p:nvPr/>
          </p:nvGrpSpPr>
          <p:grpSpPr>
            <a:xfrm>
              <a:off x="3253338" y="565513"/>
              <a:ext cx="3178723" cy="1273711"/>
              <a:chOff x="1199897" y="2868394"/>
              <a:chExt cx="4810157" cy="1927425"/>
            </a:xfrm>
          </p:grpSpPr>
          <p:sp>
            <p:nvSpPr>
              <p:cNvPr id="224" name="Rectangle: Rounded Corners 46">
                <a:extLst>
                  <a:ext uri="{FF2B5EF4-FFF2-40B4-BE49-F238E27FC236}">
                    <a16:creationId xmlns:a16="http://schemas.microsoft.com/office/drawing/2014/main" id="{6288954B-E1DD-4BAD-8E26-C00082083D9E}"/>
                  </a:ext>
                </a:extLst>
              </p:cNvPr>
              <p:cNvSpPr/>
              <p:nvPr/>
            </p:nvSpPr>
            <p:spPr>
              <a:xfrm>
                <a:off x="1199897" y="3054407"/>
                <a:ext cx="3770660" cy="1741412"/>
              </a:xfrm>
              <a:prstGeom prst="roundRect">
                <a:avLst>
                  <a:gd name="adj" fmla="val 6414"/>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225" name="Straight Arrow Connector 224">
                <a:extLst>
                  <a:ext uri="{FF2B5EF4-FFF2-40B4-BE49-F238E27FC236}">
                    <a16:creationId xmlns:a16="http://schemas.microsoft.com/office/drawing/2014/main" id="{49D2390D-E251-4041-9F19-DB26EF258DB1}"/>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226" name="Straight Arrow Connector 225">
                <a:extLst>
                  <a:ext uri="{FF2B5EF4-FFF2-40B4-BE49-F238E27FC236}">
                    <a16:creationId xmlns:a16="http://schemas.microsoft.com/office/drawing/2014/main" id="{9B53CA3D-7071-4458-83FA-A91E0F4DD0BB}"/>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7" name="TextBox 226">
                <a:extLst>
                  <a:ext uri="{FF2B5EF4-FFF2-40B4-BE49-F238E27FC236}">
                    <a16:creationId xmlns:a16="http://schemas.microsoft.com/office/drawing/2014/main" id="{4F2CF47F-19AA-4BD4-8BBD-8F553E41AC90}"/>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28" name="Straight Arrow Connector 227">
                <a:extLst>
                  <a:ext uri="{FF2B5EF4-FFF2-40B4-BE49-F238E27FC236}">
                    <a16:creationId xmlns:a16="http://schemas.microsoft.com/office/drawing/2014/main" id="{2E1E3D45-601A-4F8A-AE36-DAF26B66705D}"/>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9" name="TextBox 228">
                <a:extLst>
                  <a:ext uri="{FF2B5EF4-FFF2-40B4-BE49-F238E27FC236}">
                    <a16:creationId xmlns:a16="http://schemas.microsoft.com/office/drawing/2014/main" id="{10526C1B-6855-49E1-B9BB-B940334497EE}"/>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30" name="Straight Arrow Connector 229">
                <a:extLst>
                  <a:ext uri="{FF2B5EF4-FFF2-40B4-BE49-F238E27FC236}">
                    <a16:creationId xmlns:a16="http://schemas.microsoft.com/office/drawing/2014/main" id="{0BADEC59-E02E-4B4D-A351-C3E00AD434B4}"/>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31" name="Picture 230">
                <a:extLst>
                  <a:ext uri="{FF2B5EF4-FFF2-40B4-BE49-F238E27FC236}">
                    <a16:creationId xmlns:a16="http://schemas.microsoft.com/office/drawing/2014/main" id="{FD1382DC-B11E-4C3E-9C5F-5BEF49E109A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32" name="Picture 231">
                <a:extLst>
                  <a:ext uri="{FF2B5EF4-FFF2-40B4-BE49-F238E27FC236}">
                    <a16:creationId xmlns:a16="http://schemas.microsoft.com/office/drawing/2014/main" id="{1C58984B-D4E0-4AE5-BD5C-6981386A6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7248" y="2868394"/>
                <a:ext cx="324696" cy="324697"/>
              </a:xfrm>
              <a:prstGeom prst="rect">
                <a:avLst/>
              </a:prstGeom>
            </p:spPr>
          </p:pic>
          <p:grpSp>
            <p:nvGrpSpPr>
              <p:cNvPr id="233" name="Group 232">
                <a:extLst>
                  <a:ext uri="{FF2B5EF4-FFF2-40B4-BE49-F238E27FC236}">
                    <a16:creationId xmlns:a16="http://schemas.microsoft.com/office/drawing/2014/main" id="{C4E860BE-5B8B-4835-AD8D-49AE818186CC}"/>
                  </a:ext>
                </a:extLst>
              </p:cNvPr>
              <p:cNvGrpSpPr/>
              <p:nvPr/>
            </p:nvGrpSpPr>
            <p:grpSpPr>
              <a:xfrm>
                <a:off x="3795258" y="3284105"/>
                <a:ext cx="1080464" cy="1339693"/>
                <a:chOff x="8462655" y="2624245"/>
                <a:chExt cx="1080464" cy="1339693"/>
              </a:xfrm>
            </p:grpSpPr>
            <p:grpSp>
              <p:nvGrpSpPr>
                <p:cNvPr id="237" name="Group 236">
                  <a:extLst>
                    <a:ext uri="{FF2B5EF4-FFF2-40B4-BE49-F238E27FC236}">
                      <a16:creationId xmlns:a16="http://schemas.microsoft.com/office/drawing/2014/main" id="{97829250-6929-42DC-8214-B1DD84ED47F1}"/>
                    </a:ext>
                  </a:extLst>
                </p:cNvPr>
                <p:cNvGrpSpPr/>
                <p:nvPr/>
              </p:nvGrpSpPr>
              <p:grpSpPr>
                <a:xfrm>
                  <a:off x="8497743" y="2624245"/>
                  <a:ext cx="984415" cy="1339693"/>
                  <a:chOff x="8309429" y="2786742"/>
                  <a:chExt cx="965200" cy="1313543"/>
                </a:xfrm>
              </p:grpSpPr>
              <p:sp>
                <p:nvSpPr>
                  <p:cNvPr id="240" name="Rectangle 239">
                    <a:extLst>
                      <a:ext uri="{FF2B5EF4-FFF2-40B4-BE49-F238E27FC236}">
                        <a16:creationId xmlns:a16="http://schemas.microsoft.com/office/drawing/2014/main" id="{E89B521B-5157-4388-A97C-98D03777F6E5}"/>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41" name="Right Triangle 240">
                    <a:extLst>
                      <a:ext uri="{FF2B5EF4-FFF2-40B4-BE49-F238E27FC236}">
                        <a16:creationId xmlns:a16="http://schemas.microsoft.com/office/drawing/2014/main" id="{ED5498F4-AB92-48E6-94D7-D97D23348B29}"/>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8" name="TextBox 237">
                  <a:extLst>
                    <a:ext uri="{FF2B5EF4-FFF2-40B4-BE49-F238E27FC236}">
                      <a16:creationId xmlns:a16="http://schemas.microsoft.com/office/drawing/2014/main" id="{3AFFBAAE-59F0-4E13-AA16-8C06E978FCE7}"/>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39" name="Picture 238">
                  <a:extLst>
                    <a:ext uri="{FF2B5EF4-FFF2-40B4-BE49-F238E27FC236}">
                      <a16:creationId xmlns:a16="http://schemas.microsoft.com/office/drawing/2014/main" id="{A0974BF7-743D-4B1C-B26E-C4FDBEE0EEE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34" name="Group 233">
                <a:extLst>
                  <a:ext uri="{FF2B5EF4-FFF2-40B4-BE49-F238E27FC236}">
                    <a16:creationId xmlns:a16="http://schemas.microsoft.com/office/drawing/2014/main" id="{BCB69FD0-6A12-480B-B02E-C96BCFA504A3}"/>
                  </a:ext>
                </a:extLst>
              </p:cNvPr>
              <p:cNvGrpSpPr/>
              <p:nvPr/>
            </p:nvGrpSpPr>
            <p:grpSpPr>
              <a:xfrm>
                <a:off x="5131944" y="3620296"/>
                <a:ext cx="499181" cy="520709"/>
                <a:chOff x="2644346" y="3293483"/>
                <a:chExt cx="499181" cy="520709"/>
              </a:xfrm>
            </p:grpSpPr>
            <p:pic>
              <p:nvPicPr>
                <p:cNvPr id="235" name="Picture 234">
                  <a:extLst>
                    <a:ext uri="{FF2B5EF4-FFF2-40B4-BE49-F238E27FC236}">
                      <a16:creationId xmlns:a16="http://schemas.microsoft.com/office/drawing/2014/main" id="{689A951F-E3C6-428F-A4D2-7ACA3506452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36" name="Picture 235">
                  <a:extLst>
                    <a:ext uri="{FF2B5EF4-FFF2-40B4-BE49-F238E27FC236}">
                      <a16:creationId xmlns:a16="http://schemas.microsoft.com/office/drawing/2014/main" id="{68E45E5B-9909-437A-9BE2-727F5F67D437}"/>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sp>
        <p:nvSpPr>
          <p:cNvPr id="248" name="Rectangle 247">
            <a:extLst>
              <a:ext uri="{FF2B5EF4-FFF2-40B4-BE49-F238E27FC236}">
                <a16:creationId xmlns:a16="http://schemas.microsoft.com/office/drawing/2014/main" id="{2360983B-F07B-4AA1-8891-E6FF7D873F49}"/>
              </a:ext>
            </a:extLst>
          </p:cNvPr>
          <p:cNvSpPr/>
          <p:nvPr/>
        </p:nvSpPr>
        <p:spPr>
          <a:xfrm>
            <a:off x="477142" y="2470959"/>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#1 On-premise</a:t>
            </a:r>
          </a:p>
        </p:txBody>
      </p:sp>
      <p:sp>
        <p:nvSpPr>
          <p:cNvPr id="249" name="Rectangle 248">
            <a:extLst>
              <a:ext uri="{FF2B5EF4-FFF2-40B4-BE49-F238E27FC236}">
                <a16:creationId xmlns:a16="http://schemas.microsoft.com/office/drawing/2014/main" id="{AA9361BF-FFC6-4E7A-BF37-7FB8B59A0008}"/>
              </a:ext>
            </a:extLst>
          </p:cNvPr>
          <p:cNvSpPr/>
          <p:nvPr/>
        </p:nvSpPr>
        <p:spPr>
          <a:xfrm>
            <a:off x="470342" y="4234094"/>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#2 On-premise</a:t>
            </a:r>
          </a:p>
        </p:txBody>
      </p:sp>
      <p:grpSp>
        <p:nvGrpSpPr>
          <p:cNvPr id="250" name="Group 249">
            <a:extLst>
              <a:ext uri="{FF2B5EF4-FFF2-40B4-BE49-F238E27FC236}">
                <a16:creationId xmlns:a16="http://schemas.microsoft.com/office/drawing/2014/main" id="{4129B003-00C4-4AC9-98D2-E5BAFADC83A1}"/>
              </a:ext>
            </a:extLst>
          </p:cNvPr>
          <p:cNvGrpSpPr/>
          <p:nvPr/>
        </p:nvGrpSpPr>
        <p:grpSpPr>
          <a:xfrm>
            <a:off x="5851607" y="2655396"/>
            <a:ext cx="3418596" cy="1076515"/>
            <a:chOff x="5881764" y="2699224"/>
            <a:chExt cx="3418596" cy="1076515"/>
          </a:xfrm>
        </p:grpSpPr>
        <p:sp>
          <p:nvSpPr>
            <p:cNvPr id="251" name="Rectangle: Rounded Corners 96">
              <a:extLst>
                <a:ext uri="{FF2B5EF4-FFF2-40B4-BE49-F238E27FC236}">
                  <a16:creationId xmlns:a16="http://schemas.microsoft.com/office/drawing/2014/main" id="{B7616E45-342E-4F28-B255-76E12A579121}"/>
                </a:ext>
              </a:extLst>
            </p:cNvPr>
            <p:cNvSpPr/>
            <p:nvPr/>
          </p:nvSpPr>
          <p:spPr>
            <a:xfrm>
              <a:off x="6764487" y="2851418"/>
              <a:ext cx="2434513"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52" name="Predefined Process 360">
              <a:extLst>
                <a:ext uri="{FF2B5EF4-FFF2-40B4-BE49-F238E27FC236}">
                  <a16:creationId xmlns:a16="http://schemas.microsoft.com/office/drawing/2014/main" id="{C004653F-B679-438E-A02C-D2F3713DD784}"/>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53" name="Straight Arrow Connector 252">
              <a:extLst>
                <a:ext uri="{FF2B5EF4-FFF2-40B4-BE49-F238E27FC236}">
                  <a16:creationId xmlns:a16="http://schemas.microsoft.com/office/drawing/2014/main" id="{635A5E44-6EC4-45A1-8145-80587CE9ACB2}"/>
                </a:ext>
              </a:extLst>
            </p:cNvPr>
            <p:cNvCxnSpPr>
              <a:cxnSpLocks/>
              <a:endCxn id="252"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54" name="Straight Arrow Connector 253">
              <a:extLst>
                <a:ext uri="{FF2B5EF4-FFF2-40B4-BE49-F238E27FC236}">
                  <a16:creationId xmlns:a16="http://schemas.microsoft.com/office/drawing/2014/main" id="{B66ED319-012E-488E-8EF9-D4B4460BBE5C}"/>
                </a:ext>
              </a:extLst>
            </p:cNvPr>
            <p:cNvCxnSpPr>
              <a:cxnSpLocks/>
              <a:stCxn id="252"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55" name="Picture 254">
              <a:extLst>
                <a:ext uri="{FF2B5EF4-FFF2-40B4-BE49-F238E27FC236}">
                  <a16:creationId xmlns:a16="http://schemas.microsoft.com/office/drawing/2014/main" id="{3416218A-6B9F-4AF6-AD08-7A967868C2A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56" name="Group 255">
              <a:extLst>
                <a:ext uri="{FF2B5EF4-FFF2-40B4-BE49-F238E27FC236}">
                  <a16:creationId xmlns:a16="http://schemas.microsoft.com/office/drawing/2014/main" id="{E23964EA-51E7-430A-A1D6-17D7EE8979F1}"/>
                </a:ext>
              </a:extLst>
            </p:cNvPr>
            <p:cNvGrpSpPr/>
            <p:nvPr/>
          </p:nvGrpSpPr>
          <p:grpSpPr>
            <a:xfrm>
              <a:off x="8488549" y="3105663"/>
              <a:ext cx="710451" cy="548503"/>
              <a:chOff x="10894155" y="883422"/>
              <a:chExt cx="710451" cy="548503"/>
            </a:xfrm>
          </p:grpSpPr>
          <p:sp>
            <p:nvSpPr>
              <p:cNvPr id="260" name="TextBox 259">
                <a:extLst>
                  <a:ext uri="{FF2B5EF4-FFF2-40B4-BE49-F238E27FC236}">
                    <a16:creationId xmlns:a16="http://schemas.microsoft.com/office/drawing/2014/main" id="{F8EEC259-79F1-4150-B7AC-2F48EDDBD6D7}"/>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61" name="Group 260">
                <a:extLst>
                  <a:ext uri="{FF2B5EF4-FFF2-40B4-BE49-F238E27FC236}">
                    <a16:creationId xmlns:a16="http://schemas.microsoft.com/office/drawing/2014/main" id="{018AFB83-68C9-43AB-A6E3-8D85510392CA}"/>
                  </a:ext>
                </a:extLst>
              </p:cNvPr>
              <p:cNvGrpSpPr/>
              <p:nvPr/>
            </p:nvGrpSpPr>
            <p:grpSpPr>
              <a:xfrm>
                <a:off x="11024320" y="883422"/>
                <a:ext cx="329877" cy="344103"/>
                <a:chOff x="2644346" y="3293483"/>
                <a:chExt cx="499181" cy="520709"/>
              </a:xfrm>
            </p:grpSpPr>
            <p:pic>
              <p:nvPicPr>
                <p:cNvPr id="262" name="Picture 261">
                  <a:extLst>
                    <a:ext uri="{FF2B5EF4-FFF2-40B4-BE49-F238E27FC236}">
                      <a16:creationId xmlns:a16="http://schemas.microsoft.com/office/drawing/2014/main" id="{FF7180FF-E155-4445-94F0-926EC331F0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63" name="Picture 262">
                  <a:extLst>
                    <a:ext uri="{FF2B5EF4-FFF2-40B4-BE49-F238E27FC236}">
                      <a16:creationId xmlns:a16="http://schemas.microsoft.com/office/drawing/2014/main" id="{38AB1F82-7712-422F-8394-07E407D03E5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57" name="Rectangle 256">
              <a:extLst>
                <a:ext uri="{FF2B5EF4-FFF2-40B4-BE49-F238E27FC236}">
                  <a16:creationId xmlns:a16="http://schemas.microsoft.com/office/drawing/2014/main" id="{FC227B37-07EA-420E-B4C8-9D10D17C6C03}"/>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58" name="TextBox 257">
              <a:extLst>
                <a:ext uri="{FF2B5EF4-FFF2-40B4-BE49-F238E27FC236}">
                  <a16:creationId xmlns:a16="http://schemas.microsoft.com/office/drawing/2014/main" id="{277D38E0-B1A1-4D51-B9F3-9C74628D91AB}"/>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59" name="Picture 258">
              <a:extLst>
                <a:ext uri="{FF2B5EF4-FFF2-40B4-BE49-F238E27FC236}">
                  <a16:creationId xmlns:a16="http://schemas.microsoft.com/office/drawing/2014/main" id="{C28F7B2B-7484-4E63-B35B-4BB7EECD0EF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grpSp>
        <p:nvGrpSpPr>
          <p:cNvPr id="264" name="Group 263">
            <a:extLst>
              <a:ext uri="{FF2B5EF4-FFF2-40B4-BE49-F238E27FC236}">
                <a16:creationId xmlns:a16="http://schemas.microsoft.com/office/drawing/2014/main" id="{36211CAB-0317-4F87-81B0-4D8B70A08DE6}"/>
              </a:ext>
            </a:extLst>
          </p:cNvPr>
          <p:cNvGrpSpPr/>
          <p:nvPr/>
        </p:nvGrpSpPr>
        <p:grpSpPr>
          <a:xfrm>
            <a:off x="5890236" y="4407725"/>
            <a:ext cx="3418596" cy="1076515"/>
            <a:chOff x="5881764" y="2699224"/>
            <a:chExt cx="3418596" cy="1076515"/>
          </a:xfrm>
        </p:grpSpPr>
        <p:sp>
          <p:nvSpPr>
            <p:cNvPr id="265" name="Rectangle: Rounded Corners 96">
              <a:extLst>
                <a:ext uri="{FF2B5EF4-FFF2-40B4-BE49-F238E27FC236}">
                  <a16:creationId xmlns:a16="http://schemas.microsoft.com/office/drawing/2014/main" id="{6E6BEFEF-F7BD-436E-B34C-FF5D7D72300A}"/>
                </a:ext>
              </a:extLst>
            </p:cNvPr>
            <p:cNvSpPr/>
            <p:nvPr/>
          </p:nvSpPr>
          <p:spPr>
            <a:xfrm>
              <a:off x="6167949" y="2851418"/>
              <a:ext cx="3031051"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66" name="Predefined Process 374">
              <a:extLst>
                <a:ext uri="{FF2B5EF4-FFF2-40B4-BE49-F238E27FC236}">
                  <a16:creationId xmlns:a16="http://schemas.microsoft.com/office/drawing/2014/main" id="{AC85ECF6-89BC-46AC-B4E1-8305E91B16BF}"/>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67" name="Straight Arrow Connector 266">
              <a:extLst>
                <a:ext uri="{FF2B5EF4-FFF2-40B4-BE49-F238E27FC236}">
                  <a16:creationId xmlns:a16="http://schemas.microsoft.com/office/drawing/2014/main" id="{4997FB8D-5333-4BED-BFDD-004AE011BEBC}"/>
                </a:ext>
              </a:extLst>
            </p:cNvPr>
            <p:cNvCxnSpPr>
              <a:cxnSpLocks/>
              <a:endCxn id="266"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68" name="Straight Arrow Connector 267">
              <a:extLst>
                <a:ext uri="{FF2B5EF4-FFF2-40B4-BE49-F238E27FC236}">
                  <a16:creationId xmlns:a16="http://schemas.microsoft.com/office/drawing/2014/main" id="{3B9F5D08-D51D-4518-BC12-966AA586837C}"/>
                </a:ext>
              </a:extLst>
            </p:cNvPr>
            <p:cNvCxnSpPr>
              <a:cxnSpLocks/>
              <a:stCxn id="266"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69" name="Picture 268">
              <a:extLst>
                <a:ext uri="{FF2B5EF4-FFF2-40B4-BE49-F238E27FC236}">
                  <a16:creationId xmlns:a16="http://schemas.microsoft.com/office/drawing/2014/main" id="{3A313D44-FC1A-4E57-A88A-49D4BB41149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70" name="Group 269">
              <a:extLst>
                <a:ext uri="{FF2B5EF4-FFF2-40B4-BE49-F238E27FC236}">
                  <a16:creationId xmlns:a16="http://schemas.microsoft.com/office/drawing/2014/main" id="{FFE4CB31-2FA4-44BF-B925-947846435AB3}"/>
                </a:ext>
              </a:extLst>
            </p:cNvPr>
            <p:cNvGrpSpPr/>
            <p:nvPr/>
          </p:nvGrpSpPr>
          <p:grpSpPr>
            <a:xfrm>
              <a:off x="8488549" y="3105663"/>
              <a:ext cx="710451" cy="548503"/>
              <a:chOff x="10894155" y="883422"/>
              <a:chExt cx="710451" cy="548503"/>
            </a:xfrm>
          </p:grpSpPr>
          <p:sp>
            <p:nvSpPr>
              <p:cNvPr id="274" name="TextBox 273">
                <a:extLst>
                  <a:ext uri="{FF2B5EF4-FFF2-40B4-BE49-F238E27FC236}">
                    <a16:creationId xmlns:a16="http://schemas.microsoft.com/office/drawing/2014/main" id="{71D1B6A3-A37C-4DED-BF10-511FC1E3DBE1}"/>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75" name="Group 274">
                <a:extLst>
                  <a:ext uri="{FF2B5EF4-FFF2-40B4-BE49-F238E27FC236}">
                    <a16:creationId xmlns:a16="http://schemas.microsoft.com/office/drawing/2014/main" id="{1F829E6A-505A-43F8-B654-2DE110C8A3DA}"/>
                  </a:ext>
                </a:extLst>
              </p:cNvPr>
              <p:cNvGrpSpPr/>
              <p:nvPr/>
            </p:nvGrpSpPr>
            <p:grpSpPr>
              <a:xfrm>
                <a:off x="11024320" y="883422"/>
                <a:ext cx="329877" cy="344103"/>
                <a:chOff x="2644346" y="3293483"/>
                <a:chExt cx="499181" cy="520709"/>
              </a:xfrm>
            </p:grpSpPr>
            <p:pic>
              <p:nvPicPr>
                <p:cNvPr id="276" name="Picture 275">
                  <a:extLst>
                    <a:ext uri="{FF2B5EF4-FFF2-40B4-BE49-F238E27FC236}">
                      <a16:creationId xmlns:a16="http://schemas.microsoft.com/office/drawing/2014/main" id="{58B74348-47C6-42AD-8899-D999D3249B8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77" name="Picture 276">
                  <a:extLst>
                    <a:ext uri="{FF2B5EF4-FFF2-40B4-BE49-F238E27FC236}">
                      <a16:creationId xmlns:a16="http://schemas.microsoft.com/office/drawing/2014/main" id="{369EF5AF-E604-4CED-B485-6D8D3175499F}"/>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71" name="Rectangle 270">
              <a:extLst>
                <a:ext uri="{FF2B5EF4-FFF2-40B4-BE49-F238E27FC236}">
                  <a16:creationId xmlns:a16="http://schemas.microsoft.com/office/drawing/2014/main" id="{72B93DC1-33F8-4D46-8F07-D52BC45426E7}"/>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72" name="TextBox 271">
              <a:extLst>
                <a:ext uri="{FF2B5EF4-FFF2-40B4-BE49-F238E27FC236}">
                  <a16:creationId xmlns:a16="http://schemas.microsoft.com/office/drawing/2014/main" id="{2F57090E-49D4-4629-B8AC-B82A0E3BCDA9}"/>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73" name="Picture 272">
              <a:extLst>
                <a:ext uri="{FF2B5EF4-FFF2-40B4-BE49-F238E27FC236}">
                  <a16:creationId xmlns:a16="http://schemas.microsoft.com/office/drawing/2014/main" id="{9722DDEB-0C36-46B2-93C8-90E5B2F5E9C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sp>
        <p:nvSpPr>
          <p:cNvPr id="278" name="Rectangle 277">
            <a:extLst>
              <a:ext uri="{FF2B5EF4-FFF2-40B4-BE49-F238E27FC236}">
                <a16:creationId xmlns:a16="http://schemas.microsoft.com/office/drawing/2014/main" id="{C7A7B02E-096D-4CC7-A41E-DBE19CF34D7A}"/>
              </a:ext>
            </a:extLst>
          </p:cNvPr>
          <p:cNvSpPr/>
          <p:nvPr/>
        </p:nvSpPr>
        <p:spPr>
          <a:xfrm>
            <a:off x="6137792" y="2470447"/>
            <a:ext cx="2784737"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#1 Enclave</a:t>
            </a:r>
          </a:p>
        </p:txBody>
      </p:sp>
      <p:sp>
        <p:nvSpPr>
          <p:cNvPr id="279" name="Rectangle 278">
            <a:extLst>
              <a:ext uri="{FF2B5EF4-FFF2-40B4-BE49-F238E27FC236}">
                <a16:creationId xmlns:a16="http://schemas.microsoft.com/office/drawing/2014/main" id="{2901E582-1EE4-454E-B86C-121FD5944750}"/>
              </a:ext>
            </a:extLst>
          </p:cNvPr>
          <p:cNvSpPr/>
          <p:nvPr/>
        </p:nvSpPr>
        <p:spPr>
          <a:xfrm>
            <a:off x="6176421" y="4234093"/>
            <a:ext cx="2790316"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#2 Enclave</a:t>
            </a:r>
          </a:p>
        </p:txBody>
      </p:sp>
      <p:cxnSp>
        <p:nvCxnSpPr>
          <p:cNvPr id="280" name="Straight Arrow Connector 279">
            <a:extLst>
              <a:ext uri="{FF2B5EF4-FFF2-40B4-BE49-F238E27FC236}">
                <a16:creationId xmlns:a16="http://schemas.microsoft.com/office/drawing/2014/main" id="{829190D0-2432-4186-B8E2-86466982EC67}"/>
              </a:ext>
            </a:extLst>
          </p:cNvPr>
          <p:cNvCxnSpPr>
            <a:cxnSpLocks/>
          </p:cNvCxnSpPr>
          <p:nvPr/>
        </p:nvCxnSpPr>
        <p:spPr>
          <a:xfrm flipH="1" flipV="1">
            <a:off x="5693402" y="4754567"/>
            <a:ext cx="190948" cy="168150"/>
          </a:xfrm>
          <a:prstGeom prst="straightConnector1">
            <a:avLst/>
          </a:prstGeom>
          <a:noFill/>
          <a:ln w="19050" cap="flat" cmpd="sng" algn="ctr">
            <a:solidFill>
              <a:srgbClr val="A5A5A5"/>
            </a:solidFill>
            <a:prstDash val="solid"/>
            <a:miter lim="800000"/>
            <a:headEnd type="none"/>
            <a:tailEnd type="arrow"/>
          </a:ln>
          <a:effectLst/>
        </p:spPr>
      </p:cxnSp>
      <p:pic>
        <p:nvPicPr>
          <p:cNvPr id="281" name="Picture 280">
            <a:extLst>
              <a:ext uri="{FF2B5EF4-FFF2-40B4-BE49-F238E27FC236}">
                <a16:creationId xmlns:a16="http://schemas.microsoft.com/office/drawing/2014/main" id="{41242346-4886-449F-99F7-7F37C73A73D9}"/>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11069" y="6103450"/>
            <a:ext cx="243514" cy="243514"/>
          </a:xfrm>
          <a:prstGeom prst="rect">
            <a:avLst/>
          </a:prstGeom>
        </p:spPr>
      </p:pic>
    </p:spTree>
    <p:extLst>
      <p:ext uri="{BB962C8B-B14F-4D97-AF65-F5344CB8AC3E}">
        <p14:creationId xmlns:p14="http://schemas.microsoft.com/office/powerpoint/2010/main" val="36717983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Multi-party machine learning use case</a:t>
            </a:r>
            <a:br>
              <a:rPr lang="en-US" dirty="0"/>
            </a:br>
            <a:endParaRPr lang="fr-FR" dirty="0"/>
          </a:p>
        </p:txBody>
      </p:sp>
      <p:grpSp>
        <p:nvGrpSpPr>
          <p:cNvPr id="14" name="Group 13">
            <a:extLst>
              <a:ext uri="{FF2B5EF4-FFF2-40B4-BE49-F238E27FC236}">
                <a16:creationId xmlns:a16="http://schemas.microsoft.com/office/drawing/2014/main" id="{55100659-A67C-4CB4-9868-25DF27117532}"/>
              </a:ext>
            </a:extLst>
          </p:cNvPr>
          <p:cNvGrpSpPr/>
          <p:nvPr/>
        </p:nvGrpSpPr>
        <p:grpSpPr>
          <a:xfrm>
            <a:off x="6218237" y="1183573"/>
            <a:ext cx="5348160" cy="3541473"/>
            <a:chOff x="6218237" y="1837756"/>
            <a:chExt cx="5348160" cy="3541473"/>
          </a:xfrm>
        </p:grpSpPr>
        <p:sp>
          <p:nvSpPr>
            <p:cNvPr id="15" name="TextBox 14">
              <a:extLst>
                <a:ext uri="{FF2B5EF4-FFF2-40B4-BE49-F238E27FC236}">
                  <a16:creationId xmlns:a16="http://schemas.microsoft.com/office/drawing/2014/main" id="{76883440-C1F7-4432-B96B-38F066836F2F}"/>
                </a:ext>
              </a:extLst>
            </p:cNvPr>
            <p:cNvSpPr txBox="1"/>
            <p:nvPr/>
          </p:nvSpPr>
          <p:spPr>
            <a:xfrm>
              <a:off x="6256261" y="2889076"/>
              <a:ext cx="5310136"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Solution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ML modelling process (data input,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pre-processing, model training, etc.) in a trusted execution environments</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Decrypt data only within a TEE to protect confidentiality at centralized point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code that is attestable at centralized point</a:t>
              </a:r>
            </a:p>
          </p:txBody>
        </p:sp>
        <p:cxnSp>
          <p:nvCxnSpPr>
            <p:cNvPr id="16" name="Straight Connector 15">
              <a:extLst>
                <a:ext uri="{FF2B5EF4-FFF2-40B4-BE49-F238E27FC236}">
                  <a16:creationId xmlns:a16="http://schemas.microsoft.com/office/drawing/2014/main" id="{0B1B16DC-7396-4419-855E-0E225AB098EC}"/>
                </a:ext>
              </a:extLst>
            </p:cNvPr>
            <p:cNvCxnSpPr>
              <a:cxnSpLocks/>
            </p:cNvCxnSpPr>
            <p:nvPr/>
          </p:nvCxnSpPr>
          <p:spPr>
            <a:xfrm>
              <a:off x="6218237" y="2703967"/>
              <a:ext cx="919243" cy="0"/>
            </a:xfrm>
            <a:prstGeom prst="line">
              <a:avLst/>
            </a:prstGeom>
            <a:noFill/>
            <a:ln w="19050" cap="flat" cmpd="sng" algn="ctr">
              <a:solidFill>
                <a:srgbClr val="000000"/>
              </a:solidFill>
              <a:prstDash val="solid"/>
              <a:headEnd type="none" w="lg" len="med"/>
              <a:tailEnd type="none" w="lg" len="med"/>
            </a:ln>
            <a:effectLst/>
          </p:spPr>
        </p:cxnSp>
        <p:pic>
          <p:nvPicPr>
            <p:cNvPr id="17" name="Picture 16">
              <a:extLst>
                <a:ext uri="{FF2B5EF4-FFF2-40B4-BE49-F238E27FC236}">
                  <a16:creationId xmlns:a16="http://schemas.microsoft.com/office/drawing/2014/main" id="{E555D5E0-F209-4297-A2DD-54E4B5EF4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52" y="1837756"/>
              <a:ext cx="594360" cy="594360"/>
            </a:xfrm>
            <a:prstGeom prst="rect">
              <a:avLst/>
            </a:prstGeom>
          </p:spPr>
        </p:pic>
      </p:grpSp>
      <p:grpSp>
        <p:nvGrpSpPr>
          <p:cNvPr id="18" name="Group 17">
            <a:extLst>
              <a:ext uri="{FF2B5EF4-FFF2-40B4-BE49-F238E27FC236}">
                <a16:creationId xmlns:a16="http://schemas.microsoft.com/office/drawing/2014/main" id="{C37C4491-AFB7-4BB6-8597-B4C057DC321C}"/>
              </a:ext>
            </a:extLst>
          </p:cNvPr>
          <p:cNvGrpSpPr/>
          <p:nvPr/>
        </p:nvGrpSpPr>
        <p:grpSpPr>
          <a:xfrm>
            <a:off x="579437" y="1235903"/>
            <a:ext cx="4778573" cy="2852051"/>
            <a:chOff x="573805" y="1862379"/>
            <a:chExt cx="4778573" cy="2852051"/>
          </a:xfrm>
        </p:grpSpPr>
        <p:sp>
          <p:nvSpPr>
            <p:cNvPr id="19" name="TextBox 18">
              <a:extLst>
                <a:ext uri="{FF2B5EF4-FFF2-40B4-BE49-F238E27FC236}">
                  <a16:creationId xmlns:a16="http://schemas.microsoft.com/office/drawing/2014/main" id="{97AF8101-9E25-4995-B08C-F282D2C7A584}"/>
                </a:ext>
              </a:extLst>
            </p:cNvPr>
            <p:cNvSpPr txBox="1"/>
            <p:nvPr/>
          </p:nvSpPr>
          <p:spPr>
            <a:xfrm>
              <a:off x="600856" y="2889075"/>
              <a:ext cx="4751522" cy="182535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Goals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Data and Model/IP confidentiality from other parties and/or cloud provider</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Control integrity of ML code running against data set from malicious parties</a:t>
              </a:r>
            </a:p>
          </p:txBody>
        </p:sp>
        <p:cxnSp>
          <p:nvCxnSpPr>
            <p:cNvPr id="20" name="Straight Connector 19">
              <a:extLst>
                <a:ext uri="{FF2B5EF4-FFF2-40B4-BE49-F238E27FC236}">
                  <a16:creationId xmlns:a16="http://schemas.microsoft.com/office/drawing/2014/main" id="{93193E16-F953-427B-89B2-49E6363E0FEB}"/>
                </a:ext>
              </a:extLst>
            </p:cNvPr>
            <p:cNvCxnSpPr>
              <a:cxnSpLocks/>
            </p:cNvCxnSpPr>
            <p:nvPr/>
          </p:nvCxnSpPr>
          <p:spPr>
            <a:xfrm>
              <a:off x="573805" y="2703966"/>
              <a:ext cx="919243" cy="0"/>
            </a:xfrm>
            <a:prstGeom prst="line">
              <a:avLst/>
            </a:prstGeom>
            <a:noFill/>
            <a:ln w="19050" cap="flat" cmpd="sng" algn="ctr">
              <a:solidFill>
                <a:srgbClr val="000000"/>
              </a:solidFill>
              <a:prstDash val="solid"/>
              <a:headEnd type="none" w="lg" len="med"/>
              <a:tailEnd type="none" w="lg" len="med"/>
            </a:ln>
            <a:effectLst/>
          </p:spPr>
        </p:cxnSp>
        <p:pic>
          <p:nvPicPr>
            <p:cNvPr id="21" name="Picture 20">
              <a:extLst>
                <a:ext uri="{FF2B5EF4-FFF2-40B4-BE49-F238E27FC236}">
                  <a16:creationId xmlns:a16="http://schemas.microsoft.com/office/drawing/2014/main" id="{15AEF352-1658-4406-8FC2-EB7B9A984F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55" y="1862379"/>
              <a:ext cx="594360" cy="594360"/>
            </a:xfrm>
            <a:prstGeom prst="rect">
              <a:avLst/>
            </a:prstGeom>
          </p:spPr>
        </p:pic>
      </p:grpSp>
      <p:sp>
        <p:nvSpPr>
          <p:cNvPr id="22" name="Rectangle 21">
            <a:extLst>
              <a:ext uri="{FF2B5EF4-FFF2-40B4-BE49-F238E27FC236}">
                <a16:creationId xmlns:a16="http://schemas.microsoft.com/office/drawing/2014/main" id="{B91A05A2-624A-4112-BEA7-87ABFC8AD1FD}"/>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DB66A202-229B-43B3-85C3-78E363BE4DB4}"/>
              </a:ext>
            </a:extLst>
          </p:cNvPr>
          <p:cNvSpPr/>
          <p:nvPr/>
        </p:nvSpPr>
        <p:spPr bwMode="auto">
          <a:xfrm>
            <a:off x="333829" y="5167860"/>
            <a:ext cx="5274808" cy="13695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Properties</a:t>
            </a:r>
          </a:p>
          <a:p>
            <a:pPr>
              <a:spcBef>
                <a:spcPts val="600"/>
              </a:spcBef>
            </a:pPr>
            <a:r>
              <a:rPr lang="en-US" sz="1400" dirty="0">
                <a:solidFill>
                  <a:srgbClr val="000000"/>
                </a:solidFill>
              </a:rPr>
              <a:t>Confidentiality and integrity of data &amp; models (from other parties)</a:t>
            </a:r>
          </a:p>
          <a:p>
            <a:r>
              <a:rPr lang="en-US" sz="1400" spc="-41" dirty="0">
                <a:solidFill>
                  <a:srgbClr val="000000"/>
                </a:solidFill>
              </a:rPr>
              <a:t>Transparency (only certain ML code can access the data)</a:t>
            </a:r>
          </a:p>
          <a:p>
            <a:r>
              <a:rPr lang="en-US" sz="1400" spc="-41" dirty="0">
                <a:solidFill>
                  <a:srgbClr val="000000"/>
                </a:solidFill>
              </a:rPr>
              <a:t>Auditability (logs of activities) </a:t>
            </a:r>
          </a:p>
        </p:txBody>
      </p:sp>
      <p:sp>
        <p:nvSpPr>
          <p:cNvPr id="24" name="Rectangle 23">
            <a:extLst>
              <a:ext uri="{FF2B5EF4-FFF2-40B4-BE49-F238E27FC236}">
                <a16:creationId xmlns:a16="http://schemas.microsoft.com/office/drawing/2014/main" id="{17F1CD24-6ED3-4AE6-9B4C-E592A2D705E5}"/>
              </a:ext>
            </a:extLst>
          </p:cNvPr>
          <p:cNvSpPr/>
          <p:nvPr/>
        </p:nvSpPr>
        <p:spPr bwMode="auto">
          <a:xfrm>
            <a:off x="6218237" y="5199880"/>
            <a:ext cx="5714999"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Protocols</a:t>
            </a:r>
          </a:p>
          <a:p>
            <a:pPr marL="0" lvl="1" defTabSz="913841">
              <a:lnSpc>
                <a:spcPct val="90000"/>
              </a:lnSpc>
              <a:spcBef>
                <a:spcPts val="600"/>
              </a:spcBef>
              <a:defRPr/>
            </a:pPr>
            <a:r>
              <a:rPr lang="en-US" sz="1400" dirty="0">
                <a:solidFill>
                  <a:srgbClr val="000000"/>
                </a:solidFill>
              </a:rPr>
              <a:t>Agree on machine learning algorithm/code to use</a:t>
            </a:r>
          </a:p>
          <a:p>
            <a:pPr marL="0" lvl="1" defTabSz="913841">
              <a:lnSpc>
                <a:spcPct val="90000"/>
              </a:lnSpc>
              <a:defRPr/>
            </a:pPr>
            <a:r>
              <a:rPr lang="en-US" sz="1400" dirty="0">
                <a:solidFill>
                  <a:srgbClr val="000000"/>
                </a:solidFill>
              </a:rPr>
              <a:t>Upload code</a:t>
            </a:r>
          </a:p>
          <a:p>
            <a:pPr marL="0" lvl="1" defTabSz="913841">
              <a:lnSpc>
                <a:spcPct val="90000"/>
              </a:lnSpc>
              <a:defRPr/>
            </a:pPr>
            <a:r>
              <a:rPr lang="en-US" sz="1400" dirty="0">
                <a:solidFill>
                  <a:srgbClr val="000000"/>
                </a:solidFill>
              </a:rPr>
              <a:t>Verify enclave setup (hardware and software identity)</a:t>
            </a:r>
          </a:p>
          <a:p>
            <a:pPr marL="0" lvl="1" defTabSz="913841">
              <a:lnSpc>
                <a:spcPct val="90000"/>
              </a:lnSpc>
              <a:defRPr/>
            </a:pPr>
            <a:r>
              <a:rPr lang="en-US" sz="1400" dirty="0">
                <a:solidFill>
                  <a:srgbClr val="000000"/>
                </a:solidFill>
              </a:rPr>
              <a:t>Send data and keys to system</a:t>
            </a:r>
          </a:p>
          <a:p>
            <a:pPr marL="0" lvl="1" defTabSz="913841">
              <a:lnSpc>
                <a:spcPct val="90000"/>
              </a:lnSpc>
              <a:defRPr/>
            </a:pPr>
            <a:r>
              <a:rPr lang="en-US" sz="1400" dirty="0">
                <a:solidFill>
                  <a:srgbClr val="000000"/>
                </a:solidFill>
              </a:rPr>
              <a:t>Receive computed output</a:t>
            </a:r>
          </a:p>
        </p:txBody>
      </p:sp>
      <p:pic>
        <p:nvPicPr>
          <p:cNvPr id="32" name="Picture 31" descr="A drawing of a cartoon character&#10;&#10;Description automatically generated">
            <a:extLst>
              <a:ext uri="{FF2B5EF4-FFF2-40B4-BE49-F238E27FC236}">
                <a16:creationId xmlns:a16="http://schemas.microsoft.com/office/drawing/2014/main" id="{1E9760C2-ACA4-4BF0-A81D-7BB3277E8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329" y="192619"/>
            <a:ext cx="1191459" cy="997375"/>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B4FFFF48-4B4F-456B-B652-B8A6D6A29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4644" y="323938"/>
            <a:ext cx="1406193" cy="731221"/>
          </a:xfrm>
          <a:prstGeom prst="rect">
            <a:avLst/>
          </a:prstGeom>
        </p:spPr>
      </p:pic>
    </p:spTree>
    <p:extLst>
      <p:ext uri="{BB962C8B-B14F-4D97-AF65-F5344CB8AC3E}">
        <p14:creationId xmlns:p14="http://schemas.microsoft.com/office/powerpoint/2010/main" val="404488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dirty="0"/>
              <a:t>Healthcare scenarios</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fr-FR" dirty="0"/>
          </a:p>
        </p:txBody>
      </p:sp>
      <p:sp>
        <p:nvSpPr>
          <p:cNvPr id="3" name="Espace réservé du texte 2"/>
          <p:cNvSpPr>
            <a:spLocks noGrp="1"/>
          </p:cNvSpPr>
          <p:nvPr>
            <p:ph type="body" sz="quarter" idx="10"/>
          </p:nvPr>
        </p:nvSpPr>
        <p:spPr>
          <a:xfrm>
            <a:off x="274638" y="1212850"/>
            <a:ext cx="11887200" cy="2739211"/>
          </a:xfrm>
        </p:spPr>
        <p:txBody>
          <a:bodyPr>
            <a:normAutofit/>
          </a:bodyPr>
          <a:lstStyle/>
          <a:p>
            <a:pPr lvl="0">
              <a:spcBef>
                <a:spcPts val="1200"/>
              </a:spcBef>
            </a:pPr>
            <a:r>
              <a:rPr lang="en-US" dirty="0"/>
              <a:t>Partnered health facilities contribute private patient health data sets to train a ML model</a:t>
            </a:r>
          </a:p>
          <a:p>
            <a:pPr lvl="0">
              <a:spcBef>
                <a:spcPts val="1200"/>
              </a:spcBef>
            </a:pPr>
            <a:r>
              <a:rPr lang="en-US" dirty="0"/>
              <a:t>Each facility only sees their respective data sets (aka no one, not even cloud provider, can see all data or trained model, if necessary)</a:t>
            </a:r>
          </a:p>
          <a:p>
            <a:pPr lvl="0">
              <a:spcBef>
                <a:spcPts val="1200"/>
              </a:spcBef>
            </a:pPr>
            <a:r>
              <a:rPr lang="en-US" dirty="0"/>
              <a:t>All facilities benefit from using trained model</a:t>
            </a:r>
          </a:p>
        </p:txBody>
      </p:sp>
      <p:sp>
        <p:nvSpPr>
          <p:cNvPr id="156" name="Rectangle 155">
            <a:extLst>
              <a:ext uri="{FF2B5EF4-FFF2-40B4-BE49-F238E27FC236}">
                <a16:creationId xmlns:a16="http://schemas.microsoft.com/office/drawing/2014/main" id="{858AFDD0-957D-4DC4-AE5B-23D576C5E2A2}"/>
              </a:ext>
            </a:extLst>
          </p:cNvPr>
          <p:cNvSpPr/>
          <p:nvPr/>
        </p:nvSpPr>
        <p:spPr bwMode="auto">
          <a:xfrm>
            <a:off x="882" y="3394085"/>
            <a:ext cx="12434711" cy="3600439"/>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363A8E22-0968-413E-80A2-5CBBF7F110ED}"/>
              </a:ext>
            </a:extLst>
          </p:cNvPr>
          <p:cNvGrpSpPr/>
          <p:nvPr/>
        </p:nvGrpSpPr>
        <p:grpSpPr>
          <a:xfrm>
            <a:off x="4832707" y="3631372"/>
            <a:ext cx="2799154" cy="2903798"/>
            <a:chOff x="4832707" y="3631372"/>
            <a:chExt cx="2799154" cy="2903798"/>
          </a:xfrm>
        </p:grpSpPr>
        <p:sp>
          <p:nvSpPr>
            <p:cNvPr id="158" name="Rectangle 157">
              <a:extLst>
                <a:ext uri="{FF2B5EF4-FFF2-40B4-BE49-F238E27FC236}">
                  <a16:creationId xmlns:a16="http://schemas.microsoft.com/office/drawing/2014/main" id="{5B866D9A-B701-47E2-A7DC-16CEE48ACD0A}"/>
                </a:ext>
              </a:extLst>
            </p:cNvPr>
            <p:cNvSpPr/>
            <p:nvPr/>
          </p:nvSpPr>
          <p:spPr>
            <a:xfrm>
              <a:off x="4832707" y="3631372"/>
              <a:ext cx="2799154" cy="2903798"/>
            </a:xfrm>
            <a:prstGeom prst="rect">
              <a:avLst/>
            </a:prstGeom>
            <a:solidFill>
              <a:srgbClr val="FFFFFF">
                <a:lumMod val="85000"/>
              </a:srgbClr>
            </a:solidFill>
            <a:ln w="6350"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59" name="TextBox 158">
              <a:extLst>
                <a:ext uri="{FF2B5EF4-FFF2-40B4-BE49-F238E27FC236}">
                  <a16:creationId xmlns:a16="http://schemas.microsoft.com/office/drawing/2014/main" id="{BF430159-2C00-444C-A324-2B92FE055BF4}"/>
                </a:ext>
              </a:extLst>
            </p:cNvPr>
            <p:cNvSpPr txBox="1"/>
            <p:nvPr/>
          </p:nvSpPr>
          <p:spPr>
            <a:xfrm>
              <a:off x="5024218" y="6017368"/>
              <a:ext cx="2572833" cy="382308"/>
            </a:xfrm>
            <a:prstGeom prst="rect">
              <a:avLst/>
            </a:prstGeom>
            <a:noFill/>
            <a:extLst>
              <a:ext uri="{909E8E84-426E-40DD-AFC4-6F175D3DCCD1}">
                <a14:hiddenFill xmlns:a14="http://schemas.microsoft.com/office/drawing/2010/main">
                  <a:solidFill>
                    <a:srgbClr val="FFFFFF"/>
                  </a:solidFill>
                </a14:hiddenFill>
              </a:ext>
            </a:extLst>
          </p:spPr>
          <p:txBody>
            <a:bodyPr wrap="non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prstClr val="black"/>
                  </a:solidFill>
                  <a:effectLst/>
                  <a:uLnTx/>
                  <a:uFillTx/>
                  <a:cs typeface="Segoe UI Semilight" panose="020B0402040204020203" pitchFamily="34" charset="0"/>
                </a:rPr>
                <a:t>Host Operating System</a:t>
              </a:r>
            </a:p>
          </p:txBody>
        </p:sp>
        <p:sp>
          <p:nvSpPr>
            <p:cNvPr id="160" name="Rectangle 159">
              <a:extLst>
                <a:ext uri="{FF2B5EF4-FFF2-40B4-BE49-F238E27FC236}">
                  <a16:creationId xmlns:a16="http://schemas.microsoft.com/office/drawing/2014/main" id="{E16E1DA0-DC1A-4BF4-BF2E-8627D3FC9B1C}"/>
                </a:ext>
              </a:extLst>
            </p:cNvPr>
            <p:cNvSpPr/>
            <p:nvPr/>
          </p:nvSpPr>
          <p:spPr>
            <a:xfrm>
              <a:off x="5015200" y="3803726"/>
              <a:ext cx="2437445" cy="1174355"/>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0D632CB-01C4-485C-B3CD-7F40E68A2169}"/>
                </a:ext>
              </a:extLst>
            </p:cNvPr>
            <p:cNvSpPr/>
            <p:nvPr/>
          </p:nvSpPr>
          <p:spPr>
            <a:xfrm>
              <a:off x="5753373" y="3937225"/>
              <a:ext cx="1564670" cy="664488"/>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 algorithm</a:t>
              </a:r>
            </a:p>
          </p:txBody>
        </p:sp>
        <p:sp>
          <p:nvSpPr>
            <p:cNvPr id="162" name="TextBox 161">
              <a:extLst>
                <a:ext uri="{FF2B5EF4-FFF2-40B4-BE49-F238E27FC236}">
                  <a16:creationId xmlns:a16="http://schemas.microsoft.com/office/drawing/2014/main" id="{55DDD507-80E0-4EC6-8A1B-225C6133AD8C}"/>
                </a:ext>
              </a:extLst>
            </p:cNvPr>
            <p:cNvSpPr txBox="1"/>
            <p:nvPr/>
          </p:nvSpPr>
          <p:spPr>
            <a:xfrm>
              <a:off x="5190034" y="3776178"/>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163" name="TextBox 162">
              <a:extLst>
                <a:ext uri="{FF2B5EF4-FFF2-40B4-BE49-F238E27FC236}">
                  <a16:creationId xmlns:a16="http://schemas.microsoft.com/office/drawing/2014/main" id="{BDACE1E9-5DF3-4296-8200-7E6796449083}"/>
                </a:ext>
              </a:extLst>
            </p:cNvPr>
            <p:cNvSpPr txBox="1"/>
            <p:nvPr/>
          </p:nvSpPr>
          <p:spPr>
            <a:xfrm>
              <a:off x="5190034" y="4504105"/>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3</a:t>
              </a:r>
            </a:p>
          </p:txBody>
        </p:sp>
        <p:sp>
          <p:nvSpPr>
            <p:cNvPr id="164" name="TextBox 163">
              <a:extLst>
                <a:ext uri="{FF2B5EF4-FFF2-40B4-BE49-F238E27FC236}">
                  <a16:creationId xmlns:a16="http://schemas.microsoft.com/office/drawing/2014/main" id="{DE590F61-651A-453C-ABF8-A5BC845B5923}"/>
                </a:ext>
              </a:extLst>
            </p:cNvPr>
            <p:cNvSpPr txBox="1"/>
            <p:nvPr/>
          </p:nvSpPr>
          <p:spPr>
            <a:xfrm>
              <a:off x="5190034" y="4140142"/>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2</a:t>
              </a:r>
            </a:p>
          </p:txBody>
        </p:sp>
        <p:grpSp>
          <p:nvGrpSpPr>
            <p:cNvPr id="165" name="Group 164">
              <a:extLst>
                <a:ext uri="{FF2B5EF4-FFF2-40B4-BE49-F238E27FC236}">
                  <a16:creationId xmlns:a16="http://schemas.microsoft.com/office/drawing/2014/main" id="{1481A12A-935D-4182-BB0F-564AF741B8C2}"/>
                </a:ext>
              </a:extLst>
            </p:cNvPr>
            <p:cNvGrpSpPr/>
            <p:nvPr/>
          </p:nvGrpSpPr>
          <p:grpSpPr>
            <a:xfrm>
              <a:off x="7157065" y="4679849"/>
              <a:ext cx="373042" cy="373042"/>
              <a:chOff x="10133556" y="1298282"/>
              <a:chExt cx="477989" cy="477989"/>
            </a:xfrm>
          </p:grpSpPr>
          <p:sp>
            <p:nvSpPr>
              <p:cNvPr id="175" name="Oval 174">
                <a:extLst>
                  <a:ext uri="{FF2B5EF4-FFF2-40B4-BE49-F238E27FC236}">
                    <a16:creationId xmlns:a16="http://schemas.microsoft.com/office/drawing/2014/main" id="{CAAD71CE-D11F-464D-BA7B-1E4855499320}"/>
                  </a:ext>
                </a:extLst>
              </p:cNvPr>
              <p:cNvSpPr/>
              <p:nvPr/>
            </p:nvSpPr>
            <p:spPr bwMode="auto">
              <a:xfrm>
                <a:off x="10133556" y="1298282"/>
                <a:ext cx="477989" cy="477989"/>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6" name="lock">
                <a:extLst>
                  <a:ext uri="{FF2B5EF4-FFF2-40B4-BE49-F238E27FC236}">
                    <a16:creationId xmlns:a16="http://schemas.microsoft.com/office/drawing/2014/main" id="{7DDFAD6D-F881-4562-9D39-CD03BD5826AB}"/>
                  </a:ext>
                </a:extLst>
              </p:cNvPr>
              <p:cNvSpPr>
                <a:spLocks noChangeAspect="1" noEditPoints="1"/>
              </p:cNvSpPr>
              <p:nvPr/>
            </p:nvSpPr>
            <p:spPr bwMode="auto">
              <a:xfrm>
                <a:off x="10263201" y="1373991"/>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77" name="Rectangle 176">
                <a:extLst>
                  <a:ext uri="{FF2B5EF4-FFF2-40B4-BE49-F238E27FC236}">
                    <a16:creationId xmlns:a16="http://schemas.microsoft.com/office/drawing/2014/main" id="{00411895-149C-42E4-AAD2-10380D9FB840}"/>
                  </a:ext>
                </a:extLst>
              </p:cNvPr>
              <p:cNvSpPr/>
              <p:nvPr/>
            </p:nvSpPr>
            <p:spPr bwMode="auto">
              <a:xfrm>
                <a:off x="10263201" y="1510554"/>
                <a:ext cx="218698" cy="155015"/>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6" name="Group 165">
              <a:extLst>
                <a:ext uri="{FF2B5EF4-FFF2-40B4-BE49-F238E27FC236}">
                  <a16:creationId xmlns:a16="http://schemas.microsoft.com/office/drawing/2014/main" id="{5A4B44BF-B44B-440D-B182-867DAF8A02C3}"/>
                </a:ext>
              </a:extLst>
            </p:cNvPr>
            <p:cNvGrpSpPr/>
            <p:nvPr/>
          </p:nvGrpSpPr>
          <p:grpSpPr>
            <a:xfrm>
              <a:off x="5127577" y="3895439"/>
              <a:ext cx="158518" cy="286488"/>
              <a:chOff x="191543" y="2744210"/>
              <a:chExt cx="842668" cy="1522944"/>
            </a:xfrm>
          </p:grpSpPr>
          <p:sp>
            <p:nvSpPr>
              <p:cNvPr id="173" name="Freeform: Shape 172">
                <a:extLst>
                  <a:ext uri="{FF2B5EF4-FFF2-40B4-BE49-F238E27FC236}">
                    <a16:creationId xmlns:a16="http://schemas.microsoft.com/office/drawing/2014/main" id="{6625AE2D-D42B-46A9-9059-B54A12E5D3EF}"/>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4" name="Oval 173">
                <a:extLst>
                  <a:ext uri="{FF2B5EF4-FFF2-40B4-BE49-F238E27FC236}">
                    <a16:creationId xmlns:a16="http://schemas.microsoft.com/office/drawing/2014/main" id="{26AD433B-6273-4537-8802-FE222A415666}"/>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7" name="Group 166">
              <a:extLst>
                <a:ext uri="{FF2B5EF4-FFF2-40B4-BE49-F238E27FC236}">
                  <a16:creationId xmlns:a16="http://schemas.microsoft.com/office/drawing/2014/main" id="{80229CCB-82A9-42D4-9137-E8BE192AB6D5}"/>
                </a:ext>
              </a:extLst>
            </p:cNvPr>
            <p:cNvGrpSpPr/>
            <p:nvPr/>
          </p:nvGrpSpPr>
          <p:grpSpPr>
            <a:xfrm>
              <a:off x="5127577" y="4262373"/>
              <a:ext cx="158518" cy="286488"/>
              <a:chOff x="191543" y="2744210"/>
              <a:chExt cx="842668" cy="1522944"/>
            </a:xfrm>
          </p:grpSpPr>
          <p:sp>
            <p:nvSpPr>
              <p:cNvPr id="171" name="Freeform: Shape 170">
                <a:extLst>
                  <a:ext uri="{FF2B5EF4-FFF2-40B4-BE49-F238E27FC236}">
                    <a16:creationId xmlns:a16="http://schemas.microsoft.com/office/drawing/2014/main" id="{5B6CEEB2-69E7-41D0-9E2B-DC766DC8F281}"/>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2" name="Oval 171">
                <a:extLst>
                  <a:ext uri="{FF2B5EF4-FFF2-40B4-BE49-F238E27FC236}">
                    <a16:creationId xmlns:a16="http://schemas.microsoft.com/office/drawing/2014/main" id="{5335A533-A6EA-4B92-87A9-14F2E64687C0}"/>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8" name="Group 167">
              <a:extLst>
                <a:ext uri="{FF2B5EF4-FFF2-40B4-BE49-F238E27FC236}">
                  <a16:creationId xmlns:a16="http://schemas.microsoft.com/office/drawing/2014/main" id="{FEEBF210-C134-439D-AEB7-8AA7A8E3A274}"/>
                </a:ext>
              </a:extLst>
            </p:cNvPr>
            <p:cNvGrpSpPr/>
            <p:nvPr/>
          </p:nvGrpSpPr>
          <p:grpSpPr>
            <a:xfrm>
              <a:off x="5127577" y="4628569"/>
              <a:ext cx="158518" cy="286488"/>
              <a:chOff x="191543" y="2744210"/>
              <a:chExt cx="842668" cy="1522944"/>
            </a:xfrm>
          </p:grpSpPr>
          <p:sp>
            <p:nvSpPr>
              <p:cNvPr id="169" name="Freeform: Shape 168">
                <a:extLst>
                  <a:ext uri="{FF2B5EF4-FFF2-40B4-BE49-F238E27FC236}">
                    <a16:creationId xmlns:a16="http://schemas.microsoft.com/office/drawing/2014/main" id="{87176975-A396-4DC6-A422-6E3EEA80A5FE}"/>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0" name="Oval 169">
                <a:extLst>
                  <a:ext uri="{FF2B5EF4-FFF2-40B4-BE49-F238E27FC236}">
                    <a16:creationId xmlns:a16="http://schemas.microsoft.com/office/drawing/2014/main" id="{70D8E856-18B2-47BE-BA7C-8E8672FDD90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78" name="Group 177">
            <a:extLst>
              <a:ext uri="{FF2B5EF4-FFF2-40B4-BE49-F238E27FC236}">
                <a16:creationId xmlns:a16="http://schemas.microsoft.com/office/drawing/2014/main" id="{C2D38CB9-63D4-40EE-8F46-CE4D0C6BFAE4}"/>
              </a:ext>
            </a:extLst>
          </p:cNvPr>
          <p:cNvGrpSpPr/>
          <p:nvPr/>
        </p:nvGrpSpPr>
        <p:grpSpPr>
          <a:xfrm>
            <a:off x="5182044" y="5339570"/>
            <a:ext cx="2197578" cy="738350"/>
            <a:chOff x="5182044" y="5339570"/>
            <a:chExt cx="2197578" cy="738350"/>
          </a:xfrm>
        </p:grpSpPr>
        <p:grpSp>
          <p:nvGrpSpPr>
            <p:cNvPr id="179" name="Group 178">
              <a:extLst>
                <a:ext uri="{FF2B5EF4-FFF2-40B4-BE49-F238E27FC236}">
                  <a16:creationId xmlns:a16="http://schemas.microsoft.com/office/drawing/2014/main" id="{467688DA-9522-425A-9E05-180F5D387A4B}"/>
                </a:ext>
              </a:extLst>
            </p:cNvPr>
            <p:cNvGrpSpPr/>
            <p:nvPr/>
          </p:nvGrpSpPr>
          <p:grpSpPr>
            <a:xfrm>
              <a:off x="5182044" y="5339570"/>
              <a:ext cx="604933" cy="738350"/>
              <a:chOff x="4417761" y="5213472"/>
              <a:chExt cx="593125" cy="723938"/>
            </a:xfrm>
          </p:grpSpPr>
          <p:sp>
            <p:nvSpPr>
              <p:cNvPr id="195" name="Flowchart: Multidocument 194">
                <a:extLst>
                  <a:ext uri="{FF2B5EF4-FFF2-40B4-BE49-F238E27FC236}">
                    <a16:creationId xmlns:a16="http://schemas.microsoft.com/office/drawing/2014/main" id="{7309D3F5-E68A-449B-93EB-0D062C1CEA94}"/>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EBA30E2A-BC0F-4CB0-97DE-29A4F0EE13B7}"/>
                  </a:ext>
                </a:extLst>
              </p:cNvPr>
              <p:cNvSpPr txBox="1"/>
              <p:nvPr/>
            </p:nvSpPr>
            <p:spPr>
              <a:xfrm>
                <a:off x="4473238" y="5448045"/>
                <a:ext cx="537648" cy="48936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1</a:t>
                </a:r>
              </a:p>
            </p:txBody>
          </p:sp>
        </p:grpSp>
        <p:grpSp>
          <p:nvGrpSpPr>
            <p:cNvPr id="180" name="Group 179">
              <a:extLst>
                <a:ext uri="{FF2B5EF4-FFF2-40B4-BE49-F238E27FC236}">
                  <a16:creationId xmlns:a16="http://schemas.microsoft.com/office/drawing/2014/main" id="{D2B2F32B-5EEC-46D3-850E-A17D23E06C79}"/>
                </a:ext>
              </a:extLst>
            </p:cNvPr>
            <p:cNvGrpSpPr/>
            <p:nvPr/>
          </p:nvGrpSpPr>
          <p:grpSpPr>
            <a:xfrm>
              <a:off x="5991446" y="5339570"/>
              <a:ext cx="591853" cy="724224"/>
              <a:chOff x="4417761" y="5213472"/>
              <a:chExt cx="580301" cy="710088"/>
            </a:xfrm>
          </p:grpSpPr>
          <p:sp>
            <p:nvSpPr>
              <p:cNvPr id="193" name="Flowchart: Multidocument 192">
                <a:extLst>
                  <a:ext uri="{FF2B5EF4-FFF2-40B4-BE49-F238E27FC236}">
                    <a16:creationId xmlns:a16="http://schemas.microsoft.com/office/drawing/2014/main" id="{612DE5E6-5FCF-4754-A501-7C5F1CE30CA6}"/>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4" name="TextBox 193">
                <a:extLst>
                  <a:ext uri="{FF2B5EF4-FFF2-40B4-BE49-F238E27FC236}">
                    <a16:creationId xmlns:a16="http://schemas.microsoft.com/office/drawing/2014/main" id="{602407CF-86D3-4429-8964-3D28CEE51F6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2</a:t>
                </a:r>
              </a:p>
            </p:txBody>
          </p:sp>
        </p:grpSp>
        <p:grpSp>
          <p:nvGrpSpPr>
            <p:cNvPr id="181" name="Group 180">
              <a:extLst>
                <a:ext uri="{FF2B5EF4-FFF2-40B4-BE49-F238E27FC236}">
                  <a16:creationId xmlns:a16="http://schemas.microsoft.com/office/drawing/2014/main" id="{15665960-BE81-43FB-8A97-24D38B7A24D4}"/>
                </a:ext>
              </a:extLst>
            </p:cNvPr>
            <p:cNvGrpSpPr/>
            <p:nvPr/>
          </p:nvGrpSpPr>
          <p:grpSpPr>
            <a:xfrm>
              <a:off x="6787769" y="5339570"/>
              <a:ext cx="591853" cy="724224"/>
              <a:chOff x="4417761" y="5213472"/>
              <a:chExt cx="580301" cy="710088"/>
            </a:xfrm>
          </p:grpSpPr>
          <p:sp>
            <p:nvSpPr>
              <p:cNvPr id="191" name="Flowchart: Multidocument 190">
                <a:extLst>
                  <a:ext uri="{FF2B5EF4-FFF2-40B4-BE49-F238E27FC236}">
                    <a16:creationId xmlns:a16="http://schemas.microsoft.com/office/drawing/2014/main" id="{A2A11A3D-1880-4218-85AB-59162AD1D48E}"/>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2" name="TextBox 191">
                <a:extLst>
                  <a:ext uri="{FF2B5EF4-FFF2-40B4-BE49-F238E27FC236}">
                    <a16:creationId xmlns:a16="http://schemas.microsoft.com/office/drawing/2014/main" id="{6E94A568-08D5-4906-AE89-60A8C21475D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3</a:t>
                </a:r>
              </a:p>
            </p:txBody>
          </p:sp>
        </p:grpSp>
        <p:grpSp>
          <p:nvGrpSpPr>
            <p:cNvPr id="182" name="Group 181">
              <a:extLst>
                <a:ext uri="{FF2B5EF4-FFF2-40B4-BE49-F238E27FC236}">
                  <a16:creationId xmlns:a16="http://schemas.microsoft.com/office/drawing/2014/main" id="{E46A2D7B-CA6F-46B3-B332-1C66DF91A755}"/>
                </a:ext>
              </a:extLst>
            </p:cNvPr>
            <p:cNvGrpSpPr/>
            <p:nvPr/>
          </p:nvGrpSpPr>
          <p:grpSpPr>
            <a:xfrm>
              <a:off x="5230717" y="5731165"/>
              <a:ext cx="113955" cy="205950"/>
              <a:chOff x="191543" y="2744210"/>
              <a:chExt cx="842668" cy="1522944"/>
            </a:xfrm>
          </p:grpSpPr>
          <p:sp>
            <p:nvSpPr>
              <p:cNvPr id="189" name="Freeform: Shape 188">
                <a:extLst>
                  <a:ext uri="{FF2B5EF4-FFF2-40B4-BE49-F238E27FC236}">
                    <a16:creationId xmlns:a16="http://schemas.microsoft.com/office/drawing/2014/main" id="{B98CFBAD-340E-480A-A0D2-15A614E7945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90" name="Oval 189">
                <a:extLst>
                  <a:ext uri="{FF2B5EF4-FFF2-40B4-BE49-F238E27FC236}">
                    <a16:creationId xmlns:a16="http://schemas.microsoft.com/office/drawing/2014/main" id="{218511BC-14CC-4AA3-AF98-77F7426E01B1}"/>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3" name="Group 182">
              <a:extLst>
                <a:ext uri="{FF2B5EF4-FFF2-40B4-BE49-F238E27FC236}">
                  <a16:creationId xmlns:a16="http://schemas.microsoft.com/office/drawing/2014/main" id="{04BB2022-91AA-4F45-B2EF-EB58C10B3D55}"/>
                </a:ext>
              </a:extLst>
            </p:cNvPr>
            <p:cNvGrpSpPr/>
            <p:nvPr/>
          </p:nvGrpSpPr>
          <p:grpSpPr>
            <a:xfrm>
              <a:off x="6037083" y="5731165"/>
              <a:ext cx="113955" cy="205950"/>
              <a:chOff x="191543" y="2744210"/>
              <a:chExt cx="842668" cy="1522944"/>
            </a:xfrm>
          </p:grpSpPr>
          <p:sp>
            <p:nvSpPr>
              <p:cNvPr id="187" name="Freeform: Shape 186">
                <a:extLst>
                  <a:ext uri="{FF2B5EF4-FFF2-40B4-BE49-F238E27FC236}">
                    <a16:creationId xmlns:a16="http://schemas.microsoft.com/office/drawing/2014/main" id="{8EB1AFDE-A14F-4224-88FC-BD946715C260}"/>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8" name="Oval 187">
                <a:extLst>
                  <a:ext uri="{FF2B5EF4-FFF2-40B4-BE49-F238E27FC236}">
                    <a16:creationId xmlns:a16="http://schemas.microsoft.com/office/drawing/2014/main" id="{F5951674-0DB1-4C1B-A4B6-FE51EBC18547}"/>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4" name="Group 183">
              <a:extLst>
                <a:ext uri="{FF2B5EF4-FFF2-40B4-BE49-F238E27FC236}">
                  <a16:creationId xmlns:a16="http://schemas.microsoft.com/office/drawing/2014/main" id="{6E52A82D-A832-406C-96C5-6FA11A6F4089}"/>
                </a:ext>
              </a:extLst>
            </p:cNvPr>
            <p:cNvGrpSpPr/>
            <p:nvPr/>
          </p:nvGrpSpPr>
          <p:grpSpPr>
            <a:xfrm>
              <a:off x="6833407" y="5731165"/>
              <a:ext cx="113955" cy="205950"/>
              <a:chOff x="191543" y="2744210"/>
              <a:chExt cx="842668" cy="1522944"/>
            </a:xfrm>
          </p:grpSpPr>
          <p:sp>
            <p:nvSpPr>
              <p:cNvPr id="185" name="Freeform: Shape 184">
                <a:extLst>
                  <a:ext uri="{FF2B5EF4-FFF2-40B4-BE49-F238E27FC236}">
                    <a16:creationId xmlns:a16="http://schemas.microsoft.com/office/drawing/2014/main" id="{4B4B68D7-5083-431A-AF66-0DFB2472B59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6" name="Oval 185">
                <a:extLst>
                  <a:ext uri="{FF2B5EF4-FFF2-40B4-BE49-F238E27FC236}">
                    <a16:creationId xmlns:a16="http://schemas.microsoft.com/office/drawing/2014/main" id="{A8AAA04A-D63D-4A8C-8930-DE498EFE692B}"/>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97" name="Group 196">
            <a:extLst>
              <a:ext uri="{FF2B5EF4-FFF2-40B4-BE49-F238E27FC236}">
                <a16:creationId xmlns:a16="http://schemas.microsoft.com/office/drawing/2014/main" id="{89D3CDBE-9B3E-4C48-B6FD-973BFB9F5EC8}"/>
              </a:ext>
            </a:extLst>
          </p:cNvPr>
          <p:cNvGrpSpPr/>
          <p:nvPr/>
        </p:nvGrpSpPr>
        <p:grpSpPr>
          <a:xfrm>
            <a:off x="5442955" y="4982402"/>
            <a:ext cx="1599185" cy="340612"/>
            <a:chOff x="5335850" y="4476459"/>
            <a:chExt cx="1567971" cy="274890"/>
          </a:xfrm>
        </p:grpSpPr>
        <p:cxnSp>
          <p:nvCxnSpPr>
            <p:cNvPr id="198" name="Straight Arrow Connector 197">
              <a:extLst>
                <a:ext uri="{FF2B5EF4-FFF2-40B4-BE49-F238E27FC236}">
                  <a16:creationId xmlns:a16="http://schemas.microsoft.com/office/drawing/2014/main" id="{8A66D37A-69D6-4A2A-9E54-FDE9858405B4}"/>
                </a:ext>
              </a:extLst>
            </p:cNvPr>
            <p:cNvCxnSpPr>
              <a:cxnSpLocks/>
            </p:cNvCxnSpPr>
            <p:nvPr/>
          </p:nvCxnSpPr>
          <p:spPr>
            <a:xfrm>
              <a:off x="5335850" y="4476459"/>
              <a:ext cx="0" cy="274886"/>
            </a:xfrm>
            <a:prstGeom prst="straightConnector1">
              <a:avLst/>
            </a:prstGeom>
            <a:noFill/>
            <a:ln w="19050" cap="flat" cmpd="sng" algn="ctr">
              <a:solidFill>
                <a:srgbClr val="000000"/>
              </a:solidFill>
              <a:prstDash val="solid"/>
              <a:headEnd type="none"/>
              <a:tailEnd type="arrow"/>
            </a:ln>
            <a:effectLst/>
          </p:spPr>
        </p:cxnSp>
        <p:cxnSp>
          <p:nvCxnSpPr>
            <p:cNvPr id="199" name="Straight Arrow Connector 198">
              <a:extLst>
                <a:ext uri="{FF2B5EF4-FFF2-40B4-BE49-F238E27FC236}">
                  <a16:creationId xmlns:a16="http://schemas.microsoft.com/office/drawing/2014/main" id="{A6E3BE7F-71E4-4A2E-894C-84B08CC6DE5A}"/>
                </a:ext>
              </a:extLst>
            </p:cNvPr>
            <p:cNvCxnSpPr>
              <a:cxnSpLocks/>
            </p:cNvCxnSpPr>
            <p:nvPr/>
          </p:nvCxnSpPr>
          <p:spPr>
            <a:xfrm>
              <a:off x="6123041" y="4476463"/>
              <a:ext cx="0" cy="274886"/>
            </a:xfrm>
            <a:prstGeom prst="straightConnector1">
              <a:avLst/>
            </a:prstGeom>
            <a:noFill/>
            <a:ln w="19050" cap="flat" cmpd="sng" algn="ctr">
              <a:solidFill>
                <a:srgbClr val="000000"/>
              </a:solidFill>
              <a:prstDash val="solid"/>
              <a:headEnd type="none"/>
              <a:tailEnd type="arrow"/>
            </a:ln>
            <a:effectLst/>
          </p:spPr>
        </p:cxnSp>
        <p:cxnSp>
          <p:nvCxnSpPr>
            <p:cNvPr id="200" name="Straight Arrow Connector 199">
              <a:extLst>
                <a:ext uri="{FF2B5EF4-FFF2-40B4-BE49-F238E27FC236}">
                  <a16:creationId xmlns:a16="http://schemas.microsoft.com/office/drawing/2014/main" id="{5834D7C0-D849-44AD-8545-AE266B81696E}"/>
                </a:ext>
              </a:extLst>
            </p:cNvPr>
            <p:cNvCxnSpPr>
              <a:cxnSpLocks/>
            </p:cNvCxnSpPr>
            <p:nvPr/>
          </p:nvCxnSpPr>
          <p:spPr>
            <a:xfrm>
              <a:off x="6903821" y="4476463"/>
              <a:ext cx="0" cy="274886"/>
            </a:xfrm>
            <a:prstGeom prst="straightConnector1">
              <a:avLst/>
            </a:prstGeom>
            <a:noFill/>
            <a:ln w="19050" cap="flat" cmpd="sng" algn="ctr">
              <a:solidFill>
                <a:srgbClr val="000000"/>
              </a:solidFill>
              <a:prstDash val="solid"/>
              <a:headEnd type="none"/>
              <a:tailEnd type="arrow"/>
            </a:ln>
            <a:effectLst/>
          </p:spPr>
        </p:cxnSp>
      </p:grpSp>
      <p:grpSp>
        <p:nvGrpSpPr>
          <p:cNvPr id="201" name="Group 200">
            <a:extLst>
              <a:ext uri="{FF2B5EF4-FFF2-40B4-BE49-F238E27FC236}">
                <a16:creationId xmlns:a16="http://schemas.microsoft.com/office/drawing/2014/main" id="{BFB85A8C-A1E2-4F08-AD25-6BF14A337B63}"/>
              </a:ext>
            </a:extLst>
          </p:cNvPr>
          <p:cNvGrpSpPr/>
          <p:nvPr/>
        </p:nvGrpSpPr>
        <p:grpSpPr>
          <a:xfrm>
            <a:off x="7771624" y="4137466"/>
            <a:ext cx="3617503" cy="2389649"/>
            <a:chOff x="7771624" y="4137466"/>
            <a:chExt cx="3617503" cy="2389649"/>
          </a:xfrm>
        </p:grpSpPr>
        <p:sp>
          <p:nvSpPr>
            <p:cNvPr id="202" name="cloud">
              <a:extLst>
                <a:ext uri="{FF2B5EF4-FFF2-40B4-BE49-F238E27FC236}">
                  <a16:creationId xmlns:a16="http://schemas.microsoft.com/office/drawing/2014/main" id="{E246BD86-E86A-405A-9248-AC8CEA558074}"/>
                </a:ext>
              </a:extLst>
            </p:cNvPr>
            <p:cNvSpPr>
              <a:spLocks noChangeAspect="1"/>
            </p:cNvSpPr>
            <p:nvPr/>
          </p:nvSpPr>
          <p:spPr bwMode="auto">
            <a:xfrm>
              <a:off x="7870312" y="5601987"/>
              <a:ext cx="1452101" cy="9251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85000"/>
              </a:srgbClr>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nvGrpSpPr>
            <p:cNvPr id="203" name="Group 202">
              <a:extLst>
                <a:ext uri="{FF2B5EF4-FFF2-40B4-BE49-F238E27FC236}">
                  <a16:creationId xmlns:a16="http://schemas.microsoft.com/office/drawing/2014/main" id="{00BF7293-68A8-4CAC-8E0C-F13F70278120}"/>
                </a:ext>
              </a:extLst>
            </p:cNvPr>
            <p:cNvGrpSpPr/>
            <p:nvPr/>
          </p:nvGrpSpPr>
          <p:grpSpPr>
            <a:xfrm>
              <a:off x="10138608" y="4137466"/>
              <a:ext cx="1250519" cy="974525"/>
              <a:chOff x="2477987" y="3020637"/>
              <a:chExt cx="1226110" cy="955503"/>
            </a:xfrm>
          </p:grpSpPr>
          <p:sp>
            <p:nvSpPr>
              <p:cNvPr id="211" name="Flowchart: Multidocument 210">
                <a:extLst>
                  <a:ext uri="{FF2B5EF4-FFF2-40B4-BE49-F238E27FC236}">
                    <a16:creationId xmlns:a16="http://schemas.microsoft.com/office/drawing/2014/main" id="{2FA1A86B-25C2-47AD-A235-8A1DA07D78D9}"/>
                  </a:ext>
                </a:extLst>
              </p:cNvPr>
              <p:cNvSpPr/>
              <p:nvPr/>
            </p:nvSpPr>
            <p:spPr>
              <a:xfrm>
                <a:off x="2477987" y="3020637"/>
                <a:ext cx="1014070" cy="565954"/>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2" name="TextBox 211">
                <a:extLst>
                  <a:ext uri="{FF2B5EF4-FFF2-40B4-BE49-F238E27FC236}">
                    <a16:creationId xmlns:a16="http://schemas.microsoft.com/office/drawing/2014/main" id="{4A63DEAE-ADBC-4E86-8C0B-13C1A14F27FF}"/>
                  </a:ext>
                </a:extLst>
              </p:cNvPr>
              <p:cNvSpPr txBox="1"/>
              <p:nvPr/>
            </p:nvSpPr>
            <p:spPr>
              <a:xfrm>
                <a:off x="3142405" y="3459075"/>
                <a:ext cx="561692" cy="5170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3</a:t>
                </a:r>
              </a:p>
            </p:txBody>
          </p:sp>
        </p:grpSp>
        <p:cxnSp>
          <p:nvCxnSpPr>
            <p:cNvPr id="204" name="Straight Arrow Connector 203">
              <a:extLst>
                <a:ext uri="{FF2B5EF4-FFF2-40B4-BE49-F238E27FC236}">
                  <a16:creationId xmlns:a16="http://schemas.microsoft.com/office/drawing/2014/main" id="{97666EA8-8FF1-42C0-9979-048669B20842}"/>
                </a:ext>
              </a:extLst>
            </p:cNvPr>
            <p:cNvCxnSpPr>
              <a:cxnSpLocks/>
            </p:cNvCxnSpPr>
            <p:nvPr/>
          </p:nvCxnSpPr>
          <p:spPr>
            <a:xfrm rot="10800000">
              <a:off x="7771624" y="5086085"/>
              <a:ext cx="1051410" cy="0"/>
            </a:xfrm>
            <a:prstGeom prst="straightConnector1">
              <a:avLst/>
            </a:prstGeom>
            <a:noFill/>
            <a:ln w="19050" cap="flat" cmpd="sng" algn="ctr">
              <a:solidFill>
                <a:srgbClr val="0078D3"/>
              </a:solidFill>
              <a:prstDash val="solid"/>
              <a:headEnd type="none"/>
              <a:tailEnd type="arrow"/>
            </a:ln>
            <a:effectLst/>
          </p:spPr>
        </p:cxnSp>
        <p:grpSp>
          <p:nvGrpSpPr>
            <p:cNvPr id="205" name="Group 204">
              <a:extLst>
                <a:ext uri="{FF2B5EF4-FFF2-40B4-BE49-F238E27FC236}">
                  <a16:creationId xmlns:a16="http://schemas.microsoft.com/office/drawing/2014/main" id="{2D229683-85B6-4171-990F-C7C2636E9928}"/>
                </a:ext>
              </a:extLst>
            </p:cNvPr>
            <p:cNvGrpSpPr/>
            <p:nvPr/>
          </p:nvGrpSpPr>
          <p:grpSpPr>
            <a:xfrm>
              <a:off x="10758804" y="4709054"/>
              <a:ext cx="158518" cy="286488"/>
              <a:chOff x="191543" y="2744210"/>
              <a:chExt cx="842668" cy="1522944"/>
            </a:xfrm>
          </p:grpSpPr>
          <p:sp>
            <p:nvSpPr>
              <p:cNvPr id="209" name="Freeform: Shape 208">
                <a:extLst>
                  <a:ext uri="{FF2B5EF4-FFF2-40B4-BE49-F238E27FC236}">
                    <a16:creationId xmlns:a16="http://schemas.microsoft.com/office/drawing/2014/main" id="{23C926A8-6AF1-4CC4-9FDA-83C915BCF397}"/>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10" name="Oval 209">
                <a:extLst>
                  <a:ext uri="{FF2B5EF4-FFF2-40B4-BE49-F238E27FC236}">
                    <a16:creationId xmlns:a16="http://schemas.microsoft.com/office/drawing/2014/main" id="{C092867A-A770-477B-BDAC-66ECF0E9628B}"/>
                  </a:ext>
                </a:extLst>
              </p:cNvPr>
              <p:cNvSpPr/>
              <p:nvPr/>
            </p:nvSpPr>
            <p:spPr bwMode="auto">
              <a:xfrm>
                <a:off x="191543" y="3053246"/>
                <a:ext cx="137851" cy="137851"/>
              </a:xfrm>
              <a:prstGeom prst="ellipse">
                <a:avLst/>
              </a:prstGeom>
              <a:solidFill>
                <a:srgbClr val="525252"/>
              </a:solidFill>
              <a:ln w="12700"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06" name="Group 205">
              <a:extLst>
                <a:ext uri="{FF2B5EF4-FFF2-40B4-BE49-F238E27FC236}">
                  <a16:creationId xmlns:a16="http://schemas.microsoft.com/office/drawing/2014/main" id="{C61193D0-C342-4CBB-992A-EBAAB47F7A09}"/>
                </a:ext>
              </a:extLst>
            </p:cNvPr>
            <p:cNvGrpSpPr/>
            <p:nvPr/>
          </p:nvGrpSpPr>
          <p:grpSpPr>
            <a:xfrm>
              <a:off x="9116144" y="4617033"/>
              <a:ext cx="703499" cy="743114"/>
              <a:chOff x="9044971" y="4658427"/>
              <a:chExt cx="703499" cy="743114"/>
            </a:xfrm>
          </p:grpSpPr>
          <p:pic>
            <p:nvPicPr>
              <p:cNvPr id="207" name="Picture 206">
                <a:extLst>
                  <a:ext uri="{FF2B5EF4-FFF2-40B4-BE49-F238E27FC236}">
                    <a16:creationId xmlns:a16="http://schemas.microsoft.com/office/drawing/2014/main" id="{D8B24D4F-BA92-49A1-A04B-42A9D65E2FB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08" name="healthcare">
                <a:extLst>
                  <a:ext uri="{FF2B5EF4-FFF2-40B4-BE49-F238E27FC236}">
                    <a16:creationId xmlns:a16="http://schemas.microsoft.com/office/drawing/2014/main" id="{13F35F84-BBD9-463A-B6F6-8CA3C7EF803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213" name="Group 212">
            <a:extLst>
              <a:ext uri="{FF2B5EF4-FFF2-40B4-BE49-F238E27FC236}">
                <a16:creationId xmlns:a16="http://schemas.microsoft.com/office/drawing/2014/main" id="{B407C726-2ABE-42E8-B7BE-06D7765440AD}"/>
              </a:ext>
            </a:extLst>
          </p:cNvPr>
          <p:cNvGrpSpPr/>
          <p:nvPr/>
        </p:nvGrpSpPr>
        <p:grpSpPr>
          <a:xfrm>
            <a:off x="1143791" y="3883570"/>
            <a:ext cx="3443049" cy="2649420"/>
            <a:chOff x="1143791" y="3883570"/>
            <a:chExt cx="3443049" cy="2649420"/>
          </a:xfrm>
        </p:grpSpPr>
        <p:grpSp>
          <p:nvGrpSpPr>
            <p:cNvPr id="214" name="Group 213">
              <a:extLst>
                <a:ext uri="{FF2B5EF4-FFF2-40B4-BE49-F238E27FC236}">
                  <a16:creationId xmlns:a16="http://schemas.microsoft.com/office/drawing/2014/main" id="{27CC1A05-031A-44F3-8F67-8B73089F90A3}"/>
                </a:ext>
              </a:extLst>
            </p:cNvPr>
            <p:cNvGrpSpPr/>
            <p:nvPr/>
          </p:nvGrpSpPr>
          <p:grpSpPr>
            <a:xfrm>
              <a:off x="2899988" y="6132283"/>
              <a:ext cx="158518" cy="286488"/>
              <a:chOff x="191543" y="2744210"/>
              <a:chExt cx="842668" cy="1522944"/>
            </a:xfrm>
          </p:grpSpPr>
          <p:sp>
            <p:nvSpPr>
              <p:cNvPr id="230" name="Freeform: Shape 229">
                <a:extLst>
                  <a:ext uri="{FF2B5EF4-FFF2-40B4-BE49-F238E27FC236}">
                    <a16:creationId xmlns:a16="http://schemas.microsoft.com/office/drawing/2014/main" id="{316ABE0F-5892-4442-B253-C2F64796E69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31" name="Oval 230">
                <a:extLst>
                  <a:ext uri="{FF2B5EF4-FFF2-40B4-BE49-F238E27FC236}">
                    <a16:creationId xmlns:a16="http://schemas.microsoft.com/office/drawing/2014/main" id="{02D8EF73-AF57-4432-AC47-737A6ED7DBEC}"/>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15" name="Group 214">
              <a:extLst>
                <a:ext uri="{FF2B5EF4-FFF2-40B4-BE49-F238E27FC236}">
                  <a16:creationId xmlns:a16="http://schemas.microsoft.com/office/drawing/2014/main" id="{E1FBC2F9-1B5B-4FBA-BA19-AAB10E781538}"/>
                </a:ext>
              </a:extLst>
            </p:cNvPr>
            <p:cNvGrpSpPr/>
            <p:nvPr/>
          </p:nvGrpSpPr>
          <p:grpSpPr>
            <a:xfrm>
              <a:off x="2899988" y="4455310"/>
              <a:ext cx="158518" cy="286488"/>
              <a:chOff x="191543" y="2744210"/>
              <a:chExt cx="842668" cy="1522944"/>
            </a:xfrm>
          </p:grpSpPr>
          <p:sp>
            <p:nvSpPr>
              <p:cNvPr id="228" name="Freeform: Shape 227">
                <a:extLst>
                  <a:ext uri="{FF2B5EF4-FFF2-40B4-BE49-F238E27FC236}">
                    <a16:creationId xmlns:a16="http://schemas.microsoft.com/office/drawing/2014/main" id="{F71E4784-C9EA-4107-A690-24D3765547CD}"/>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29" name="Oval 228">
                <a:extLst>
                  <a:ext uri="{FF2B5EF4-FFF2-40B4-BE49-F238E27FC236}">
                    <a16:creationId xmlns:a16="http://schemas.microsoft.com/office/drawing/2014/main" id="{608BC856-E70F-4755-9A51-7AD08011318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216" name="Flowchart: Multidocument 215">
              <a:extLst>
                <a:ext uri="{FF2B5EF4-FFF2-40B4-BE49-F238E27FC236}">
                  <a16:creationId xmlns:a16="http://schemas.microsoft.com/office/drawing/2014/main" id="{94174777-1900-422D-921D-FE6521CB6BFB}"/>
                </a:ext>
              </a:extLst>
            </p:cNvPr>
            <p:cNvSpPr/>
            <p:nvPr/>
          </p:nvSpPr>
          <p:spPr>
            <a:xfrm>
              <a:off x="2284911" y="3883570"/>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7" name="TextBox 216">
              <a:extLst>
                <a:ext uri="{FF2B5EF4-FFF2-40B4-BE49-F238E27FC236}">
                  <a16:creationId xmlns:a16="http://schemas.microsoft.com/office/drawing/2014/main" id="{BC31069C-1B67-461F-BC52-6CD2116133C2}"/>
                </a:ext>
              </a:extLst>
            </p:cNvPr>
            <p:cNvSpPr txBox="1"/>
            <p:nvPr/>
          </p:nvSpPr>
          <p:spPr>
            <a:xfrm>
              <a:off x="2962556" y="4330736"/>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218" name="Flowchart: Multidocument 217">
              <a:extLst>
                <a:ext uri="{FF2B5EF4-FFF2-40B4-BE49-F238E27FC236}">
                  <a16:creationId xmlns:a16="http://schemas.microsoft.com/office/drawing/2014/main" id="{37618666-0982-46F7-B906-BE480AC90A1F}"/>
                </a:ext>
              </a:extLst>
            </p:cNvPr>
            <p:cNvSpPr/>
            <p:nvPr/>
          </p:nvSpPr>
          <p:spPr>
            <a:xfrm>
              <a:off x="2284911" y="5558465"/>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2F2F2F"/>
                  </a:solidFill>
                  <a:effectLst/>
                  <a:uLnTx/>
                  <a:uFillTx/>
                  <a:latin typeface="Segoe UI"/>
                  <a:ea typeface="+mn-ea"/>
                  <a:cs typeface="+mn-cs"/>
                </a:rPr>
                <a:t>Patient data</a:t>
              </a:r>
            </a:p>
          </p:txBody>
        </p:sp>
        <p:sp>
          <p:nvSpPr>
            <p:cNvPr id="219" name="TextBox 218">
              <a:extLst>
                <a:ext uri="{FF2B5EF4-FFF2-40B4-BE49-F238E27FC236}">
                  <a16:creationId xmlns:a16="http://schemas.microsoft.com/office/drawing/2014/main" id="{DA8106D0-2206-4045-8A80-3CCEF493BF52}"/>
                </a:ext>
              </a:extLst>
            </p:cNvPr>
            <p:cNvSpPr txBox="1"/>
            <p:nvPr/>
          </p:nvSpPr>
          <p:spPr>
            <a:xfrm>
              <a:off x="2962556" y="6005631"/>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2</a:t>
              </a:r>
            </a:p>
          </p:txBody>
        </p:sp>
        <p:cxnSp>
          <p:nvCxnSpPr>
            <p:cNvPr id="220" name="Straight Arrow Connector 219">
              <a:extLst>
                <a:ext uri="{FF2B5EF4-FFF2-40B4-BE49-F238E27FC236}">
                  <a16:creationId xmlns:a16="http://schemas.microsoft.com/office/drawing/2014/main" id="{7F9FFAAA-F76A-4BFD-926C-3FD9401B9649}"/>
                </a:ext>
              </a:extLst>
            </p:cNvPr>
            <p:cNvCxnSpPr/>
            <p:nvPr/>
          </p:nvCxnSpPr>
          <p:spPr>
            <a:xfrm>
              <a:off x="3535430" y="4300062"/>
              <a:ext cx="1051410" cy="0"/>
            </a:xfrm>
            <a:prstGeom prst="straightConnector1">
              <a:avLst/>
            </a:prstGeom>
            <a:noFill/>
            <a:ln w="19050" cap="flat" cmpd="sng" algn="ctr">
              <a:solidFill>
                <a:srgbClr val="0078D3"/>
              </a:solidFill>
              <a:prstDash val="solid"/>
              <a:headEnd type="none"/>
              <a:tailEnd type="arrow"/>
            </a:ln>
            <a:effectLst/>
          </p:spPr>
        </p:cxnSp>
        <p:cxnSp>
          <p:nvCxnSpPr>
            <p:cNvPr id="221" name="Straight Arrow Connector 220">
              <a:extLst>
                <a:ext uri="{FF2B5EF4-FFF2-40B4-BE49-F238E27FC236}">
                  <a16:creationId xmlns:a16="http://schemas.microsoft.com/office/drawing/2014/main" id="{EB01F511-A601-4553-B98B-4EAF2BA6CAB2}"/>
                </a:ext>
              </a:extLst>
            </p:cNvPr>
            <p:cNvCxnSpPr/>
            <p:nvPr/>
          </p:nvCxnSpPr>
          <p:spPr>
            <a:xfrm>
              <a:off x="3535430" y="5856971"/>
              <a:ext cx="1051410" cy="0"/>
            </a:xfrm>
            <a:prstGeom prst="straightConnector1">
              <a:avLst/>
            </a:prstGeom>
            <a:noFill/>
            <a:ln w="19050" cap="flat" cmpd="sng" algn="ctr">
              <a:solidFill>
                <a:srgbClr val="0078D3"/>
              </a:solidFill>
              <a:prstDash val="solid"/>
              <a:headEnd type="none"/>
              <a:tailEnd type="arrow"/>
            </a:ln>
            <a:effectLst/>
          </p:spPr>
        </p:cxnSp>
        <p:grpSp>
          <p:nvGrpSpPr>
            <p:cNvPr id="222" name="Group 221">
              <a:extLst>
                <a:ext uri="{FF2B5EF4-FFF2-40B4-BE49-F238E27FC236}">
                  <a16:creationId xmlns:a16="http://schemas.microsoft.com/office/drawing/2014/main" id="{BDB7DD3C-CC5A-4770-81CA-75E441F7EF95}"/>
                </a:ext>
              </a:extLst>
            </p:cNvPr>
            <p:cNvGrpSpPr/>
            <p:nvPr/>
          </p:nvGrpSpPr>
          <p:grpSpPr>
            <a:xfrm>
              <a:off x="1143791" y="4102401"/>
              <a:ext cx="703499" cy="743114"/>
              <a:chOff x="9044971" y="4658427"/>
              <a:chExt cx="703499" cy="743114"/>
            </a:xfrm>
          </p:grpSpPr>
          <p:pic>
            <p:nvPicPr>
              <p:cNvPr id="226" name="Picture 225">
                <a:extLst>
                  <a:ext uri="{FF2B5EF4-FFF2-40B4-BE49-F238E27FC236}">
                    <a16:creationId xmlns:a16="http://schemas.microsoft.com/office/drawing/2014/main" id="{06153BE2-2B58-45DF-B849-185E2B5B49A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7" name="healthcare">
                <a:extLst>
                  <a:ext uri="{FF2B5EF4-FFF2-40B4-BE49-F238E27FC236}">
                    <a16:creationId xmlns:a16="http://schemas.microsoft.com/office/drawing/2014/main" id="{93C12174-C5A8-41AB-89D9-F3809BFD306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23" name="Group 222">
              <a:extLst>
                <a:ext uri="{FF2B5EF4-FFF2-40B4-BE49-F238E27FC236}">
                  <a16:creationId xmlns:a16="http://schemas.microsoft.com/office/drawing/2014/main" id="{77633541-C2D1-46BA-942D-DE8252C68C09}"/>
                </a:ext>
              </a:extLst>
            </p:cNvPr>
            <p:cNvGrpSpPr/>
            <p:nvPr/>
          </p:nvGrpSpPr>
          <p:grpSpPr>
            <a:xfrm>
              <a:off x="1143791" y="5485414"/>
              <a:ext cx="703499" cy="743114"/>
              <a:chOff x="9044971" y="4658427"/>
              <a:chExt cx="703499" cy="743114"/>
            </a:xfrm>
          </p:grpSpPr>
          <p:pic>
            <p:nvPicPr>
              <p:cNvPr id="224" name="Picture 223">
                <a:extLst>
                  <a:ext uri="{FF2B5EF4-FFF2-40B4-BE49-F238E27FC236}">
                    <a16:creationId xmlns:a16="http://schemas.microsoft.com/office/drawing/2014/main" id="{328218CD-C381-4F96-AF98-38BED492FFE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5" name="healthcare">
                <a:extLst>
                  <a:ext uri="{FF2B5EF4-FFF2-40B4-BE49-F238E27FC236}">
                    <a16:creationId xmlns:a16="http://schemas.microsoft.com/office/drawing/2014/main" id="{3CEECA6D-5CA6-4B5F-A921-182725358490}"/>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Tree>
    <p:extLst>
      <p:ext uri="{BB962C8B-B14F-4D97-AF65-F5344CB8AC3E}">
        <p14:creationId xmlns:p14="http://schemas.microsoft.com/office/powerpoint/2010/main" val="4762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left)">
                                      <p:cBhvr>
                                        <p:cTn id="7" dur="750"/>
                                        <p:tgtEl>
                                          <p:spTgt spid="213"/>
                                        </p:tgtEl>
                                      </p:cBhvr>
                                    </p:animEffect>
                                  </p:childTnLst>
                                </p:cTn>
                              </p:par>
                              <p:par>
                                <p:cTn id="8" presetID="22" presetClass="entr" presetSubtype="2"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wipe(right)">
                                      <p:cBhvr>
                                        <p:cTn id="10" dur="750"/>
                                        <p:tgtEl>
                                          <p:spTgt spid="201"/>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wipe(up)">
                                      <p:cBhvr>
                                        <p:cTn id="14" dur="750"/>
                                        <p:tgtEl>
                                          <p:spTgt spid="157"/>
                                        </p:tgtEl>
                                      </p:cBhvr>
                                    </p:animEffect>
                                  </p:childTnLst>
                                </p:cTn>
                              </p:par>
                            </p:childTnLst>
                          </p:cTn>
                        </p:par>
                        <p:par>
                          <p:cTn id="15" fill="hold">
                            <p:stCondLst>
                              <p:cond delay="1500"/>
                            </p:stCondLst>
                            <p:childTnLst>
                              <p:par>
                                <p:cTn id="16" presetID="22" presetClass="entr" presetSubtype="1" fill="hold" nodeType="afterEffect">
                                  <p:stCondLst>
                                    <p:cond delay="250"/>
                                  </p:stCondLst>
                                  <p:childTnLst>
                                    <p:set>
                                      <p:cBhvr>
                                        <p:cTn id="17" dur="1" fill="hold">
                                          <p:stCondLst>
                                            <p:cond delay="0"/>
                                          </p:stCondLst>
                                        </p:cTn>
                                        <p:tgtEl>
                                          <p:spTgt spid="197"/>
                                        </p:tgtEl>
                                        <p:attrNameLst>
                                          <p:attrName>style.visibility</p:attrName>
                                        </p:attrNameLst>
                                      </p:cBhvr>
                                      <p:to>
                                        <p:strVal val="visible"/>
                                      </p:to>
                                    </p:set>
                                    <p:animEffect transition="in" filter="wipe(up)">
                                      <p:cBhvr>
                                        <p:cTn id="18" dur="750"/>
                                        <p:tgtEl>
                                          <p:spTgt spid="197"/>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mn-lt"/>
              </a:rPr>
              <a:t>“Confidential” first/third party apps</a:t>
            </a:r>
            <a:endParaRPr lang="fr-FR" sz="2800" dirty="0"/>
          </a:p>
        </p:txBody>
      </p:sp>
      <p:sp>
        <p:nvSpPr>
          <p:cNvPr id="41" name="Rectangle 40">
            <a:extLst>
              <a:ext uri="{FF2B5EF4-FFF2-40B4-BE49-F238E27FC236}">
                <a16:creationId xmlns:a16="http://schemas.microsoft.com/office/drawing/2014/main" id="{27890E66-C5DE-4F5F-8ABC-973AE4477460}"/>
              </a:ext>
            </a:extLst>
          </p:cNvPr>
          <p:cNvSpPr/>
          <p:nvPr/>
        </p:nvSpPr>
        <p:spPr bwMode="auto">
          <a:xfrm>
            <a:off x="0" y="1263395"/>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How</a:t>
            </a:r>
            <a:r>
              <a:rPr kumimoji="0" lang="en-US" sz="2400" b="1" i="0" u="none" strike="noStrike" kern="0" cap="none" spc="0" normalizeH="0" baseline="0" noProof="0" dirty="0">
                <a:ln>
                  <a:noFill/>
                </a:ln>
                <a:gradFill>
                  <a:gsLst>
                    <a:gs pos="2917">
                      <a:srgbClr val="3C3C41"/>
                    </a:gs>
                    <a:gs pos="30000">
                      <a:srgbClr val="3C3C41"/>
                    </a:gs>
                  </a:gsLst>
                  <a:lin ang="5400000" scaled="0"/>
                </a:gradFill>
                <a:effectLst/>
                <a:uLnTx/>
                <a:uFillTx/>
              </a:rPr>
              <a:t>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do you trace the movement of funds across multiple banks, without giving access to the data?</a:t>
            </a:r>
          </a:p>
        </p:txBody>
      </p:sp>
      <p:grpSp>
        <p:nvGrpSpPr>
          <p:cNvPr id="43" name="Group 42">
            <a:extLst>
              <a:ext uri="{FF2B5EF4-FFF2-40B4-BE49-F238E27FC236}">
                <a16:creationId xmlns:a16="http://schemas.microsoft.com/office/drawing/2014/main" id="{C35D2AD4-ECB6-4038-9FFC-176736E860C5}"/>
              </a:ext>
            </a:extLst>
          </p:cNvPr>
          <p:cNvGrpSpPr/>
          <p:nvPr/>
        </p:nvGrpSpPr>
        <p:grpSpPr>
          <a:xfrm>
            <a:off x="3944409" y="1887187"/>
            <a:ext cx="4545892" cy="3220150"/>
            <a:chOff x="3368363" y="1825451"/>
            <a:chExt cx="4545892" cy="3220150"/>
          </a:xfrm>
        </p:grpSpPr>
        <p:sp>
          <p:nvSpPr>
            <p:cNvPr id="44" name="TextBox 43">
              <a:extLst>
                <a:ext uri="{FF2B5EF4-FFF2-40B4-BE49-F238E27FC236}">
                  <a16:creationId xmlns:a16="http://schemas.microsoft.com/office/drawing/2014/main" id="{9D7C228A-DBF8-44B1-8A59-B0F428556A7F}"/>
                </a:ext>
              </a:extLst>
            </p:cNvPr>
            <p:cNvSpPr txBox="1"/>
            <p:nvPr/>
          </p:nvSpPr>
          <p:spPr>
            <a:xfrm>
              <a:off x="5152629" y="2274056"/>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45" name="Graphic 44" descr="Court">
              <a:extLst>
                <a:ext uri="{FF2B5EF4-FFF2-40B4-BE49-F238E27FC236}">
                  <a16:creationId xmlns:a16="http://schemas.microsoft.com/office/drawing/2014/main" id="{76EA019E-EC13-47C8-9028-6B070BD40C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536" y="2127072"/>
              <a:ext cx="718547" cy="718547"/>
            </a:xfrm>
            <a:prstGeom prst="rect">
              <a:avLst/>
            </a:prstGeom>
          </p:spPr>
        </p:pic>
        <p:grpSp>
          <p:nvGrpSpPr>
            <p:cNvPr id="46" name="Group 45">
              <a:extLst>
                <a:ext uri="{FF2B5EF4-FFF2-40B4-BE49-F238E27FC236}">
                  <a16:creationId xmlns:a16="http://schemas.microsoft.com/office/drawing/2014/main" id="{998C3056-52C3-41F9-8468-EA41FFBC999A}"/>
                </a:ext>
              </a:extLst>
            </p:cNvPr>
            <p:cNvGrpSpPr/>
            <p:nvPr/>
          </p:nvGrpSpPr>
          <p:grpSpPr>
            <a:xfrm>
              <a:off x="4036504" y="1825451"/>
              <a:ext cx="3877751" cy="3220150"/>
              <a:chOff x="8054968" y="2026676"/>
              <a:chExt cx="3802064" cy="3157297"/>
            </a:xfrm>
          </p:grpSpPr>
          <p:sp>
            <p:nvSpPr>
              <p:cNvPr id="62" name="TextBox 61">
                <a:extLst>
                  <a:ext uri="{FF2B5EF4-FFF2-40B4-BE49-F238E27FC236}">
                    <a16:creationId xmlns:a16="http://schemas.microsoft.com/office/drawing/2014/main" id="{2BD7F864-3DF6-411D-A646-DBAE4551F343}"/>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63" name="Title 1">
                <a:extLst>
                  <a:ext uri="{FF2B5EF4-FFF2-40B4-BE49-F238E27FC236}">
                    <a16:creationId xmlns:a16="http://schemas.microsoft.com/office/drawing/2014/main" id="{165BB4E0-5005-4310-90C8-784D20E2BEC7}"/>
                  </a:ext>
                </a:extLst>
              </p:cNvPr>
              <p:cNvSpPr txBox="1">
                <a:spLocks/>
              </p:cNvSpPr>
              <p:nvPr/>
            </p:nvSpPr>
            <p:spPr>
              <a:xfrm>
                <a:off x="8740341" y="3463667"/>
                <a:ext cx="1865023" cy="603795"/>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32597"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Network</a:t>
                </a:r>
                <a:endParaRPr kumimoji="0" lang="en-US" sz="2040"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sp>
            <p:nvSpPr>
              <p:cNvPr id="64" name="TextBox 63">
                <a:extLst>
                  <a:ext uri="{FF2B5EF4-FFF2-40B4-BE49-F238E27FC236}">
                    <a16:creationId xmlns:a16="http://schemas.microsoft.com/office/drawing/2014/main" id="{21154EBA-C51C-430B-8CD8-31594723B8AF}"/>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65" name="TextBox 64">
                <a:extLst>
                  <a:ext uri="{FF2B5EF4-FFF2-40B4-BE49-F238E27FC236}">
                    <a16:creationId xmlns:a16="http://schemas.microsoft.com/office/drawing/2014/main" id="{E0D011F9-BCFB-4A11-9F9B-245A26486B1A}"/>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66" name="TextBox 65">
                <a:extLst>
                  <a:ext uri="{FF2B5EF4-FFF2-40B4-BE49-F238E27FC236}">
                    <a16:creationId xmlns:a16="http://schemas.microsoft.com/office/drawing/2014/main" id="{A6AD6525-8B56-4B48-803F-8BA8ACE5F16D}"/>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47" name="Graphic 46" descr="Court">
              <a:extLst>
                <a:ext uri="{FF2B5EF4-FFF2-40B4-BE49-F238E27FC236}">
                  <a16:creationId xmlns:a16="http://schemas.microsoft.com/office/drawing/2014/main" id="{DDD4D303-7D1F-4C26-9A36-24530A5EF7D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7076" y="2968048"/>
              <a:ext cx="718547" cy="718547"/>
            </a:xfrm>
            <a:prstGeom prst="rect">
              <a:avLst/>
            </a:prstGeom>
          </p:spPr>
        </p:pic>
        <p:pic>
          <p:nvPicPr>
            <p:cNvPr id="48" name="Graphic 47" descr="Court">
              <a:extLst>
                <a:ext uri="{FF2B5EF4-FFF2-40B4-BE49-F238E27FC236}">
                  <a16:creationId xmlns:a16="http://schemas.microsoft.com/office/drawing/2014/main" id="{430F644D-B0F9-44F7-BCB8-DFDE968FE07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063" y="4180344"/>
              <a:ext cx="718547" cy="718547"/>
            </a:xfrm>
            <a:prstGeom prst="rect">
              <a:avLst/>
            </a:prstGeom>
          </p:spPr>
        </p:pic>
        <p:pic>
          <p:nvPicPr>
            <p:cNvPr id="49" name="Graphic 48" descr="Court">
              <a:extLst>
                <a:ext uri="{FF2B5EF4-FFF2-40B4-BE49-F238E27FC236}">
                  <a16:creationId xmlns:a16="http://schemas.microsoft.com/office/drawing/2014/main" id="{935F6BC4-9AEA-4B1F-8091-CE904366C3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7730" y="4205987"/>
              <a:ext cx="718547" cy="718547"/>
            </a:xfrm>
            <a:prstGeom prst="rect">
              <a:avLst/>
            </a:prstGeom>
          </p:spPr>
        </p:pic>
        <p:pic>
          <p:nvPicPr>
            <p:cNvPr id="50" name="Graphic 49" descr="Court">
              <a:extLst>
                <a:ext uri="{FF2B5EF4-FFF2-40B4-BE49-F238E27FC236}">
                  <a16:creationId xmlns:a16="http://schemas.microsoft.com/office/drawing/2014/main" id="{1A8692F8-F827-4165-9A5A-6C53068FFB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526" y="3003691"/>
              <a:ext cx="718547" cy="718547"/>
            </a:xfrm>
            <a:prstGeom prst="rect">
              <a:avLst/>
            </a:prstGeom>
          </p:spPr>
        </p:pic>
        <p:sp>
          <p:nvSpPr>
            <p:cNvPr id="51" name="TextBox 50">
              <a:extLst>
                <a:ext uri="{FF2B5EF4-FFF2-40B4-BE49-F238E27FC236}">
                  <a16:creationId xmlns:a16="http://schemas.microsoft.com/office/drawing/2014/main" id="{ABEF4AC7-DF25-4B39-9320-2CBB01280E10}"/>
                </a:ext>
              </a:extLst>
            </p:cNvPr>
            <p:cNvSpPr txBox="1"/>
            <p:nvPr/>
          </p:nvSpPr>
          <p:spPr>
            <a:xfrm>
              <a:off x="3368363" y="3176510"/>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cxnSp>
          <p:nvCxnSpPr>
            <p:cNvPr id="52" name="Straight Arrow Connector 51">
              <a:extLst>
                <a:ext uri="{FF2B5EF4-FFF2-40B4-BE49-F238E27FC236}">
                  <a16:creationId xmlns:a16="http://schemas.microsoft.com/office/drawing/2014/main" id="{6A4E668E-B8EF-48AD-B13C-9EE99143161E}"/>
                </a:ext>
              </a:extLst>
            </p:cNvPr>
            <p:cNvCxnSpPr>
              <a:cxnSpLocks/>
            </p:cNvCxnSpPr>
            <p:nvPr/>
          </p:nvCxnSpPr>
          <p:spPr>
            <a:xfrm flipV="1">
              <a:off x="4652157" y="2628522"/>
              <a:ext cx="522453" cy="362274"/>
            </a:xfrm>
            <a:prstGeom prst="straightConnector1">
              <a:avLst/>
            </a:prstGeom>
            <a:noFill/>
            <a:ln w="19050" cap="flat" cmpd="sng" algn="ctr">
              <a:solidFill>
                <a:srgbClr val="0078D3"/>
              </a:solidFill>
              <a:prstDash val="solid"/>
              <a:headEnd type="none"/>
              <a:tailEnd type="arrow"/>
            </a:ln>
            <a:effectLst/>
          </p:spPr>
        </p:cxnSp>
        <p:cxnSp>
          <p:nvCxnSpPr>
            <p:cNvPr id="53" name="Straight Arrow Connector 52">
              <a:extLst>
                <a:ext uri="{FF2B5EF4-FFF2-40B4-BE49-F238E27FC236}">
                  <a16:creationId xmlns:a16="http://schemas.microsoft.com/office/drawing/2014/main" id="{A7ECA094-A2F3-432B-8B27-7EC916363141}"/>
                </a:ext>
              </a:extLst>
            </p:cNvPr>
            <p:cNvCxnSpPr>
              <a:cxnSpLocks/>
            </p:cNvCxnSpPr>
            <p:nvPr/>
          </p:nvCxnSpPr>
          <p:spPr>
            <a:xfrm>
              <a:off x="6126566" y="2568052"/>
              <a:ext cx="521562" cy="403465"/>
            </a:xfrm>
            <a:prstGeom prst="straightConnector1">
              <a:avLst/>
            </a:prstGeom>
            <a:noFill/>
            <a:ln w="19050" cap="flat" cmpd="sng" algn="ctr">
              <a:solidFill>
                <a:srgbClr val="0078D3"/>
              </a:solidFill>
              <a:prstDash val="solid"/>
              <a:headEnd type="none"/>
              <a:tailEnd type="arrow"/>
            </a:ln>
            <a:effectLst/>
          </p:spPr>
        </p:cxnSp>
        <p:cxnSp>
          <p:nvCxnSpPr>
            <p:cNvPr id="54" name="Straight Arrow Connector 53">
              <a:extLst>
                <a:ext uri="{FF2B5EF4-FFF2-40B4-BE49-F238E27FC236}">
                  <a16:creationId xmlns:a16="http://schemas.microsoft.com/office/drawing/2014/main" id="{34A1F12D-D2A3-40B9-9FFD-760AD2D0DD59}"/>
                </a:ext>
              </a:extLst>
            </p:cNvPr>
            <p:cNvCxnSpPr>
              <a:cxnSpLocks/>
            </p:cNvCxnSpPr>
            <p:nvPr/>
          </p:nvCxnSpPr>
          <p:spPr>
            <a:xfrm flipH="1">
              <a:off x="5321940" y="4634002"/>
              <a:ext cx="658879" cy="1"/>
            </a:xfrm>
            <a:prstGeom prst="straightConnector1">
              <a:avLst/>
            </a:prstGeom>
            <a:noFill/>
            <a:ln w="19050" cap="flat" cmpd="sng" algn="ctr">
              <a:solidFill>
                <a:srgbClr val="0078D3"/>
              </a:solidFill>
              <a:prstDash val="solid"/>
              <a:headEnd type="none"/>
              <a:tailEnd type="arrow"/>
            </a:ln>
            <a:effectLst/>
          </p:spPr>
        </p:cxnSp>
        <p:cxnSp>
          <p:nvCxnSpPr>
            <p:cNvPr id="55" name="Straight Arrow Connector 54">
              <a:extLst>
                <a:ext uri="{FF2B5EF4-FFF2-40B4-BE49-F238E27FC236}">
                  <a16:creationId xmlns:a16="http://schemas.microsoft.com/office/drawing/2014/main" id="{16A14070-E20C-4072-AFDB-9C6A93DDC7E9}"/>
                </a:ext>
              </a:extLst>
            </p:cNvPr>
            <p:cNvCxnSpPr>
              <a:cxnSpLocks/>
            </p:cNvCxnSpPr>
            <p:nvPr/>
          </p:nvCxnSpPr>
          <p:spPr>
            <a:xfrm flipH="1">
              <a:off x="6612766" y="3796398"/>
              <a:ext cx="303964" cy="451575"/>
            </a:xfrm>
            <a:prstGeom prst="straightConnector1">
              <a:avLst/>
            </a:prstGeom>
            <a:noFill/>
            <a:ln w="19050" cap="flat" cmpd="sng" algn="ctr">
              <a:solidFill>
                <a:srgbClr val="0078D3"/>
              </a:solidFill>
              <a:prstDash val="solid"/>
              <a:headEnd type="none"/>
              <a:tailEnd type="arrow"/>
            </a:ln>
            <a:effectLst/>
          </p:spPr>
        </p:cxnSp>
        <p:cxnSp>
          <p:nvCxnSpPr>
            <p:cNvPr id="56" name="Straight Arrow Connector 55">
              <a:extLst>
                <a:ext uri="{FF2B5EF4-FFF2-40B4-BE49-F238E27FC236}">
                  <a16:creationId xmlns:a16="http://schemas.microsoft.com/office/drawing/2014/main" id="{A52E1090-375C-4E4A-A9E8-169A1E4CDA0A}"/>
                </a:ext>
              </a:extLst>
            </p:cNvPr>
            <p:cNvCxnSpPr>
              <a:cxnSpLocks/>
            </p:cNvCxnSpPr>
            <p:nvPr/>
          </p:nvCxnSpPr>
          <p:spPr>
            <a:xfrm flipH="1" flipV="1">
              <a:off x="4351502" y="3735279"/>
              <a:ext cx="295047" cy="445065"/>
            </a:xfrm>
            <a:prstGeom prst="straightConnector1">
              <a:avLst/>
            </a:prstGeom>
            <a:noFill/>
            <a:ln w="19050" cap="flat" cmpd="sng" algn="ctr">
              <a:solidFill>
                <a:srgbClr val="0078D3"/>
              </a:solidFill>
              <a:prstDash val="solid"/>
              <a:headEnd type="none"/>
              <a:tailEnd type="arrow"/>
            </a:ln>
            <a:effectLst/>
          </p:spPr>
        </p:cxnSp>
        <p:sp>
          <p:nvSpPr>
            <p:cNvPr id="57" name="TextBox 56">
              <a:extLst>
                <a:ext uri="{FF2B5EF4-FFF2-40B4-BE49-F238E27FC236}">
                  <a16:creationId xmlns:a16="http://schemas.microsoft.com/office/drawing/2014/main" id="{5AB3E8FB-468F-40C4-8473-E0063344056D}"/>
                </a:ext>
              </a:extLst>
            </p:cNvPr>
            <p:cNvSpPr txBox="1"/>
            <p:nvPr/>
          </p:nvSpPr>
          <p:spPr>
            <a:xfrm>
              <a:off x="5524659" y="4201932"/>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8" name="TextBox 57">
              <a:extLst>
                <a:ext uri="{FF2B5EF4-FFF2-40B4-BE49-F238E27FC236}">
                  <a16:creationId xmlns:a16="http://schemas.microsoft.com/office/drawing/2014/main" id="{97896FCA-BF9F-4706-8ACB-B34536C60D3D}"/>
                </a:ext>
              </a:extLst>
            </p:cNvPr>
            <p:cNvSpPr txBox="1"/>
            <p:nvPr/>
          </p:nvSpPr>
          <p:spPr>
            <a:xfrm>
              <a:off x="6580992" y="3642568"/>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9" name="TextBox 58">
              <a:extLst>
                <a:ext uri="{FF2B5EF4-FFF2-40B4-BE49-F238E27FC236}">
                  <a16:creationId xmlns:a16="http://schemas.microsoft.com/office/drawing/2014/main" id="{301DAA72-9911-4A74-8B13-3501B8AD233E}"/>
                </a:ext>
              </a:extLst>
            </p:cNvPr>
            <p:cNvSpPr txBox="1"/>
            <p:nvPr/>
          </p:nvSpPr>
          <p:spPr>
            <a:xfrm>
              <a:off x="6228564" y="2305553"/>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0" name="TextBox 59">
              <a:extLst>
                <a:ext uri="{FF2B5EF4-FFF2-40B4-BE49-F238E27FC236}">
                  <a16:creationId xmlns:a16="http://schemas.microsoft.com/office/drawing/2014/main" id="{FBED4CE7-FEE1-41CA-9279-F03AC36450B4}"/>
                </a:ext>
              </a:extLst>
            </p:cNvPr>
            <p:cNvSpPr txBox="1"/>
            <p:nvPr/>
          </p:nvSpPr>
          <p:spPr>
            <a:xfrm>
              <a:off x="4705844" y="2413836"/>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1" name="TextBox 60">
              <a:extLst>
                <a:ext uri="{FF2B5EF4-FFF2-40B4-BE49-F238E27FC236}">
                  <a16:creationId xmlns:a16="http://schemas.microsoft.com/office/drawing/2014/main" id="{9EC6323D-5A72-4D42-9428-246AD5E017C4}"/>
                </a:ext>
              </a:extLst>
            </p:cNvPr>
            <p:cNvSpPr txBox="1"/>
            <p:nvPr/>
          </p:nvSpPr>
          <p:spPr>
            <a:xfrm>
              <a:off x="4467870" y="3604455"/>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grpSp>
      <p:sp>
        <p:nvSpPr>
          <p:cNvPr id="67" name="TextBox 66">
            <a:extLst>
              <a:ext uri="{FF2B5EF4-FFF2-40B4-BE49-F238E27FC236}">
                <a16:creationId xmlns:a16="http://schemas.microsoft.com/office/drawing/2014/main" id="{A2E70000-859E-4FBD-AB60-3BB95E879F4E}"/>
              </a:ext>
            </a:extLst>
          </p:cNvPr>
          <p:cNvSpPr txBox="1"/>
          <p:nvPr/>
        </p:nvSpPr>
        <p:spPr>
          <a:xfrm>
            <a:off x="2626293" y="1263389"/>
            <a:ext cx="9174846" cy="517065"/>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1.5 tn</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 laundered annually, $</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320 bn </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spent by banks in fines so far</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cs typeface="Segoe UI"/>
              </a:rPr>
              <a:t> and still spending…</a:t>
            </a:r>
            <a:endPar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endParaRPr>
          </a:p>
        </p:txBody>
      </p:sp>
      <p:sp>
        <p:nvSpPr>
          <p:cNvPr id="68" name="TextBox 67">
            <a:extLst>
              <a:ext uri="{FF2B5EF4-FFF2-40B4-BE49-F238E27FC236}">
                <a16:creationId xmlns:a16="http://schemas.microsoft.com/office/drawing/2014/main" id="{549E7306-A547-4CC2-B97D-E9C31747E5A7}"/>
              </a:ext>
            </a:extLst>
          </p:cNvPr>
          <p:cNvSpPr txBox="1"/>
          <p:nvPr/>
        </p:nvSpPr>
        <p:spPr>
          <a:xfrm>
            <a:off x="661169" y="2571909"/>
            <a:ext cx="3460011"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Collaboration Challenges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Highly Sensitive Datasets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Regulations and Compliance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No way to analyze data without giving access </a:t>
            </a:r>
          </a:p>
        </p:txBody>
      </p:sp>
      <p:sp>
        <p:nvSpPr>
          <p:cNvPr id="69" name="TextBox 68">
            <a:extLst>
              <a:ext uri="{FF2B5EF4-FFF2-40B4-BE49-F238E27FC236}">
                <a16:creationId xmlns:a16="http://schemas.microsoft.com/office/drawing/2014/main" id="{29C9772E-79B9-4576-8EF0-1C6B054373B2}"/>
              </a:ext>
            </a:extLst>
          </p:cNvPr>
          <p:cNvSpPr txBox="1"/>
          <p:nvPr/>
        </p:nvSpPr>
        <p:spPr>
          <a:xfrm>
            <a:off x="8846451" y="2583867"/>
            <a:ext cx="3460011" cy="111415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&lt;1% of AML gets flagged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~90% False Positives in alerts</a:t>
            </a:r>
          </a:p>
        </p:txBody>
      </p:sp>
    </p:spTree>
    <p:extLst>
      <p:ext uri="{BB962C8B-B14F-4D97-AF65-F5344CB8AC3E}">
        <p14:creationId xmlns:p14="http://schemas.microsoft.com/office/powerpoint/2010/main" val="14345275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a:t>
            </a:r>
            <a:endParaRPr lang="fr-FR" sz="2800" dirty="0"/>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 a complete picture of movement of funds using enclaves </a:t>
            </a:r>
          </a:p>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while maintaining confidentiality</a:t>
            </a:r>
          </a:p>
        </p:txBody>
      </p:sp>
      <p:sp>
        <p:nvSpPr>
          <p:cNvPr id="114" name="Rectangle 113">
            <a:extLst>
              <a:ext uri="{FF2B5EF4-FFF2-40B4-BE49-F238E27FC236}">
                <a16:creationId xmlns:a16="http://schemas.microsoft.com/office/drawing/2014/main" id="{D3FC05AD-18B6-4809-81FE-C56EF167C728}"/>
              </a:ext>
            </a:extLst>
          </p:cNvPr>
          <p:cNvSpPr/>
          <p:nvPr/>
        </p:nvSpPr>
        <p:spPr bwMode="auto">
          <a:xfrm>
            <a:off x="10347" y="1301124"/>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AED486B1-9442-446B-9150-392625D7EBAB}"/>
              </a:ext>
            </a:extLst>
          </p:cNvPr>
          <p:cNvSpPr txBox="1"/>
          <p:nvPr/>
        </p:nvSpPr>
        <p:spPr>
          <a:xfrm>
            <a:off x="1" y="1244976"/>
            <a:ext cx="12434710" cy="517065"/>
          </a:xfrm>
          <a:prstGeom prst="rect">
            <a:avLst/>
          </a:prstGeom>
          <a:noFill/>
        </p:spPr>
        <p:txBody>
          <a:bodyPr wrap="square" lIns="182880" tIns="146304" rIns="182880" bIns="146304" rtlCol="0" anchor="t">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Trusted Execution Environments (Enclaves) make multi-party analysis possible, while maintaining confidentiality</a:t>
            </a:r>
          </a:p>
        </p:txBody>
      </p:sp>
      <p:sp>
        <p:nvSpPr>
          <p:cNvPr id="116" name="TextBox 115">
            <a:extLst>
              <a:ext uri="{FF2B5EF4-FFF2-40B4-BE49-F238E27FC236}">
                <a16:creationId xmlns:a16="http://schemas.microsoft.com/office/drawing/2014/main" id="{1B9FADC2-6114-4554-ABB1-CCB962E8C018}"/>
              </a:ext>
            </a:extLst>
          </p:cNvPr>
          <p:cNvSpPr txBox="1"/>
          <p:nvPr/>
        </p:nvSpPr>
        <p:spPr>
          <a:xfrm>
            <a:off x="376906" y="2583504"/>
            <a:ext cx="3774606"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Confidential Computing allows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Run agreed upon analytics on the combined, sensitive dataset.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Insights without giving access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Meet confidentiality requirements</a:t>
            </a:r>
          </a:p>
        </p:txBody>
      </p:sp>
      <p:sp>
        <p:nvSpPr>
          <p:cNvPr id="117" name="TextBox 116">
            <a:extLst>
              <a:ext uri="{FF2B5EF4-FFF2-40B4-BE49-F238E27FC236}">
                <a16:creationId xmlns:a16="http://schemas.microsoft.com/office/drawing/2014/main" id="{D88C5517-2C60-4ECE-80E4-9C9A6D3DE456}"/>
              </a:ext>
            </a:extLst>
          </p:cNvPr>
          <p:cNvSpPr txBox="1"/>
          <p:nvPr/>
        </p:nvSpPr>
        <p:spPr>
          <a:xfrm>
            <a:off x="8494759" y="2560457"/>
            <a:ext cx="3460011" cy="14126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Increase detection rates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Reduce false positives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Iterative learnings</a:t>
            </a:r>
          </a:p>
        </p:txBody>
      </p:sp>
      <p:grpSp>
        <p:nvGrpSpPr>
          <p:cNvPr id="118" name="Group 117">
            <a:extLst>
              <a:ext uri="{FF2B5EF4-FFF2-40B4-BE49-F238E27FC236}">
                <a16:creationId xmlns:a16="http://schemas.microsoft.com/office/drawing/2014/main" id="{D719EA59-B6BA-4370-90B0-6C1817AD1728}"/>
              </a:ext>
            </a:extLst>
          </p:cNvPr>
          <p:cNvGrpSpPr/>
          <p:nvPr/>
        </p:nvGrpSpPr>
        <p:grpSpPr>
          <a:xfrm>
            <a:off x="3922737" y="1963076"/>
            <a:ext cx="4545892" cy="3220150"/>
            <a:chOff x="3375239" y="1727206"/>
            <a:chExt cx="4545892" cy="3220150"/>
          </a:xfrm>
        </p:grpSpPr>
        <p:sp>
          <p:nvSpPr>
            <p:cNvPr id="119" name="TextBox 118">
              <a:extLst>
                <a:ext uri="{FF2B5EF4-FFF2-40B4-BE49-F238E27FC236}">
                  <a16:creationId xmlns:a16="http://schemas.microsoft.com/office/drawing/2014/main" id="{97CC045E-12C6-4B80-A3CF-DCA28172AEC8}"/>
                </a:ext>
              </a:extLst>
            </p:cNvPr>
            <p:cNvSpPr txBox="1"/>
            <p:nvPr/>
          </p:nvSpPr>
          <p:spPr>
            <a:xfrm>
              <a:off x="5159505" y="2175811"/>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120" name="Graphic 119" descr="Court">
              <a:extLst>
                <a:ext uri="{FF2B5EF4-FFF2-40B4-BE49-F238E27FC236}">
                  <a16:creationId xmlns:a16="http://schemas.microsoft.com/office/drawing/2014/main" id="{8DC0F4C8-7B4C-445F-8840-AE76ADF873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059" y="2043867"/>
              <a:ext cx="718547" cy="718547"/>
            </a:xfrm>
            <a:prstGeom prst="rect">
              <a:avLst/>
            </a:prstGeom>
          </p:spPr>
        </p:pic>
        <p:grpSp>
          <p:nvGrpSpPr>
            <p:cNvPr id="121" name="Group 120">
              <a:extLst>
                <a:ext uri="{FF2B5EF4-FFF2-40B4-BE49-F238E27FC236}">
                  <a16:creationId xmlns:a16="http://schemas.microsoft.com/office/drawing/2014/main" id="{C37E255C-C52C-4808-A439-8FB323B7BC97}"/>
                </a:ext>
              </a:extLst>
            </p:cNvPr>
            <p:cNvGrpSpPr/>
            <p:nvPr/>
          </p:nvGrpSpPr>
          <p:grpSpPr>
            <a:xfrm>
              <a:off x="4043380" y="1727206"/>
              <a:ext cx="3877751" cy="3220150"/>
              <a:chOff x="8054968" y="2026676"/>
              <a:chExt cx="3802064" cy="3157297"/>
            </a:xfrm>
          </p:grpSpPr>
          <p:sp>
            <p:nvSpPr>
              <p:cNvPr id="154" name="TextBox 153">
                <a:extLst>
                  <a:ext uri="{FF2B5EF4-FFF2-40B4-BE49-F238E27FC236}">
                    <a16:creationId xmlns:a16="http://schemas.microsoft.com/office/drawing/2014/main" id="{1C7B02E7-813C-4508-B662-C35A779E7FAB}"/>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155" name="TextBox 154">
                <a:extLst>
                  <a:ext uri="{FF2B5EF4-FFF2-40B4-BE49-F238E27FC236}">
                    <a16:creationId xmlns:a16="http://schemas.microsoft.com/office/drawing/2014/main" id="{E4FCAB75-3588-4FD7-9F19-17209DEC9299}"/>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156" name="TextBox 155">
                <a:extLst>
                  <a:ext uri="{FF2B5EF4-FFF2-40B4-BE49-F238E27FC236}">
                    <a16:creationId xmlns:a16="http://schemas.microsoft.com/office/drawing/2014/main" id="{BEC89F1B-A5B0-4528-A552-019FA79E0019}"/>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157" name="TextBox 156">
                <a:extLst>
                  <a:ext uri="{FF2B5EF4-FFF2-40B4-BE49-F238E27FC236}">
                    <a16:creationId xmlns:a16="http://schemas.microsoft.com/office/drawing/2014/main" id="{0DCE2C56-539A-4C09-8F64-FCD2960D8C4B}"/>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122" name="Graphic 121" descr="Court">
              <a:extLst>
                <a:ext uri="{FF2B5EF4-FFF2-40B4-BE49-F238E27FC236}">
                  <a16:creationId xmlns:a16="http://schemas.microsoft.com/office/drawing/2014/main" id="{D449225A-A29F-4820-A9F5-72690C9845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3952" y="2869803"/>
              <a:ext cx="718547" cy="718547"/>
            </a:xfrm>
            <a:prstGeom prst="rect">
              <a:avLst/>
            </a:prstGeom>
          </p:spPr>
        </p:pic>
        <p:pic>
          <p:nvPicPr>
            <p:cNvPr id="123" name="Graphic 122" descr="Court">
              <a:extLst>
                <a:ext uri="{FF2B5EF4-FFF2-40B4-BE49-F238E27FC236}">
                  <a16:creationId xmlns:a16="http://schemas.microsoft.com/office/drawing/2014/main" id="{935DF4B7-C3E7-467D-AFDD-06C16AFD2BC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2939" y="4082099"/>
              <a:ext cx="718547" cy="718547"/>
            </a:xfrm>
            <a:prstGeom prst="rect">
              <a:avLst/>
            </a:prstGeom>
          </p:spPr>
        </p:pic>
        <p:pic>
          <p:nvPicPr>
            <p:cNvPr id="124" name="Graphic 123" descr="Court">
              <a:extLst>
                <a:ext uri="{FF2B5EF4-FFF2-40B4-BE49-F238E27FC236}">
                  <a16:creationId xmlns:a16="http://schemas.microsoft.com/office/drawing/2014/main" id="{AFA652E9-9A6B-47C5-B0DD-026B112091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4606" y="4107742"/>
              <a:ext cx="718547" cy="718547"/>
            </a:xfrm>
            <a:prstGeom prst="rect">
              <a:avLst/>
            </a:prstGeom>
          </p:spPr>
        </p:pic>
        <p:pic>
          <p:nvPicPr>
            <p:cNvPr id="125" name="Graphic 124" descr="Court">
              <a:extLst>
                <a:ext uri="{FF2B5EF4-FFF2-40B4-BE49-F238E27FC236}">
                  <a16:creationId xmlns:a16="http://schemas.microsoft.com/office/drawing/2014/main" id="{43EB7E53-2839-480E-9D16-DDC698054B3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413" y="2926506"/>
              <a:ext cx="718547" cy="718547"/>
            </a:xfrm>
            <a:prstGeom prst="rect">
              <a:avLst/>
            </a:prstGeom>
          </p:spPr>
        </p:pic>
        <p:sp>
          <p:nvSpPr>
            <p:cNvPr id="126" name="TextBox 125">
              <a:extLst>
                <a:ext uri="{FF2B5EF4-FFF2-40B4-BE49-F238E27FC236}">
                  <a16:creationId xmlns:a16="http://schemas.microsoft.com/office/drawing/2014/main" id="{C01DBA95-D2DC-40D1-A72D-651C699FAD89}"/>
                </a:ext>
              </a:extLst>
            </p:cNvPr>
            <p:cNvSpPr txBox="1"/>
            <p:nvPr/>
          </p:nvSpPr>
          <p:spPr>
            <a:xfrm>
              <a:off x="3375239" y="3078265"/>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sp>
          <p:nvSpPr>
            <p:cNvPr id="127" name="Rounded Rectangle 296">
              <a:extLst>
                <a:ext uri="{FF2B5EF4-FFF2-40B4-BE49-F238E27FC236}">
                  <a16:creationId xmlns:a16="http://schemas.microsoft.com/office/drawing/2014/main" id="{5DB63592-47DD-48B1-96B1-CC38085F6DE6}"/>
                </a:ext>
              </a:extLst>
            </p:cNvPr>
            <p:cNvSpPr/>
            <p:nvPr/>
          </p:nvSpPr>
          <p:spPr>
            <a:xfrm>
              <a:off x="5043667" y="3159147"/>
              <a:ext cx="1348274" cy="56385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a:ln>
                    <a:noFill/>
                  </a:ln>
                  <a:solidFill>
                    <a:prstClr val="black"/>
                  </a:solidFill>
                  <a:effectLst/>
                  <a:uLnTx/>
                  <a:uFillTx/>
                </a:rPr>
                <a:t>Confidential Machine Learning running in Enclave</a:t>
              </a:r>
            </a:p>
          </p:txBody>
        </p:sp>
        <p:pic>
          <p:nvPicPr>
            <p:cNvPr id="128" name="Picture 127">
              <a:extLst>
                <a:ext uri="{FF2B5EF4-FFF2-40B4-BE49-F238E27FC236}">
                  <a16:creationId xmlns:a16="http://schemas.microsoft.com/office/drawing/2014/main" id="{13DA5A97-D76E-4EF0-910B-C9B09B356BF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2347" y="3023788"/>
              <a:ext cx="243479" cy="243479"/>
            </a:xfrm>
            <a:prstGeom prst="rect">
              <a:avLst/>
            </a:prstGeom>
          </p:spPr>
        </p:pic>
        <p:grpSp>
          <p:nvGrpSpPr>
            <p:cNvPr id="129" name="Group 128">
              <a:extLst>
                <a:ext uri="{FF2B5EF4-FFF2-40B4-BE49-F238E27FC236}">
                  <a16:creationId xmlns:a16="http://schemas.microsoft.com/office/drawing/2014/main" id="{117F0742-E19E-486C-8D0F-536208E62EC6}"/>
                </a:ext>
              </a:extLst>
            </p:cNvPr>
            <p:cNvGrpSpPr/>
            <p:nvPr/>
          </p:nvGrpSpPr>
          <p:grpSpPr>
            <a:xfrm>
              <a:off x="5762018" y="2682879"/>
              <a:ext cx="605178" cy="470477"/>
              <a:chOff x="8968931" y="2483900"/>
              <a:chExt cx="595015" cy="470477"/>
            </a:xfrm>
          </p:grpSpPr>
          <p:grpSp>
            <p:nvGrpSpPr>
              <p:cNvPr id="150" name="Group 149">
                <a:extLst>
                  <a:ext uri="{FF2B5EF4-FFF2-40B4-BE49-F238E27FC236}">
                    <a16:creationId xmlns:a16="http://schemas.microsoft.com/office/drawing/2014/main" id="{092D070E-A11B-446D-8CC1-3D5B0437DD93}"/>
                  </a:ext>
                </a:extLst>
              </p:cNvPr>
              <p:cNvGrpSpPr/>
              <p:nvPr/>
            </p:nvGrpSpPr>
            <p:grpSpPr>
              <a:xfrm>
                <a:off x="8968931" y="2483900"/>
                <a:ext cx="151227" cy="240843"/>
                <a:chOff x="35608461" y="-1876758"/>
                <a:chExt cx="803910" cy="1522944"/>
              </a:xfrm>
            </p:grpSpPr>
            <p:sp>
              <p:nvSpPr>
                <p:cNvPr id="152" name="Freeform: Shape 151">
                  <a:extLst>
                    <a:ext uri="{FF2B5EF4-FFF2-40B4-BE49-F238E27FC236}">
                      <a16:creationId xmlns:a16="http://schemas.microsoft.com/office/drawing/2014/main" id="{2C0E1003-6483-4037-90FA-D2BD4A827B12}"/>
                    </a:ext>
                  </a:extLst>
                </p:cNvPr>
                <p:cNvSpPr/>
                <p:nvPr/>
              </p:nvSpPr>
              <p:spPr bwMode="auto">
                <a:xfrm rot="18901731">
                  <a:off x="3560846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3" name="Oval 152">
                  <a:extLst>
                    <a:ext uri="{FF2B5EF4-FFF2-40B4-BE49-F238E27FC236}">
                      <a16:creationId xmlns:a16="http://schemas.microsoft.com/office/drawing/2014/main" id="{7CB65CAD-73CA-4399-98BB-B525549FA86B}"/>
                    </a:ext>
                  </a:extLst>
                </p:cNvPr>
                <p:cNvSpPr/>
                <p:nvPr/>
              </p:nvSpPr>
              <p:spPr bwMode="auto">
                <a:xfrm>
                  <a:off x="35747401" y="-1491613"/>
                  <a:ext cx="137853"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51" name="TextBox 150">
                <a:extLst>
                  <a:ext uri="{FF2B5EF4-FFF2-40B4-BE49-F238E27FC236}">
                    <a16:creationId xmlns:a16="http://schemas.microsoft.com/office/drawing/2014/main" id="{462CFCC7-9EEE-4A0C-8FEE-5671A6550245}"/>
                  </a:ext>
                </a:extLst>
              </p:cNvPr>
              <p:cNvSpPr txBox="1"/>
              <p:nvPr/>
            </p:nvSpPr>
            <p:spPr>
              <a:xfrm>
                <a:off x="8991072"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1</a:t>
                </a:r>
              </a:p>
            </p:txBody>
          </p:sp>
        </p:grpSp>
        <p:grpSp>
          <p:nvGrpSpPr>
            <p:cNvPr id="130" name="Group 129">
              <a:extLst>
                <a:ext uri="{FF2B5EF4-FFF2-40B4-BE49-F238E27FC236}">
                  <a16:creationId xmlns:a16="http://schemas.microsoft.com/office/drawing/2014/main" id="{143404D3-5E80-47BD-BA93-AA08D62BB2FD}"/>
                </a:ext>
              </a:extLst>
            </p:cNvPr>
            <p:cNvGrpSpPr/>
            <p:nvPr/>
          </p:nvGrpSpPr>
          <p:grpSpPr>
            <a:xfrm>
              <a:off x="6601896" y="3539903"/>
              <a:ext cx="646440" cy="446773"/>
              <a:chOff x="8968929" y="2461458"/>
              <a:chExt cx="635584" cy="446773"/>
            </a:xfrm>
          </p:grpSpPr>
          <p:grpSp>
            <p:nvGrpSpPr>
              <p:cNvPr id="146" name="Group 145">
                <a:extLst>
                  <a:ext uri="{FF2B5EF4-FFF2-40B4-BE49-F238E27FC236}">
                    <a16:creationId xmlns:a16="http://schemas.microsoft.com/office/drawing/2014/main" id="{95544733-1C75-4692-8E29-2B61C2563FCC}"/>
                  </a:ext>
                </a:extLst>
              </p:cNvPr>
              <p:cNvGrpSpPr/>
              <p:nvPr/>
            </p:nvGrpSpPr>
            <p:grpSpPr>
              <a:xfrm>
                <a:off x="8968929" y="2483900"/>
                <a:ext cx="151227" cy="240843"/>
                <a:chOff x="35608451" y="-1876758"/>
                <a:chExt cx="803910" cy="1522944"/>
              </a:xfrm>
            </p:grpSpPr>
            <p:sp>
              <p:nvSpPr>
                <p:cNvPr id="148" name="Freeform: Shape 147">
                  <a:extLst>
                    <a:ext uri="{FF2B5EF4-FFF2-40B4-BE49-F238E27FC236}">
                      <a16:creationId xmlns:a16="http://schemas.microsoft.com/office/drawing/2014/main" id="{3AD6A709-5F96-4487-8275-4C035F357A7A}"/>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9" name="Oval 148">
                  <a:extLst>
                    <a:ext uri="{FF2B5EF4-FFF2-40B4-BE49-F238E27FC236}">
                      <a16:creationId xmlns:a16="http://schemas.microsoft.com/office/drawing/2014/main" id="{14FEE182-3AF5-4EB7-A9EF-91485ACE2F7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7" name="TextBox 146">
                <a:extLst>
                  <a:ext uri="{FF2B5EF4-FFF2-40B4-BE49-F238E27FC236}">
                    <a16:creationId xmlns:a16="http://schemas.microsoft.com/office/drawing/2014/main" id="{523485DB-BA74-4AB7-8BC0-CC6423B9A8BC}"/>
                  </a:ext>
                </a:extLst>
              </p:cNvPr>
              <p:cNvSpPr txBox="1"/>
              <p:nvPr/>
            </p:nvSpPr>
            <p:spPr>
              <a:xfrm>
                <a:off x="9031639" y="2461458"/>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2</a:t>
                </a:r>
              </a:p>
            </p:txBody>
          </p:sp>
        </p:grpSp>
        <p:grpSp>
          <p:nvGrpSpPr>
            <p:cNvPr id="131" name="Group 130">
              <a:extLst>
                <a:ext uri="{FF2B5EF4-FFF2-40B4-BE49-F238E27FC236}">
                  <a16:creationId xmlns:a16="http://schemas.microsoft.com/office/drawing/2014/main" id="{3AE81D63-42A0-4B54-8009-B523B8D7A096}"/>
                </a:ext>
              </a:extLst>
            </p:cNvPr>
            <p:cNvGrpSpPr/>
            <p:nvPr/>
          </p:nvGrpSpPr>
          <p:grpSpPr>
            <a:xfrm>
              <a:off x="5950225" y="3939305"/>
              <a:ext cx="605177" cy="470477"/>
              <a:chOff x="8968929" y="2483900"/>
              <a:chExt cx="595014" cy="470477"/>
            </a:xfrm>
          </p:grpSpPr>
          <p:grpSp>
            <p:nvGrpSpPr>
              <p:cNvPr id="142" name="Group 141">
                <a:extLst>
                  <a:ext uri="{FF2B5EF4-FFF2-40B4-BE49-F238E27FC236}">
                    <a16:creationId xmlns:a16="http://schemas.microsoft.com/office/drawing/2014/main" id="{77744AE2-8B29-4A6F-BCFF-6DFAA7F975D1}"/>
                  </a:ext>
                </a:extLst>
              </p:cNvPr>
              <p:cNvGrpSpPr/>
              <p:nvPr/>
            </p:nvGrpSpPr>
            <p:grpSpPr>
              <a:xfrm>
                <a:off x="8968929" y="2483900"/>
                <a:ext cx="151227" cy="240843"/>
                <a:chOff x="35608451" y="-1876758"/>
                <a:chExt cx="803910" cy="1522944"/>
              </a:xfrm>
            </p:grpSpPr>
            <p:sp>
              <p:nvSpPr>
                <p:cNvPr id="144" name="Freeform: Shape 143">
                  <a:extLst>
                    <a:ext uri="{FF2B5EF4-FFF2-40B4-BE49-F238E27FC236}">
                      <a16:creationId xmlns:a16="http://schemas.microsoft.com/office/drawing/2014/main" id="{05145F97-2FF0-4A60-8682-16D9E7CD8B0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5" name="Oval 144">
                  <a:extLst>
                    <a:ext uri="{FF2B5EF4-FFF2-40B4-BE49-F238E27FC236}">
                      <a16:creationId xmlns:a16="http://schemas.microsoft.com/office/drawing/2014/main" id="{79AE328C-4560-43F2-AD0E-CA57F97F4B6A}"/>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3" name="TextBox 142">
                <a:extLst>
                  <a:ext uri="{FF2B5EF4-FFF2-40B4-BE49-F238E27FC236}">
                    <a16:creationId xmlns:a16="http://schemas.microsoft.com/office/drawing/2014/main" id="{9F402F2C-A2FE-4974-98FC-6E8B4B40A14E}"/>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3</a:t>
                </a:r>
              </a:p>
            </p:txBody>
          </p:sp>
        </p:grpSp>
        <p:grpSp>
          <p:nvGrpSpPr>
            <p:cNvPr id="132" name="Group 131">
              <a:extLst>
                <a:ext uri="{FF2B5EF4-FFF2-40B4-BE49-F238E27FC236}">
                  <a16:creationId xmlns:a16="http://schemas.microsoft.com/office/drawing/2014/main" id="{D58C060D-4ED6-4D36-92D0-C80DB9ED2D54}"/>
                </a:ext>
              </a:extLst>
            </p:cNvPr>
            <p:cNvGrpSpPr/>
            <p:nvPr/>
          </p:nvGrpSpPr>
          <p:grpSpPr>
            <a:xfrm>
              <a:off x="4802499" y="3939832"/>
              <a:ext cx="605177" cy="470477"/>
              <a:chOff x="8968929" y="2483900"/>
              <a:chExt cx="595014" cy="470477"/>
            </a:xfrm>
          </p:grpSpPr>
          <p:grpSp>
            <p:nvGrpSpPr>
              <p:cNvPr id="138" name="Group 137">
                <a:extLst>
                  <a:ext uri="{FF2B5EF4-FFF2-40B4-BE49-F238E27FC236}">
                    <a16:creationId xmlns:a16="http://schemas.microsoft.com/office/drawing/2014/main" id="{38709DF8-31E1-425B-8673-564199AA1897}"/>
                  </a:ext>
                </a:extLst>
              </p:cNvPr>
              <p:cNvGrpSpPr/>
              <p:nvPr/>
            </p:nvGrpSpPr>
            <p:grpSpPr>
              <a:xfrm>
                <a:off x="8968929" y="2483900"/>
                <a:ext cx="151227" cy="240843"/>
                <a:chOff x="35608451" y="-1876758"/>
                <a:chExt cx="803910" cy="1522944"/>
              </a:xfrm>
            </p:grpSpPr>
            <p:sp>
              <p:nvSpPr>
                <p:cNvPr id="140" name="Freeform: Shape 139">
                  <a:extLst>
                    <a:ext uri="{FF2B5EF4-FFF2-40B4-BE49-F238E27FC236}">
                      <a16:creationId xmlns:a16="http://schemas.microsoft.com/office/drawing/2014/main" id="{4E1B0D0B-D6F2-41D2-A7C1-75CDD27EF66C}"/>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1" name="Oval 140">
                  <a:extLst>
                    <a:ext uri="{FF2B5EF4-FFF2-40B4-BE49-F238E27FC236}">
                      <a16:creationId xmlns:a16="http://schemas.microsoft.com/office/drawing/2014/main" id="{76879D3E-EBE9-43A4-A777-330F89E82631}"/>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9" name="TextBox 138">
                <a:extLst>
                  <a:ext uri="{FF2B5EF4-FFF2-40B4-BE49-F238E27FC236}">
                    <a16:creationId xmlns:a16="http://schemas.microsoft.com/office/drawing/2014/main" id="{AF73B2FE-6D96-4AD7-AFD5-005F4CCB1BCC}"/>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4</a:t>
                </a:r>
              </a:p>
            </p:txBody>
          </p:sp>
        </p:grpSp>
        <p:grpSp>
          <p:nvGrpSpPr>
            <p:cNvPr id="133" name="Group 132">
              <a:extLst>
                <a:ext uri="{FF2B5EF4-FFF2-40B4-BE49-F238E27FC236}">
                  <a16:creationId xmlns:a16="http://schemas.microsoft.com/office/drawing/2014/main" id="{443A20DE-6762-48CF-8345-D51292DDF49C}"/>
                </a:ext>
              </a:extLst>
            </p:cNvPr>
            <p:cNvGrpSpPr/>
            <p:nvPr/>
          </p:nvGrpSpPr>
          <p:grpSpPr>
            <a:xfrm>
              <a:off x="4551069" y="3497851"/>
              <a:ext cx="605697" cy="446773"/>
              <a:chOff x="8968929" y="2439217"/>
              <a:chExt cx="595527" cy="446773"/>
            </a:xfrm>
          </p:grpSpPr>
          <p:grpSp>
            <p:nvGrpSpPr>
              <p:cNvPr id="134" name="Group 133">
                <a:extLst>
                  <a:ext uri="{FF2B5EF4-FFF2-40B4-BE49-F238E27FC236}">
                    <a16:creationId xmlns:a16="http://schemas.microsoft.com/office/drawing/2014/main" id="{E8DC32CA-DCCE-4388-A191-FDB335E690EB}"/>
                  </a:ext>
                </a:extLst>
              </p:cNvPr>
              <p:cNvGrpSpPr/>
              <p:nvPr/>
            </p:nvGrpSpPr>
            <p:grpSpPr>
              <a:xfrm>
                <a:off x="8968929" y="2483900"/>
                <a:ext cx="151227" cy="240843"/>
                <a:chOff x="35608451" y="-1876758"/>
                <a:chExt cx="803910" cy="1522944"/>
              </a:xfrm>
            </p:grpSpPr>
            <p:sp>
              <p:nvSpPr>
                <p:cNvPr id="136" name="Freeform: Shape 135">
                  <a:extLst>
                    <a:ext uri="{FF2B5EF4-FFF2-40B4-BE49-F238E27FC236}">
                      <a16:creationId xmlns:a16="http://schemas.microsoft.com/office/drawing/2014/main" id="{CF46199E-60B2-4DE5-A429-C98FB6B3E91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37" name="Oval 136">
                  <a:extLst>
                    <a:ext uri="{FF2B5EF4-FFF2-40B4-BE49-F238E27FC236}">
                      <a16:creationId xmlns:a16="http://schemas.microsoft.com/office/drawing/2014/main" id="{CC089F6D-593B-4B02-A542-D4E126CE339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5" name="TextBox 134">
                <a:extLst>
                  <a:ext uri="{FF2B5EF4-FFF2-40B4-BE49-F238E27FC236}">
                    <a16:creationId xmlns:a16="http://schemas.microsoft.com/office/drawing/2014/main" id="{42E35D37-0085-41DA-869E-21839F2D3D68}"/>
                  </a:ext>
                </a:extLst>
              </p:cNvPr>
              <p:cNvSpPr txBox="1"/>
              <p:nvPr/>
            </p:nvSpPr>
            <p:spPr>
              <a:xfrm>
                <a:off x="8991582" y="2439217"/>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5</a:t>
                </a:r>
              </a:p>
            </p:txBody>
          </p:sp>
        </p:grpSp>
      </p:grpSp>
      <p:cxnSp>
        <p:nvCxnSpPr>
          <p:cNvPr id="158" name="Straight Arrow Connector 157">
            <a:extLst>
              <a:ext uri="{FF2B5EF4-FFF2-40B4-BE49-F238E27FC236}">
                <a16:creationId xmlns:a16="http://schemas.microsoft.com/office/drawing/2014/main" id="{5EC6CC86-27A2-4D15-9903-ADE5B27C2800}"/>
              </a:ext>
            </a:extLst>
          </p:cNvPr>
          <p:cNvCxnSpPr>
            <a:cxnSpLocks/>
          </p:cNvCxnSpPr>
          <p:nvPr/>
        </p:nvCxnSpPr>
        <p:spPr>
          <a:xfrm>
            <a:off x="6217356" y="2982202"/>
            <a:ext cx="0" cy="351845"/>
          </a:xfrm>
          <a:prstGeom prst="straightConnector1">
            <a:avLst/>
          </a:prstGeom>
          <a:noFill/>
          <a:ln w="28575" cap="flat" cmpd="sng" algn="ctr">
            <a:solidFill>
              <a:srgbClr val="0078D3"/>
            </a:solidFill>
            <a:prstDash val="solid"/>
            <a:headEnd type="triangle"/>
            <a:tailEnd type="triangle"/>
          </a:ln>
          <a:effectLst/>
        </p:spPr>
      </p:cxnSp>
      <p:cxnSp>
        <p:nvCxnSpPr>
          <p:cNvPr id="159" name="Straight Arrow Connector 158">
            <a:extLst>
              <a:ext uri="{FF2B5EF4-FFF2-40B4-BE49-F238E27FC236}">
                <a16:creationId xmlns:a16="http://schemas.microsoft.com/office/drawing/2014/main" id="{829BECB6-8E32-4468-A7E3-BF771C5E55B1}"/>
              </a:ext>
            </a:extLst>
          </p:cNvPr>
          <p:cNvCxnSpPr>
            <a:cxnSpLocks/>
          </p:cNvCxnSpPr>
          <p:nvPr/>
        </p:nvCxnSpPr>
        <p:spPr>
          <a:xfrm flipH="1" flipV="1">
            <a:off x="6935891" y="3602985"/>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0" name="Straight Arrow Connector 159">
            <a:extLst>
              <a:ext uri="{FF2B5EF4-FFF2-40B4-BE49-F238E27FC236}">
                <a16:creationId xmlns:a16="http://schemas.microsoft.com/office/drawing/2014/main" id="{8E1298EE-9674-4C38-A9ED-143732D42DEF}"/>
              </a:ext>
            </a:extLst>
          </p:cNvPr>
          <p:cNvCxnSpPr>
            <a:cxnSpLocks/>
          </p:cNvCxnSpPr>
          <p:nvPr/>
        </p:nvCxnSpPr>
        <p:spPr>
          <a:xfrm flipH="1" flipV="1">
            <a:off x="5216813" y="3563311"/>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1" name="Straight Arrow Connector 160">
            <a:extLst>
              <a:ext uri="{FF2B5EF4-FFF2-40B4-BE49-F238E27FC236}">
                <a16:creationId xmlns:a16="http://schemas.microsoft.com/office/drawing/2014/main" id="{605D6658-B974-4F92-AB68-BA40CFD3AABD}"/>
              </a:ext>
            </a:extLst>
          </p:cNvPr>
          <p:cNvCxnSpPr>
            <a:cxnSpLocks/>
          </p:cNvCxnSpPr>
          <p:nvPr/>
        </p:nvCxnSpPr>
        <p:spPr>
          <a:xfrm flipH="1">
            <a:off x="5559594" y="4058183"/>
            <a:ext cx="243065" cy="246846"/>
          </a:xfrm>
          <a:prstGeom prst="straightConnector1">
            <a:avLst/>
          </a:prstGeom>
          <a:noFill/>
          <a:ln w="28575" cap="flat" cmpd="sng" algn="ctr">
            <a:solidFill>
              <a:srgbClr val="0078D3"/>
            </a:solidFill>
            <a:prstDash val="solid"/>
            <a:headEnd type="triangle"/>
            <a:tailEnd type="triangle"/>
          </a:ln>
          <a:effectLst/>
        </p:spPr>
      </p:cxnSp>
      <p:cxnSp>
        <p:nvCxnSpPr>
          <p:cNvPr id="162" name="Straight Arrow Connector 161">
            <a:extLst>
              <a:ext uri="{FF2B5EF4-FFF2-40B4-BE49-F238E27FC236}">
                <a16:creationId xmlns:a16="http://schemas.microsoft.com/office/drawing/2014/main" id="{F7D375C3-B174-47D1-8DAE-5E03ACA5A8B4}"/>
              </a:ext>
            </a:extLst>
          </p:cNvPr>
          <p:cNvCxnSpPr>
            <a:cxnSpLocks/>
          </p:cNvCxnSpPr>
          <p:nvPr/>
        </p:nvCxnSpPr>
        <p:spPr>
          <a:xfrm>
            <a:off x="6642080" y="4018385"/>
            <a:ext cx="177628" cy="299584"/>
          </a:xfrm>
          <a:prstGeom prst="straightConnector1">
            <a:avLst/>
          </a:prstGeom>
          <a:noFill/>
          <a:ln w="28575" cap="flat" cmpd="sng" algn="ctr">
            <a:solidFill>
              <a:srgbClr val="0078D3"/>
            </a:solidFill>
            <a:prstDash val="solid"/>
            <a:headEnd type="triangle"/>
            <a:tailEnd type="triangle"/>
          </a:ln>
          <a:effectLst/>
        </p:spPr>
      </p:cxnSp>
    </p:spTree>
    <p:extLst>
      <p:ext uri="{BB962C8B-B14F-4D97-AF65-F5344CB8AC3E}">
        <p14:creationId xmlns:p14="http://schemas.microsoft.com/office/powerpoint/2010/main" val="5317248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dirty="0"/>
              <a:t>Attesting TEE</a:t>
            </a:r>
            <a:br>
              <a:rPr lang="en-US" dirty="0"/>
            </a:br>
            <a:r>
              <a:rPr lang="en-US" sz="2400" dirty="0">
                <a:solidFill>
                  <a:srgbClr val="0070C0"/>
                </a:solidFill>
                <a:latin typeface="Segoe UI" panose="020B0502040204020203" pitchFamily="34" charset="0"/>
                <a:cs typeface="Segoe UI" panose="020B0502040204020203" pitchFamily="34" charset="0"/>
              </a:rPr>
              <a:t>Attestation</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269476" y="1503828"/>
            <a:ext cx="4630554" cy="517065"/>
          </a:xfrm>
        </p:spPr>
        <p:txBody>
          <a:bodyPr/>
          <a:lstStyle/>
          <a:p>
            <a:pPr>
              <a:spcBef>
                <a:spcPts val="1200"/>
              </a:spcBef>
            </a:pPr>
            <a:r>
              <a:rPr lang="en-US" sz="2400" dirty="0">
                <a:solidFill>
                  <a:schemeClr val="tx2"/>
                </a:solidFill>
              </a:rPr>
              <a:t>Service for Confidential Computing </a:t>
            </a:r>
            <a:endParaRPr lang="en-US" kern="0" spc="-41" dirty="0">
              <a:solidFill>
                <a:srgbClr val="000000"/>
              </a:solidFill>
              <a:latin typeface="+mn-lt"/>
              <a:cs typeface="Segoe UI Semilight" panose="020B0402040204020203" pitchFamily="34" charset="0"/>
            </a:endParaRPr>
          </a:p>
        </p:txBody>
      </p:sp>
      <p:sp>
        <p:nvSpPr>
          <p:cNvPr id="114" name="Rectangle 113">
            <a:extLst>
              <a:ext uri="{FF2B5EF4-FFF2-40B4-BE49-F238E27FC236}">
                <a16:creationId xmlns:a16="http://schemas.microsoft.com/office/drawing/2014/main" id="{7C48B188-DA96-40C3-A728-C26C663A3C2C}"/>
              </a:ext>
            </a:extLst>
          </p:cNvPr>
          <p:cNvSpPr/>
          <p:nvPr/>
        </p:nvSpPr>
        <p:spPr>
          <a:xfrm>
            <a:off x="8204901" y="977100"/>
            <a:ext cx="2519664" cy="1302633"/>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kern="0" dirty="0">
                <a:solidFill>
                  <a:srgbClr val="000000"/>
                </a:solidFill>
                <a:latin typeface="Segoe UI Semibold" panose="020B0702040204020203" pitchFamily="34" charset="0"/>
                <a:cs typeface="Segoe UI Semibold" panose="020B0702040204020203" pitchFamily="34" charset="0"/>
              </a:rPr>
              <a:t>Attestation Service</a:t>
            </a:r>
          </a:p>
        </p:txBody>
      </p:sp>
      <p:sp>
        <p:nvSpPr>
          <p:cNvPr id="115" name="TextBox 114">
            <a:extLst>
              <a:ext uri="{FF2B5EF4-FFF2-40B4-BE49-F238E27FC236}">
                <a16:creationId xmlns:a16="http://schemas.microsoft.com/office/drawing/2014/main" id="{506F1F53-85C5-4159-8A6C-866C45B8CA64}"/>
              </a:ext>
            </a:extLst>
          </p:cNvPr>
          <p:cNvSpPr txBox="1"/>
          <p:nvPr/>
        </p:nvSpPr>
        <p:spPr>
          <a:xfrm>
            <a:off x="7553592" y="3097236"/>
            <a:ext cx="1423812" cy="307777"/>
          </a:xfrm>
          <a:prstGeom prst="rect">
            <a:avLst/>
          </a:prstGeom>
          <a:noFill/>
        </p:spPr>
        <p:txBody>
          <a:bodyPr wrap="square" rtlCol="0">
            <a:spAutoFit/>
          </a:bodyPr>
          <a:lstStyle/>
          <a:p>
            <a:pPr algn="r" defTabSz="914400">
              <a:defRPr/>
            </a:pPr>
            <a:r>
              <a:rPr lang="en-US" sz="1400" kern="0" dirty="0">
                <a:solidFill>
                  <a:srgbClr val="2F2F2F"/>
                </a:solidFill>
              </a:rPr>
              <a:t>Signed claims</a:t>
            </a:r>
          </a:p>
        </p:txBody>
      </p:sp>
      <p:sp>
        <p:nvSpPr>
          <p:cNvPr id="117" name="TextBox 7">
            <a:extLst>
              <a:ext uri="{FF2B5EF4-FFF2-40B4-BE49-F238E27FC236}">
                <a16:creationId xmlns:a16="http://schemas.microsoft.com/office/drawing/2014/main" id="{1A3DCCC7-C278-4613-9251-65B60CAAFC40}"/>
              </a:ext>
            </a:extLst>
          </p:cNvPr>
          <p:cNvSpPr txBox="1"/>
          <p:nvPr/>
        </p:nvSpPr>
        <p:spPr>
          <a:xfrm>
            <a:off x="338257" y="2286349"/>
            <a:ext cx="4584956" cy="348532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mj-lt"/>
              <a:buAutoNum type="arabicPeriod"/>
              <a:defRPr/>
            </a:pPr>
            <a:r>
              <a:rPr lang="en-US" sz="1600" kern="0" spc="-41" dirty="0">
                <a:solidFill>
                  <a:srgbClr val="000000"/>
                </a:solidFill>
                <a:cs typeface="Segoe UI Semilight" panose="020B0402040204020203" pitchFamily="34" charset="0"/>
              </a:rPr>
              <a:t>Quote provide proofs:</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Code runs in genuine SGX enclave</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Enclave version and owner is as expected</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Arbitrary enclave supplied data is as expected</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Attestation service attests to hardware, rooted in Intel chain of trust, and issues signed claims as a security token</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Relying party, e.g. another enclave, a cloud service, etc. is presented with security token with certs chained to CPU</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Security token is used to release data and/or secrets to the application enclave</a:t>
            </a:r>
          </a:p>
        </p:txBody>
      </p:sp>
      <p:sp>
        <p:nvSpPr>
          <p:cNvPr id="118" name="TextBox 117">
            <a:extLst>
              <a:ext uri="{FF2B5EF4-FFF2-40B4-BE49-F238E27FC236}">
                <a16:creationId xmlns:a16="http://schemas.microsoft.com/office/drawing/2014/main" id="{A838729E-B123-447D-802D-3398B629E92F}"/>
              </a:ext>
            </a:extLst>
          </p:cNvPr>
          <p:cNvSpPr txBox="1"/>
          <p:nvPr/>
        </p:nvSpPr>
        <p:spPr>
          <a:xfrm>
            <a:off x="7687269" y="4457864"/>
            <a:ext cx="1492819" cy="523220"/>
          </a:xfrm>
          <a:prstGeom prst="rect">
            <a:avLst/>
          </a:prstGeom>
          <a:noFill/>
        </p:spPr>
        <p:txBody>
          <a:bodyPr wrap="square" rtlCol="0">
            <a:spAutoFit/>
          </a:bodyPr>
          <a:lstStyle/>
          <a:p>
            <a:pPr marR="0" lvl="0" indent="0" algn="ctr" defTabSz="914400" fontAlgn="auto">
              <a:lnSpc>
                <a:spcPct val="100000"/>
              </a:lnSpc>
              <a:spcBef>
                <a:spcPts val="0"/>
              </a:spcBef>
              <a:spcAft>
                <a:spcPts val="0"/>
              </a:spcAft>
              <a:buClrTx/>
              <a:buSzTx/>
              <a:buFontTx/>
              <a:buNone/>
              <a:tabLst/>
              <a:defRPr/>
            </a:pPr>
            <a:r>
              <a:rPr lang="en-US" sz="1400" kern="0" dirty="0">
                <a:solidFill>
                  <a:srgbClr val="2F2F2F"/>
                </a:solidFill>
              </a:rPr>
              <a:t>Data and/or secret</a:t>
            </a:r>
          </a:p>
        </p:txBody>
      </p:sp>
      <p:sp>
        <p:nvSpPr>
          <p:cNvPr id="119" name="Rectangle 118">
            <a:extLst>
              <a:ext uri="{FF2B5EF4-FFF2-40B4-BE49-F238E27FC236}">
                <a16:creationId xmlns:a16="http://schemas.microsoft.com/office/drawing/2014/main" id="{4860F128-80FB-4008-AFF8-4191F917BC83}"/>
              </a:ext>
            </a:extLst>
          </p:cNvPr>
          <p:cNvSpPr/>
          <p:nvPr/>
        </p:nvSpPr>
        <p:spPr>
          <a:xfrm>
            <a:off x="5387011" y="5339456"/>
            <a:ext cx="2127382" cy="64179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SGX Enabled Host</a:t>
            </a:r>
          </a:p>
        </p:txBody>
      </p:sp>
      <p:sp>
        <p:nvSpPr>
          <p:cNvPr id="120" name="Rectangle 119">
            <a:extLst>
              <a:ext uri="{FF2B5EF4-FFF2-40B4-BE49-F238E27FC236}">
                <a16:creationId xmlns:a16="http://schemas.microsoft.com/office/drawing/2014/main" id="{2C72C533-2B01-4AD8-94DC-D5BCAC8A3DB3}"/>
              </a:ext>
            </a:extLst>
          </p:cNvPr>
          <p:cNvSpPr/>
          <p:nvPr/>
        </p:nvSpPr>
        <p:spPr>
          <a:xfrm>
            <a:off x="5387011" y="3040062"/>
            <a:ext cx="2127382" cy="217071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Guest DC_series VM</a:t>
            </a:r>
          </a:p>
        </p:txBody>
      </p:sp>
      <p:sp>
        <p:nvSpPr>
          <p:cNvPr id="121" name="Rectangle 120">
            <a:extLst>
              <a:ext uri="{FF2B5EF4-FFF2-40B4-BE49-F238E27FC236}">
                <a16:creationId xmlns:a16="http://schemas.microsoft.com/office/drawing/2014/main" id="{7A6D2BDE-1A3E-4AFC-83EA-2014A93C9E4F}"/>
              </a:ext>
            </a:extLst>
          </p:cNvPr>
          <p:cNvSpPr/>
          <p:nvPr/>
        </p:nvSpPr>
        <p:spPr>
          <a:xfrm>
            <a:off x="5585191" y="3730485"/>
            <a:ext cx="1241459" cy="1393084"/>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ea typeface="+mn-ea"/>
                <a:cs typeface="Segoe UI" panose="020B0502040204020203" pitchFamily="34" charset="0"/>
              </a:rPr>
              <a:t>Host</a:t>
            </a:r>
            <a:endParaRPr kumimoji="0" lang="en-US" sz="1050" b="0" i="0" u="none" strike="noStrike" kern="0" cap="none" spc="0" normalizeH="0" baseline="0" noProof="0" dirty="0">
              <a:ln>
                <a:noFill/>
              </a:ln>
              <a:solidFill>
                <a:srgbClr val="2F2F2F"/>
              </a:solidFill>
              <a:effectLst/>
              <a:uLnTx/>
              <a:uFillTx/>
              <a:ea typeface="+mn-ea"/>
              <a:cs typeface="Segoe UI" panose="020B0502040204020203" pitchFamily="34" charset="0"/>
            </a:endParaRPr>
          </a:p>
        </p:txBody>
      </p:sp>
      <p:sp>
        <p:nvSpPr>
          <p:cNvPr id="122" name="Rectangle 121">
            <a:extLst>
              <a:ext uri="{FF2B5EF4-FFF2-40B4-BE49-F238E27FC236}">
                <a16:creationId xmlns:a16="http://schemas.microsoft.com/office/drawing/2014/main" id="{E810ED8A-B4E7-4A5B-B1D1-DD8AEC68C040}"/>
              </a:ext>
            </a:extLst>
          </p:cNvPr>
          <p:cNvSpPr/>
          <p:nvPr/>
        </p:nvSpPr>
        <p:spPr>
          <a:xfrm>
            <a:off x="5583831" y="4631234"/>
            <a:ext cx="1244379" cy="498344"/>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cs typeface="Segoe UI" panose="020B0502040204020203" pitchFamily="34" charset="0"/>
              </a:rPr>
              <a:t>Enclave</a:t>
            </a:r>
            <a:endParaRPr kumimoji="0" lang="en-US" sz="1050" b="0" i="0" u="none" strike="noStrike" kern="0" cap="none" spc="0" normalizeH="0" baseline="0" noProof="0" dirty="0">
              <a:ln>
                <a:noFill/>
              </a:ln>
              <a:solidFill>
                <a:srgbClr val="2F2F2F"/>
              </a:solidFill>
              <a:effectLst/>
              <a:uLnTx/>
              <a:uFillTx/>
              <a:cs typeface="Segoe UI" panose="020B0502040204020203" pitchFamily="34" charset="0"/>
            </a:endParaRPr>
          </a:p>
        </p:txBody>
      </p:sp>
      <p:cxnSp>
        <p:nvCxnSpPr>
          <p:cNvPr id="123" name="Straight Arrow Connector 122">
            <a:extLst>
              <a:ext uri="{FF2B5EF4-FFF2-40B4-BE49-F238E27FC236}">
                <a16:creationId xmlns:a16="http://schemas.microsoft.com/office/drawing/2014/main" id="{1E058164-D7FD-4BF9-8453-2A13ECAFD819}"/>
              </a:ext>
            </a:extLst>
          </p:cNvPr>
          <p:cNvCxnSpPr>
            <a:cxnSpLocks/>
          </p:cNvCxnSpPr>
          <p:nvPr/>
        </p:nvCxnSpPr>
        <p:spPr>
          <a:xfrm flipV="1">
            <a:off x="6026241" y="2133331"/>
            <a:ext cx="2091328" cy="1694155"/>
          </a:xfrm>
          <a:prstGeom prst="straightConnector1">
            <a:avLst/>
          </a:prstGeom>
          <a:noFill/>
          <a:ln w="19050" cap="flat" cmpd="sng" algn="ctr">
            <a:solidFill>
              <a:srgbClr val="0070C0"/>
            </a:solidFill>
            <a:prstDash val="solid"/>
            <a:miter lim="800000"/>
            <a:headEnd type="oval"/>
            <a:tailEnd type="triangle"/>
          </a:ln>
          <a:effectLst/>
        </p:spPr>
      </p:cxnSp>
      <p:cxnSp>
        <p:nvCxnSpPr>
          <p:cNvPr id="124" name="Straight Arrow Connector 123">
            <a:extLst>
              <a:ext uri="{FF2B5EF4-FFF2-40B4-BE49-F238E27FC236}">
                <a16:creationId xmlns:a16="http://schemas.microsoft.com/office/drawing/2014/main" id="{D158CB3E-CD21-49A9-891E-3A1DB48F995E}"/>
              </a:ext>
            </a:extLst>
          </p:cNvPr>
          <p:cNvCxnSpPr>
            <a:cxnSpLocks/>
          </p:cNvCxnSpPr>
          <p:nvPr/>
        </p:nvCxnSpPr>
        <p:spPr>
          <a:xfrm flipH="1">
            <a:off x="6634526" y="2484082"/>
            <a:ext cx="1759734" cy="1495454"/>
          </a:xfrm>
          <a:prstGeom prst="straightConnector1">
            <a:avLst/>
          </a:prstGeom>
          <a:noFill/>
          <a:ln w="19050" cap="flat" cmpd="sng" algn="ctr">
            <a:solidFill>
              <a:srgbClr val="0070C0"/>
            </a:solidFill>
            <a:prstDash val="solid"/>
            <a:miter lim="800000"/>
            <a:headEnd type="oval"/>
            <a:tailEnd type="triangle"/>
          </a:ln>
          <a:effectLst/>
        </p:spPr>
      </p:cxnSp>
      <p:cxnSp>
        <p:nvCxnSpPr>
          <p:cNvPr id="126" name="Straight Arrow Connector 125">
            <a:extLst>
              <a:ext uri="{FF2B5EF4-FFF2-40B4-BE49-F238E27FC236}">
                <a16:creationId xmlns:a16="http://schemas.microsoft.com/office/drawing/2014/main" id="{DB849361-B504-4945-A459-714590B3A428}"/>
              </a:ext>
            </a:extLst>
          </p:cNvPr>
          <p:cNvCxnSpPr>
            <a:cxnSpLocks/>
          </p:cNvCxnSpPr>
          <p:nvPr/>
        </p:nvCxnSpPr>
        <p:spPr>
          <a:xfrm flipV="1">
            <a:off x="6773079" y="3906728"/>
            <a:ext cx="2656086" cy="369241"/>
          </a:xfrm>
          <a:prstGeom prst="straightConnector1">
            <a:avLst/>
          </a:prstGeom>
          <a:noFill/>
          <a:ln w="19050" cap="flat" cmpd="sng" algn="ctr">
            <a:solidFill>
              <a:srgbClr val="0072C6"/>
            </a:solidFill>
            <a:prstDash val="solid"/>
            <a:miter lim="800000"/>
            <a:headEnd type="oval"/>
            <a:tailEnd type="triangle"/>
          </a:ln>
          <a:effectLst/>
        </p:spPr>
      </p:cxnSp>
      <p:sp>
        <p:nvSpPr>
          <p:cNvPr id="127" name="TextBox 126">
            <a:extLst>
              <a:ext uri="{FF2B5EF4-FFF2-40B4-BE49-F238E27FC236}">
                <a16:creationId xmlns:a16="http://schemas.microsoft.com/office/drawing/2014/main" id="{A32707AB-058B-40A7-AFB4-DF32F3255217}"/>
              </a:ext>
            </a:extLst>
          </p:cNvPr>
          <p:cNvSpPr txBox="1"/>
          <p:nvPr/>
        </p:nvSpPr>
        <p:spPr>
          <a:xfrm>
            <a:off x="6018793" y="2076754"/>
            <a:ext cx="1534114"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F2F2F"/>
                </a:solidFill>
                <a:effectLst/>
                <a:uLnTx/>
                <a:uFillTx/>
              </a:rPr>
              <a:t>Quote (Measurements) </a:t>
            </a:r>
          </a:p>
        </p:txBody>
      </p:sp>
      <p:cxnSp>
        <p:nvCxnSpPr>
          <p:cNvPr id="128" name="Straight Arrow Connector 127">
            <a:extLst>
              <a:ext uri="{FF2B5EF4-FFF2-40B4-BE49-F238E27FC236}">
                <a16:creationId xmlns:a16="http://schemas.microsoft.com/office/drawing/2014/main" id="{7C5E0883-B59D-449F-9F98-023370B0F6BD}"/>
              </a:ext>
            </a:extLst>
          </p:cNvPr>
          <p:cNvCxnSpPr>
            <a:cxnSpLocks/>
          </p:cNvCxnSpPr>
          <p:nvPr/>
        </p:nvCxnSpPr>
        <p:spPr>
          <a:xfrm flipH="1">
            <a:off x="6778673" y="4181188"/>
            <a:ext cx="2574292" cy="383860"/>
          </a:xfrm>
          <a:prstGeom prst="straightConnector1">
            <a:avLst/>
          </a:prstGeom>
          <a:noFill/>
          <a:ln w="12700" cap="flat" cmpd="sng" algn="ctr">
            <a:solidFill>
              <a:srgbClr val="0070C0"/>
            </a:solidFill>
            <a:prstDash val="solid"/>
            <a:miter lim="800000"/>
            <a:headEnd type="oval"/>
            <a:tailEnd type="triangle"/>
          </a:ln>
          <a:effectLst/>
        </p:spPr>
      </p:cxnSp>
      <p:sp>
        <p:nvSpPr>
          <p:cNvPr id="129" name="Arc 128">
            <a:extLst>
              <a:ext uri="{FF2B5EF4-FFF2-40B4-BE49-F238E27FC236}">
                <a16:creationId xmlns:a16="http://schemas.microsoft.com/office/drawing/2014/main" id="{4EF518D1-981D-47D3-83F6-7E3F4A26A9F9}"/>
              </a:ext>
            </a:extLst>
          </p:cNvPr>
          <p:cNvSpPr/>
          <p:nvPr/>
        </p:nvSpPr>
        <p:spPr>
          <a:xfrm flipH="1">
            <a:off x="6619908" y="4668562"/>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6E612A8A-E643-48DC-B577-93F913429C4C}"/>
              </a:ext>
            </a:extLst>
          </p:cNvPr>
          <p:cNvGrpSpPr/>
          <p:nvPr/>
        </p:nvGrpSpPr>
        <p:grpSpPr>
          <a:xfrm>
            <a:off x="8560804" y="2007364"/>
            <a:ext cx="511107" cy="592876"/>
            <a:chOff x="1736787" y="1919884"/>
            <a:chExt cx="397947" cy="446713"/>
          </a:xfrm>
        </p:grpSpPr>
        <p:sp>
          <p:nvSpPr>
            <p:cNvPr id="131" name="document">
              <a:extLst>
                <a:ext uri="{FF2B5EF4-FFF2-40B4-BE49-F238E27FC236}">
                  <a16:creationId xmlns:a16="http://schemas.microsoft.com/office/drawing/2014/main" id="{0E41846E-186D-49BA-B366-F716C108D964}"/>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32" name="Rectangle 131">
              <a:extLst>
                <a:ext uri="{FF2B5EF4-FFF2-40B4-BE49-F238E27FC236}">
                  <a16:creationId xmlns:a16="http://schemas.microsoft.com/office/drawing/2014/main" id="{41280B36-C454-4147-9CF2-0B86D51DF1AD}"/>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3" name="award">
              <a:extLst>
                <a:ext uri="{FF2B5EF4-FFF2-40B4-BE49-F238E27FC236}">
                  <a16:creationId xmlns:a16="http://schemas.microsoft.com/office/drawing/2014/main" id="{0BF7718E-27CF-481A-ADB7-B48F53D903AA}"/>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134" name="Group 133">
            <a:extLst>
              <a:ext uri="{FF2B5EF4-FFF2-40B4-BE49-F238E27FC236}">
                <a16:creationId xmlns:a16="http://schemas.microsoft.com/office/drawing/2014/main" id="{590DD37E-94A9-45C5-B7DA-C365CFCF4D2E}"/>
              </a:ext>
            </a:extLst>
          </p:cNvPr>
          <p:cNvGrpSpPr/>
          <p:nvPr/>
        </p:nvGrpSpPr>
        <p:grpSpPr>
          <a:xfrm>
            <a:off x="8167403" y="2756160"/>
            <a:ext cx="450843" cy="309454"/>
            <a:chOff x="3562924" y="5455094"/>
            <a:chExt cx="1520825" cy="1039597"/>
          </a:xfrm>
        </p:grpSpPr>
        <p:sp>
          <p:nvSpPr>
            <p:cNvPr id="135" name="Freeform: Shape 134">
              <a:extLst>
                <a:ext uri="{FF2B5EF4-FFF2-40B4-BE49-F238E27FC236}">
                  <a16:creationId xmlns:a16="http://schemas.microsoft.com/office/drawing/2014/main" id="{3F468E44-0653-4B5D-8882-F57A2440A05E}"/>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a:extLst>
                <a:ext uri="{FF2B5EF4-FFF2-40B4-BE49-F238E27FC236}">
                  <a16:creationId xmlns:a16="http://schemas.microsoft.com/office/drawing/2014/main" id="{0ED9E62F-D43A-4CF8-B7E4-3AB7EEA1219F}"/>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a:extLst>
                <a:ext uri="{FF2B5EF4-FFF2-40B4-BE49-F238E27FC236}">
                  <a16:creationId xmlns:a16="http://schemas.microsoft.com/office/drawing/2014/main" id="{E4128BA1-70D4-4C66-B5A1-DF400496507B}"/>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67A00DED-0920-48A8-A056-F8FC8070F4E6}"/>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4CA4546A-1C22-4F49-8A0C-C646657ECE45}"/>
              </a:ext>
            </a:extLst>
          </p:cNvPr>
          <p:cNvGrpSpPr/>
          <p:nvPr/>
        </p:nvGrpSpPr>
        <p:grpSpPr>
          <a:xfrm>
            <a:off x="7827698" y="3697894"/>
            <a:ext cx="458804" cy="320514"/>
            <a:chOff x="3562924" y="5455094"/>
            <a:chExt cx="1520825" cy="1039597"/>
          </a:xfrm>
        </p:grpSpPr>
        <p:sp>
          <p:nvSpPr>
            <p:cNvPr id="140" name="Freeform: Shape 139">
              <a:extLst>
                <a:ext uri="{FF2B5EF4-FFF2-40B4-BE49-F238E27FC236}">
                  <a16:creationId xmlns:a16="http://schemas.microsoft.com/office/drawing/2014/main" id="{8B5BD963-65F5-43EE-B9AB-AF97E9DAA378}"/>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Oval 140">
              <a:extLst>
                <a:ext uri="{FF2B5EF4-FFF2-40B4-BE49-F238E27FC236}">
                  <a16:creationId xmlns:a16="http://schemas.microsoft.com/office/drawing/2014/main" id="{A5A85511-C207-4BA6-BDEC-3B3766F268DA}"/>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Oval 141">
              <a:extLst>
                <a:ext uri="{FF2B5EF4-FFF2-40B4-BE49-F238E27FC236}">
                  <a16:creationId xmlns:a16="http://schemas.microsoft.com/office/drawing/2014/main" id="{AAF3D865-E954-4A94-AC19-E3880E5C3CF6}"/>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Oval 142">
              <a:extLst>
                <a:ext uri="{FF2B5EF4-FFF2-40B4-BE49-F238E27FC236}">
                  <a16:creationId xmlns:a16="http://schemas.microsoft.com/office/drawing/2014/main" id="{AA837295-F926-4198-8504-D4374341AF52}"/>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019FBC1F-9B3E-4326-850B-9A9B99C2AA41}"/>
              </a:ext>
            </a:extLst>
          </p:cNvPr>
          <p:cNvGrpSpPr/>
          <p:nvPr/>
        </p:nvGrpSpPr>
        <p:grpSpPr>
          <a:xfrm>
            <a:off x="8799563" y="4747247"/>
            <a:ext cx="177841" cy="321409"/>
            <a:chOff x="191543" y="2744210"/>
            <a:chExt cx="842668" cy="1522944"/>
          </a:xfrm>
        </p:grpSpPr>
        <p:sp>
          <p:nvSpPr>
            <p:cNvPr id="145" name="Freeform: Shape 144">
              <a:extLst>
                <a:ext uri="{FF2B5EF4-FFF2-40B4-BE49-F238E27FC236}">
                  <a16:creationId xmlns:a16="http://schemas.microsoft.com/office/drawing/2014/main" id="{F0AB11D7-47D1-4BA1-81C5-02ACC9ECEC54}"/>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6" name="Oval 145">
              <a:extLst>
                <a:ext uri="{FF2B5EF4-FFF2-40B4-BE49-F238E27FC236}">
                  <a16:creationId xmlns:a16="http://schemas.microsoft.com/office/drawing/2014/main" id="{5E3374AB-2AAD-4CE8-9285-9B7EB5D13A26}"/>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147" name="Picture 146">
            <a:extLst>
              <a:ext uri="{FF2B5EF4-FFF2-40B4-BE49-F238E27FC236}">
                <a16:creationId xmlns:a16="http://schemas.microsoft.com/office/drawing/2014/main" id="{3BA70C1A-A484-4260-8623-BB7AC5E57D1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8528" y="4823007"/>
            <a:ext cx="376287" cy="375579"/>
          </a:xfrm>
          <a:prstGeom prst="rect">
            <a:avLst/>
          </a:prstGeom>
        </p:spPr>
      </p:pic>
      <p:sp>
        <p:nvSpPr>
          <p:cNvPr id="148" name="Rectangle 147">
            <a:extLst>
              <a:ext uri="{FF2B5EF4-FFF2-40B4-BE49-F238E27FC236}">
                <a16:creationId xmlns:a16="http://schemas.microsoft.com/office/drawing/2014/main" id="{1A603F11-6173-41E9-843A-034D383A473E}"/>
              </a:ext>
            </a:extLst>
          </p:cNvPr>
          <p:cNvSpPr/>
          <p:nvPr/>
        </p:nvSpPr>
        <p:spPr>
          <a:xfrm>
            <a:off x="9489840" y="3001493"/>
            <a:ext cx="1234725" cy="143918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sp>
        <p:nvSpPr>
          <p:cNvPr id="169" name="TextBox 168">
            <a:extLst>
              <a:ext uri="{FF2B5EF4-FFF2-40B4-BE49-F238E27FC236}">
                <a16:creationId xmlns:a16="http://schemas.microsoft.com/office/drawing/2014/main" id="{9F474EA6-CE14-45E0-B35F-5E4C7049178D}"/>
              </a:ext>
            </a:extLst>
          </p:cNvPr>
          <p:cNvSpPr txBox="1"/>
          <p:nvPr/>
        </p:nvSpPr>
        <p:spPr>
          <a:xfrm>
            <a:off x="5530240" y="1268883"/>
            <a:ext cx="1840923" cy="307777"/>
          </a:xfrm>
          <a:prstGeom prst="rect">
            <a:avLst/>
          </a:prstGeom>
          <a:noFill/>
        </p:spPr>
        <p:txBody>
          <a:bodyPr wrap="square" rtlCol="0">
            <a:spAutoFit/>
          </a:bodyPr>
          <a:lstStyle/>
          <a:p>
            <a:pPr algn="r" defTabSz="914400">
              <a:defRPr/>
            </a:pPr>
            <a:r>
              <a:rPr lang="en-US" sz="1400" kern="0" dirty="0">
                <a:solidFill>
                  <a:srgbClr val="2F2F2F"/>
                </a:solidFill>
              </a:rPr>
              <a:t>Trust relationship</a:t>
            </a:r>
          </a:p>
        </p:txBody>
      </p:sp>
      <p:sp>
        <p:nvSpPr>
          <p:cNvPr id="170" name="TextBox 169">
            <a:extLst>
              <a:ext uri="{FF2B5EF4-FFF2-40B4-BE49-F238E27FC236}">
                <a16:creationId xmlns:a16="http://schemas.microsoft.com/office/drawing/2014/main" id="{F247A00C-F6A4-4480-A76F-6B6D1E18F5D3}"/>
              </a:ext>
            </a:extLst>
          </p:cNvPr>
          <p:cNvSpPr txBox="1"/>
          <p:nvPr/>
        </p:nvSpPr>
        <p:spPr>
          <a:xfrm>
            <a:off x="10470560" y="1270179"/>
            <a:ext cx="1811997" cy="307777"/>
          </a:xfrm>
          <a:prstGeom prst="rect">
            <a:avLst/>
          </a:prstGeom>
          <a:noFill/>
        </p:spPr>
        <p:txBody>
          <a:bodyPr wrap="square" rtlCol="0">
            <a:spAutoFit/>
          </a:bodyPr>
          <a:lstStyle/>
          <a:p>
            <a:pPr marR="0" lvl="0" indent="0" algn="r" defTabSz="914400" fontAlgn="auto">
              <a:lnSpc>
                <a:spcPct val="100000"/>
              </a:lnSpc>
              <a:spcBef>
                <a:spcPts val="0"/>
              </a:spcBef>
              <a:spcAft>
                <a:spcPts val="0"/>
              </a:spcAft>
              <a:buClrTx/>
              <a:buSzTx/>
              <a:buFontTx/>
              <a:buNone/>
              <a:tabLst/>
              <a:defRPr/>
            </a:pPr>
            <a:r>
              <a:rPr lang="en-US" sz="1400" kern="0" dirty="0">
                <a:solidFill>
                  <a:srgbClr val="2F2F2F"/>
                </a:solidFill>
              </a:rPr>
              <a:t>Trust relationship</a:t>
            </a:r>
          </a:p>
        </p:txBody>
      </p:sp>
      <p:sp>
        <p:nvSpPr>
          <p:cNvPr id="172" name="chip" title="Icon of a computer chip">
            <a:extLst>
              <a:ext uri="{FF2B5EF4-FFF2-40B4-BE49-F238E27FC236}">
                <a16:creationId xmlns:a16="http://schemas.microsoft.com/office/drawing/2014/main" id="{0902741A-C28D-4AFD-8695-D725A083A9B2}"/>
              </a:ext>
            </a:extLst>
          </p:cNvPr>
          <p:cNvSpPr>
            <a:spLocks noChangeAspect="1" noEditPoints="1"/>
          </p:cNvSpPr>
          <p:nvPr/>
        </p:nvSpPr>
        <p:spPr bwMode="auto">
          <a:xfrm>
            <a:off x="7214306" y="5561744"/>
            <a:ext cx="431280" cy="5096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Arc 124">
            <a:extLst>
              <a:ext uri="{FF2B5EF4-FFF2-40B4-BE49-F238E27FC236}">
                <a16:creationId xmlns:a16="http://schemas.microsoft.com/office/drawing/2014/main" id="{A055409A-133C-4DCB-8F1F-BE6A3BFA56CA}"/>
              </a:ext>
            </a:extLst>
          </p:cNvPr>
          <p:cNvSpPr/>
          <p:nvPr/>
        </p:nvSpPr>
        <p:spPr>
          <a:xfrm rot="16700294" flipH="1">
            <a:off x="6517651" y="3869029"/>
            <a:ext cx="479375" cy="281071"/>
          </a:xfrm>
          <a:prstGeom prst="arc">
            <a:avLst>
              <a:gd name="adj1" fmla="val 16564373"/>
              <a:gd name="adj2" fmla="val 0"/>
            </a:avLst>
          </a:prstGeom>
          <a:noFill/>
          <a:ln w="1905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294" name="Connector: Elbow 293">
            <a:extLst>
              <a:ext uri="{FF2B5EF4-FFF2-40B4-BE49-F238E27FC236}">
                <a16:creationId xmlns:a16="http://schemas.microsoft.com/office/drawing/2014/main" id="{0906C97F-C584-45CD-B8CE-3CEBF5AB9720}"/>
              </a:ext>
            </a:extLst>
          </p:cNvPr>
          <p:cNvCxnSpPr>
            <a:cxnSpLocks/>
            <a:stCxn id="148" idx="3"/>
            <a:endCxn id="114" idx="3"/>
          </p:cNvCxnSpPr>
          <p:nvPr/>
        </p:nvCxnSpPr>
        <p:spPr>
          <a:xfrm flipV="1">
            <a:off x="10724565" y="1628417"/>
            <a:ext cx="12700" cy="2092669"/>
          </a:xfrm>
          <a:prstGeom prst="bentConnector3">
            <a:avLst>
              <a:gd name="adj1" fmla="val 1800000"/>
            </a:avLst>
          </a:prstGeom>
          <a:solidFill>
            <a:srgbClr val="FFFFFF">
              <a:alpha val="45000"/>
            </a:srgbClr>
          </a:solidFill>
          <a:ln w="28575" cap="flat" cmpd="sng" algn="ctr">
            <a:solidFill>
              <a:schemeClr val="bg1">
                <a:lumMod val="85000"/>
              </a:schemeClr>
            </a:solidFill>
            <a:prstDash val="sysDot"/>
            <a:miter lim="800000"/>
          </a:ln>
          <a:effectLst/>
        </p:spPr>
      </p:cxnSp>
      <p:cxnSp>
        <p:nvCxnSpPr>
          <p:cNvPr id="304" name="Connector: Elbow 303">
            <a:extLst>
              <a:ext uri="{FF2B5EF4-FFF2-40B4-BE49-F238E27FC236}">
                <a16:creationId xmlns:a16="http://schemas.microsoft.com/office/drawing/2014/main" id="{215651CA-47BA-4EBE-9587-F1E86D3A7BBA}"/>
              </a:ext>
            </a:extLst>
          </p:cNvPr>
          <p:cNvCxnSpPr>
            <a:cxnSpLocks/>
            <a:stCxn id="120" idx="1"/>
            <a:endCxn id="114" idx="1"/>
          </p:cNvCxnSpPr>
          <p:nvPr/>
        </p:nvCxnSpPr>
        <p:spPr>
          <a:xfrm rot="10800000" flipH="1">
            <a:off x="5387011" y="1628418"/>
            <a:ext cx="2817890" cy="2497001"/>
          </a:xfrm>
          <a:prstGeom prst="bentConnector3">
            <a:avLst>
              <a:gd name="adj1" fmla="val -8112"/>
            </a:avLst>
          </a:prstGeom>
          <a:solidFill>
            <a:srgbClr val="FFFFFF">
              <a:alpha val="45000"/>
            </a:srgbClr>
          </a:solidFill>
          <a:ln w="28575" cap="flat" cmpd="sng" algn="ctr">
            <a:solidFill>
              <a:schemeClr val="bg1">
                <a:lumMod val="85000"/>
              </a:schemeClr>
            </a:solidFill>
            <a:prstDash val="sysDot"/>
            <a:miter lim="800000"/>
          </a:ln>
          <a:effectLst/>
        </p:spPr>
      </p:cxnSp>
      <p:pic>
        <p:nvPicPr>
          <p:cNvPr id="4" name="Picture 15">
            <a:extLst>
              <a:ext uri="{FF2B5EF4-FFF2-40B4-BE49-F238E27FC236}">
                <a16:creationId xmlns:a16="http://schemas.microsoft.com/office/drawing/2014/main" id="{DFB19BC5-EB40-42F2-93F8-EB54C338DD07}"/>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01524" y="1397901"/>
            <a:ext cx="690878" cy="690877"/>
          </a:xfrm>
          <a:prstGeom prst="rect">
            <a:avLst/>
          </a:prstGeom>
        </p:spPr>
      </p:pic>
    </p:spTree>
    <p:extLst>
      <p:ext uri="{BB962C8B-B14F-4D97-AF65-F5344CB8AC3E}">
        <p14:creationId xmlns:p14="http://schemas.microsoft.com/office/powerpoint/2010/main" val="1265892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left)">
                                      <p:cBhvr>
                                        <p:cTn id="10" dur="500"/>
                                        <p:tgtEl>
                                          <p:spTgt spid="1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7">
                                            <p:txEl>
                                              <p:pRg st="0" end="0"/>
                                            </p:txEl>
                                          </p:spTgt>
                                        </p:tgtEl>
                                        <p:attrNameLst>
                                          <p:attrName>style.visibility</p:attrName>
                                        </p:attrNameLst>
                                      </p:cBhvr>
                                      <p:to>
                                        <p:strVal val="visible"/>
                                      </p:to>
                                    </p:set>
                                    <p:animEffect transition="in" filter="fade">
                                      <p:cBhvr>
                                        <p:cTn id="14" dur="250"/>
                                        <p:tgtEl>
                                          <p:spTgt spid="11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7">
                                            <p:txEl>
                                              <p:pRg st="1" end="1"/>
                                            </p:txEl>
                                          </p:spTgt>
                                        </p:tgtEl>
                                        <p:attrNameLst>
                                          <p:attrName>style.visibility</p:attrName>
                                        </p:attrNameLst>
                                      </p:cBhvr>
                                      <p:to>
                                        <p:strVal val="visible"/>
                                      </p:to>
                                    </p:set>
                                    <p:animEffect transition="in" filter="fade">
                                      <p:cBhvr>
                                        <p:cTn id="17" dur="250"/>
                                        <p:tgtEl>
                                          <p:spTgt spid="117">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7">
                                            <p:txEl>
                                              <p:pRg st="2" end="2"/>
                                            </p:txEl>
                                          </p:spTgt>
                                        </p:tgtEl>
                                        <p:attrNameLst>
                                          <p:attrName>style.visibility</p:attrName>
                                        </p:attrNameLst>
                                      </p:cBhvr>
                                      <p:to>
                                        <p:strVal val="visible"/>
                                      </p:to>
                                    </p:set>
                                    <p:animEffect transition="in" filter="fade">
                                      <p:cBhvr>
                                        <p:cTn id="20" dur="250"/>
                                        <p:tgtEl>
                                          <p:spTgt spid="11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7">
                                            <p:txEl>
                                              <p:pRg st="3" end="3"/>
                                            </p:txEl>
                                          </p:spTgt>
                                        </p:tgtEl>
                                        <p:attrNameLst>
                                          <p:attrName>style.visibility</p:attrName>
                                        </p:attrNameLst>
                                      </p:cBhvr>
                                      <p:to>
                                        <p:strVal val="visible"/>
                                      </p:to>
                                    </p:set>
                                    <p:animEffect transition="in" filter="fade">
                                      <p:cBhvr>
                                        <p:cTn id="23" dur="250"/>
                                        <p:tgtEl>
                                          <p:spTgt spid="11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wipe(right)">
                                      <p:cBhvr>
                                        <p:cTn id="28" dur="500"/>
                                        <p:tgtEl>
                                          <p:spTgt spid="124"/>
                                        </p:tgtEl>
                                      </p:cBhvr>
                                    </p:animEffect>
                                  </p:childTnLst>
                                </p:cTn>
                              </p:par>
                              <p:par>
                                <p:cTn id="29" presetID="22" presetClass="entr" presetSubtype="2"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wipe(right)">
                                      <p:cBhvr>
                                        <p:cTn id="31" dur="500"/>
                                        <p:tgtEl>
                                          <p:spTgt spid="13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wipe(right)">
                                      <p:cBhvr>
                                        <p:cTn id="34" dur="500"/>
                                        <p:tgtEl>
                                          <p:spTgt spid="11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7">
                                            <p:txEl>
                                              <p:pRg st="4" end="4"/>
                                            </p:txEl>
                                          </p:spTgt>
                                        </p:tgtEl>
                                        <p:attrNameLst>
                                          <p:attrName>style.visibility</p:attrName>
                                        </p:attrNameLst>
                                      </p:cBhvr>
                                      <p:to>
                                        <p:strVal val="visible"/>
                                      </p:to>
                                    </p:set>
                                    <p:animEffect transition="in" filter="fade">
                                      <p:cBhvr>
                                        <p:cTn id="38" dur="250"/>
                                        <p:tgtEl>
                                          <p:spTgt spid="11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ipe(left)">
                                      <p:cBhvr>
                                        <p:cTn id="43" dur="500"/>
                                        <p:tgtEl>
                                          <p:spTgt spid="12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par>
                                <p:cTn id="48" presetID="22" presetClass="entr" presetSubtype="8" fill="hold" nodeType="with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wipe(left)">
                                      <p:cBhvr>
                                        <p:cTn id="50" dur="500"/>
                                        <p:tgtEl>
                                          <p:spTgt spid="139"/>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17">
                                            <p:txEl>
                                              <p:pRg st="5" end="5"/>
                                            </p:txEl>
                                          </p:spTgt>
                                        </p:tgtEl>
                                        <p:attrNameLst>
                                          <p:attrName>style.visibility</p:attrName>
                                        </p:attrNameLst>
                                      </p:cBhvr>
                                      <p:to>
                                        <p:strVal val="visible"/>
                                      </p:to>
                                    </p:set>
                                    <p:animEffect transition="in" filter="fade">
                                      <p:cBhvr>
                                        <p:cTn id="54" dur="250"/>
                                        <p:tgtEl>
                                          <p:spTgt spid="117">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right)">
                                      <p:cBhvr>
                                        <p:cTn id="59" dur="500"/>
                                        <p:tgtEl>
                                          <p:spTgt spid="128"/>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wipe(right)">
                                      <p:cBhvr>
                                        <p:cTn id="62" dur="500"/>
                                        <p:tgtEl>
                                          <p:spTgt spid="118"/>
                                        </p:tgtEl>
                                      </p:cBhvr>
                                    </p:animEffect>
                                  </p:childTnLst>
                                </p:cTn>
                              </p:par>
                              <p:par>
                                <p:cTn id="63" presetID="22" presetClass="entr" presetSubtype="2" fill="hold" nodeType="withEffect">
                                  <p:stCondLst>
                                    <p:cond delay="0"/>
                                  </p:stCondLst>
                                  <p:childTnLst>
                                    <p:set>
                                      <p:cBhvr>
                                        <p:cTn id="64" dur="1" fill="hold">
                                          <p:stCondLst>
                                            <p:cond delay="0"/>
                                          </p:stCondLst>
                                        </p:cTn>
                                        <p:tgtEl>
                                          <p:spTgt spid="144"/>
                                        </p:tgtEl>
                                        <p:attrNameLst>
                                          <p:attrName>style.visibility</p:attrName>
                                        </p:attrNameLst>
                                      </p:cBhvr>
                                      <p:to>
                                        <p:strVal val="visible"/>
                                      </p:to>
                                    </p:set>
                                    <p:animEffect transition="in" filter="wipe(right)">
                                      <p:cBhvr>
                                        <p:cTn id="65" dur="500"/>
                                        <p:tgtEl>
                                          <p:spTgt spid="144"/>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wipe(right)">
                                      <p:cBhvr>
                                        <p:cTn id="69" dur="500"/>
                                        <p:tgtEl>
                                          <p:spTgt spid="129"/>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animEffect transition="in" filter="fade">
                                      <p:cBhvr>
                                        <p:cTn id="73" dur="250"/>
                                        <p:tgtEl>
                                          <p:spTgt spid="117">
                                            <p:txEl>
                                              <p:pRg st="6" end="6"/>
                                            </p:txEl>
                                          </p:spTgt>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wipe(left)">
                                      <p:cBhvr>
                                        <p:cTn id="76" dur="500"/>
                                        <p:tgtEl>
                                          <p:spTgt spid="16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wipe(left)">
                                      <p:cBhvr>
                                        <p:cTn id="79"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8" grpId="0"/>
      <p:bldP spid="127" grpId="0"/>
      <p:bldP spid="129" grpId="0" animBg="1"/>
      <p:bldP spid="169" grpId="0"/>
      <p:bldP spid="170" grpId="0"/>
      <p:bldP spid="1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33E8F-52BB-4C42-AE84-43E19A27C4EE}"/>
              </a:ext>
            </a:extLst>
          </p:cNvPr>
          <p:cNvPicPr>
            <a:picLocks noChangeAspect="1"/>
          </p:cNvPicPr>
          <p:nvPr/>
        </p:nvPicPr>
        <p:blipFill>
          <a:blip r:embed="rId3"/>
          <a:stretch>
            <a:fillRect/>
          </a:stretch>
        </p:blipFill>
        <p:spPr>
          <a:xfrm>
            <a:off x="5989638" y="1179025"/>
            <a:ext cx="6435068" cy="3619726"/>
          </a:xfrm>
          <a:prstGeom prst="rect">
            <a:avLst/>
          </a:prstGeom>
        </p:spPr>
      </p:pic>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8" y="1258376"/>
            <a:ext cx="5244377" cy="2739211"/>
          </a:xfrm>
        </p:spPr>
        <p:txBody>
          <a:bodyPr>
            <a:normAutofit/>
          </a:bodyPr>
          <a:lstStyle/>
          <a:p>
            <a:pPr defTabSz="932563">
              <a:defRPr/>
            </a:pPr>
            <a:r>
              <a:rPr lang="en-US" dirty="0"/>
              <a:t>Intelligent edge computing creates the need to protect code &amp; data in use in addition to protection in storage and transit</a:t>
            </a: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33696" y="5204656"/>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Code and data confidentiality</a:t>
            </a:r>
          </a:p>
          <a:p>
            <a:pPr marL="285750" lvl="0" indent="-285750" defTabSz="914367">
              <a:buFont typeface="Arial" panose="020B0604020202020204" pitchFamily="34" charset="0"/>
              <a:buChar char="•"/>
              <a:defRPr/>
            </a:pPr>
            <a:r>
              <a:rPr lang="en-US" sz="1400" dirty="0">
                <a:solidFill>
                  <a:srgbClr val="000000"/>
                </a:solidFill>
              </a:rPr>
              <a:t>Proprietary code and algorithms</a:t>
            </a:r>
          </a:p>
          <a:p>
            <a:pPr marL="285750" lvl="0" indent="-285750" defTabSz="914367">
              <a:buFont typeface="Arial" panose="020B0604020202020204" pitchFamily="34" charset="0"/>
              <a:buChar char="•"/>
              <a:defRPr/>
            </a:pPr>
            <a:r>
              <a:rPr lang="en-US" sz="1400" dirty="0">
                <a:solidFill>
                  <a:srgbClr val="000000"/>
                </a:solidFill>
              </a:rPr>
              <a:t>Sensitive data like patient information and ML models</a:t>
            </a:r>
            <a:endParaRPr lang="fr-FR" sz="1400" dirty="0">
              <a:solidFill>
                <a:srgbClr val="000000"/>
              </a:solidFill>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8785571" y="5236632"/>
            <a:ext cx="3398660" cy="1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Valued transactions</a:t>
            </a:r>
          </a:p>
          <a:p>
            <a:pPr marL="285750" lvl="0" indent="-285750" defTabSz="914367">
              <a:buFont typeface="Arial" panose="020B0604020202020204" pitchFamily="34" charset="0"/>
              <a:buChar char="•"/>
              <a:defRPr/>
            </a:pPr>
            <a:r>
              <a:rPr lang="en-IN" sz="1400" dirty="0">
                <a:solidFill>
                  <a:srgbClr val="000000"/>
                </a:solidFill>
              </a:rPr>
              <a:t>Metering actions for billing</a:t>
            </a:r>
          </a:p>
          <a:p>
            <a:pPr marL="285750" lvl="0" indent="-285750" defTabSz="914367">
              <a:buFont typeface="Arial" panose="020B0604020202020204" pitchFamily="34" charset="0"/>
              <a:buChar char="•"/>
              <a:defRPr/>
            </a:pPr>
            <a:r>
              <a:rPr lang="en-IN" sz="1400" dirty="0">
                <a:solidFill>
                  <a:srgbClr val="000000"/>
                </a:solidFill>
              </a:rPr>
              <a:t>Events tracking e.g. violations for warranty management</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4919895" y="5236632"/>
            <a:ext cx="3438638" cy="1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Actions from insights</a:t>
            </a:r>
          </a:p>
          <a:p>
            <a:pPr marL="285750" lvl="0" indent="-285750" defTabSz="914367">
              <a:buFont typeface="Arial" panose="020B0604020202020204" pitchFamily="34" charset="0"/>
              <a:buChar char="•"/>
              <a:defRPr/>
            </a:pPr>
            <a:r>
              <a:rPr lang="en-IN" sz="1400" dirty="0">
                <a:solidFill>
                  <a:srgbClr val="000000"/>
                </a:solidFill>
              </a:rPr>
              <a:t>Safe actions from insights out of intelligent edge processing</a:t>
            </a:r>
          </a:p>
          <a:p>
            <a:pPr marL="285750" lvl="0" indent="-285750" defTabSz="914367">
              <a:buFont typeface="Arial" panose="020B0604020202020204" pitchFamily="34" charset="0"/>
              <a:buChar char="•"/>
              <a:defRPr/>
            </a:pPr>
            <a:r>
              <a:rPr lang="en-IN" sz="1400" dirty="0">
                <a:solidFill>
                  <a:srgbClr val="000000"/>
                </a:solidFill>
              </a:rPr>
              <a:t>Trustworthy I/O for command and control of critical infrastructure</a:t>
            </a:r>
          </a:p>
        </p:txBody>
      </p:sp>
      <p:grpSp>
        <p:nvGrpSpPr>
          <p:cNvPr id="41" name="Group 40">
            <a:extLst>
              <a:ext uri="{FF2B5EF4-FFF2-40B4-BE49-F238E27FC236}">
                <a16:creationId xmlns:a16="http://schemas.microsoft.com/office/drawing/2014/main" id="{092CC532-A8AB-4E81-9023-F1B82C51D874}"/>
              </a:ext>
            </a:extLst>
          </p:cNvPr>
          <p:cNvGrpSpPr/>
          <p:nvPr/>
        </p:nvGrpSpPr>
        <p:grpSpPr>
          <a:xfrm>
            <a:off x="8102713" y="4418992"/>
            <a:ext cx="830871" cy="830870"/>
            <a:chOff x="2874287" y="2420193"/>
            <a:chExt cx="935994" cy="935993"/>
          </a:xfrm>
        </p:grpSpPr>
        <p:sp>
          <p:nvSpPr>
            <p:cNvPr id="39" name="Oval 38">
              <a:extLst>
                <a:ext uri="{FF2B5EF4-FFF2-40B4-BE49-F238E27FC236}">
                  <a16:creationId xmlns:a16="http://schemas.microsoft.com/office/drawing/2014/main" id="{1F300535-2D34-471E-AAA2-731262609EF9}"/>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5A01F96B-21C2-493B-A067-7F9FD34D88B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136">
            <a:extLst>
              <a:ext uri="{FF2B5EF4-FFF2-40B4-BE49-F238E27FC236}">
                <a16:creationId xmlns:a16="http://schemas.microsoft.com/office/drawing/2014/main" id="{82153041-69F3-4703-BCFE-450EF1A64719}"/>
              </a:ext>
            </a:extLst>
          </p:cNvPr>
          <p:cNvGrpSpPr>
            <a:grpSpLocks noChangeAspect="1"/>
          </p:cNvGrpSpPr>
          <p:nvPr/>
        </p:nvGrpSpPr>
        <p:grpSpPr bwMode="auto">
          <a:xfrm>
            <a:off x="8287425" y="4603444"/>
            <a:ext cx="461446" cy="461966"/>
            <a:chOff x="5091" y="3116"/>
            <a:chExt cx="886" cy="887"/>
          </a:xfrm>
          <a:solidFill>
            <a:schemeClr val="tx2"/>
          </a:solidFill>
        </p:grpSpPr>
        <p:sp>
          <p:nvSpPr>
            <p:cNvPr id="57" name="Freeform 137">
              <a:extLst>
                <a:ext uri="{FF2B5EF4-FFF2-40B4-BE49-F238E27FC236}">
                  <a16:creationId xmlns:a16="http://schemas.microsoft.com/office/drawing/2014/main" id="{DF0038A3-B979-403A-BC6C-8D375CF5DE99}"/>
                </a:ext>
              </a:extLst>
            </p:cNvPr>
            <p:cNvSpPr>
              <a:spLocks noEditPoints="1"/>
            </p:cNvSpPr>
            <p:nvPr/>
          </p:nvSpPr>
          <p:spPr bwMode="auto">
            <a:xfrm>
              <a:off x="5091" y="3116"/>
              <a:ext cx="886" cy="887"/>
            </a:xfrm>
            <a:custGeom>
              <a:avLst/>
              <a:gdLst>
                <a:gd name="T0" fmla="*/ 756 w 1536"/>
                <a:gd name="T1" fmla="*/ 0 h 1536"/>
                <a:gd name="T2" fmla="*/ 780 w 1536"/>
                <a:gd name="T3" fmla="*/ 0 h 1536"/>
                <a:gd name="T4" fmla="*/ 801 w 1536"/>
                <a:gd name="T5" fmla="*/ 126 h 1536"/>
                <a:gd name="T6" fmla="*/ 1407 w 1536"/>
                <a:gd name="T7" fmla="*/ 735 h 1536"/>
                <a:gd name="T8" fmla="*/ 1536 w 1536"/>
                <a:gd name="T9" fmla="*/ 756 h 1536"/>
                <a:gd name="T10" fmla="*/ 1536 w 1536"/>
                <a:gd name="T11" fmla="*/ 780 h 1536"/>
                <a:gd name="T12" fmla="*/ 1410 w 1536"/>
                <a:gd name="T13" fmla="*/ 801 h 1536"/>
                <a:gd name="T14" fmla="*/ 801 w 1536"/>
                <a:gd name="T15" fmla="*/ 1407 h 1536"/>
                <a:gd name="T16" fmla="*/ 780 w 1536"/>
                <a:gd name="T17" fmla="*/ 1536 h 1536"/>
                <a:gd name="T18" fmla="*/ 756 w 1536"/>
                <a:gd name="T19" fmla="*/ 1536 h 1536"/>
                <a:gd name="T20" fmla="*/ 735 w 1536"/>
                <a:gd name="T21" fmla="*/ 1410 h 1536"/>
                <a:gd name="T22" fmla="*/ 129 w 1536"/>
                <a:gd name="T23" fmla="*/ 801 h 1536"/>
                <a:gd name="T24" fmla="*/ 0 w 1536"/>
                <a:gd name="T25" fmla="*/ 780 h 1536"/>
                <a:gd name="T26" fmla="*/ 0 w 1536"/>
                <a:gd name="T27" fmla="*/ 756 h 1536"/>
                <a:gd name="T28" fmla="*/ 129 w 1536"/>
                <a:gd name="T29" fmla="*/ 735 h 1536"/>
                <a:gd name="T30" fmla="*/ 735 w 1536"/>
                <a:gd name="T31" fmla="*/ 129 h 1536"/>
                <a:gd name="T32" fmla="*/ 756 w 1536"/>
                <a:gd name="T33" fmla="*/ 0 h 1536"/>
                <a:gd name="T34" fmla="*/ 351 w 1536"/>
                <a:gd name="T35" fmla="*/ 372 h 1536"/>
                <a:gd name="T36" fmla="*/ 195 w 1536"/>
                <a:gd name="T37" fmla="*/ 735 h 1536"/>
                <a:gd name="T38" fmla="*/ 321 w 1536"/>
                <a:gd name="T39" fmla="*/ 735 h 1536"/>
                <a:gd name="T40" fmla="*/ 735 w 1536"/>
                <a:gd name="T41" fmla="*/ 321 h 1536"/>
                <a:gd name="T42" fmla="*/ 735 w 1536"/>
                <a:gd name="T43" fmla="*/ 195 h 1536"/>
                <a:gd name="T44" fmla="*/ 351 w 1536"/>
                <a:gd name="T45" fmla="*/ 372 h 1536"/>
                <a:gd name="T46" fmla="*/ 804 w 1536"/>
                <a:gd name="T47" fmla="*/ 195 h 1536"/>
                <a:gd name="T48" fmla="*/ 801 w 1536"/>
                <a:gd name="T49" fmla="*/ 321 h 1536"/>
                <a:gd name="T50" fmla="*/ 1215 w 1536"/>
                <a:gd name="T51" fmla="*/ 735 h 1536"/>
                <a:gd name="T52" fmla="*/ 1341 w 1536"/>
                <a:gd name="T53" fmla="*/ 735 h 1536"/>
                <a:gd name="T54" fmla="*/ 804 w 1536"/>
                <a:gd name="T55" fmla="*/ 195 h 1536"/>
                <a:gd name="T56" fmla="*/ 387 w 1536"/>
                <a:gd name="T57" fmla="*/ 735 h 1536"/>
                <a:gd name="T58" fmla="*/ 513 w 1536"/>
                <a:gd name="T59" fmla="*/ 768 h 1536"/>
                <a:gd name="T60" fmla="*/ 387 w 1536"/>
                <a:gd name="T61" fmla="*/ 801 h 1536"/>
                <a:gd name="T62" fmla="*/ 735 w 1536"/>
                <a:gd name="T63" fmla="*/ 1149 h 1536"/>
                <a:gd name="T64" fmla="*/ 771 w 1536"/>
                <a:gd name="T65" fmla="*/ 1023 h 1536"/>
                <a:gd name="T66" fmla="*/ 801 w 1536"/>
                <a:gd name="T67" fmla="*/ 1149 h 1536"/>
                <a:gd name="T68" fmla="*/ 1149 w 1536"/>
                <a:gd name="T69" fmla="*/ 801 h 1536"/>
                <a:gd name="T70" fmla="*/ 1023 w 1536"/>
                <a:gd name="T71" fmla="*/ 765 h 1536"/>
                <a:gd name="T72" fmla="*/ 1149 w 1536"/>
                <a:gd name="T73" fmla="*/ 735 h 1536"/>
                <a:gd name="T74" fmla="*/ 801 w 1536"/>
                <a:gd name="T75" fmla="*/ 387 h 1536"/>
                <a:gd name="T76" fmla="*/ 765 w 1536"/>
                <a:gd name="T77" fmla="*/ 513 h 1536"/>
                <a:gd name="T78" fmla="*/ 729 w 1536"/>
                <a:gd name="T79" fmla="*/ 387 h 1536"/>
                <a:gd name="T80" fmla="*/ 387 w 1536"/>
                <a:gd name="T81" fmla="*/ 735 h 1536"/>
                <a:gd name="T82" fmla="*/ 198 w 1536"/>
                <a:gd name="T83" fmla="*/ 801 h 1536"/>
                <a:gd name="T84" fmla="*/ 195 w 1536"/>
                <a:gd name="T85" fmla="*/ 810 h 1536"/>
                <a:gd name="T86" fmla="*/ 735 w 1536"/>
                <a:gd name="T87" fmla="*/ 1341 h 1536"/>
                <a:gd name="T88" fmla="*/ 735 w 1536"/>
                <a:gd name="T89" fmla="*/ 1215 h 1536"/>
                <a:gd name="T90" fmla="*/ 321 w 1536"/>
                <a:gd name="T91" fmla="*/ 801 h 1536"/>
                <a:gd name="T92" fmla="*/ 198 w 1536"/>
                <a:gd name="T93" fmla="*/ 801 h 1536"/>
                <a:gd name="T94" fmla="*/ 1218 w 1536"/>
                <a:gd name="T95" fmla="*/ 801 h 1536"/>
                <a:gd name="T96" fmla="*/ 801 w 1536"/>
                <a:gd name="T97" fmla="*/ 1215 h 1536"/>
                <a:gd name="T98" fmla="*/ 801 w 1536"/>
                <a:gd name="T99" fmla="*/ 1341 h 1536"/>
                <a:gd name="T100" fmla="*/ 1341 w 1536"/>
                <a:gd name="T101" fmla="*/ 801 h 1536"/>
                <a:gd name="T102" fmla="*/ 1218 w 1536"/>
                <a:gd name="T103" fmla="*/ 80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6" h="1536">
                  <a:moveTo>
                    <a:pt x="756" y="0"/>
                  </a:moveTo>
                  <a:cubicBezTo>
                    <a:pt x="764" y="0"/>
                    <a:pt x="772" y="0"/>
                    <a:pt x="780" y="0"/>
                  </a:cubicBezTo>
                  <a:cubicBezTo>
                    <a:pt x="814" y="15"/>
                    <a:pt x="797" y="81"/>
                    <a:pt x="801" y="126"/>
                  </a:cubicBezTo>
                  <a:cubicBezTo>
                    <a:pt x="1157" y="174"/>
                    <a:pt x="1365" y="372"/>
                    <a:pt x="1407" y="735"/>
                  </a:cubicBezTo>
                  <a:cubicBezTo>
                    <a:pt x="1452" y="739"/>
                    <a:pt x="1521" y="721"/>
                    <a:pt x="1536" y="756"/>
                  </a:cubicBezTo>
                  <a:cubicBezTo>
                    <a:pt x="1536" y="764"/>
                    <a:pt x="1536" y="772"/>
                    <a:pt x="1536" y="780"/>
                  </a:cubicBezTo>
                  <a:cubicBezTo>
                    <a:pt x="1521" y="814"/>
                    <a:pt x="1455" y="797"/>
                    <a:pt x="1410" y="801"/>
                  </a:cubicBezTo>
                  <a:cubicBezTo>
                    <a:pt x="1361" y="1157"/>
                    <a:pt x="1164" y="1365"/>
                    <a:pt x="801" y="1407"/>
                  </a:cubicBezTo>
                  <a:cubicBezTo>
                    <a:pt x="796" y="1452"/>
                    <a:pt x="814" y="1520"/>
                    <a:pt x="780" y="1536"/>
                  </a:cubicBezTo>
                  <a:cubicBezTo>
                    <a:pt x="772" y="1536"/>
                    <a:pt x="764" y="1536"/>
                    <a:pt x="756" y="1536"/>
                  </a:cubicBezTo>
                  <a:cubicBezTo>
                    <a:pt x="721" y="1521"/>
                    <a:pt x="739" y="1454"/>
                    <a:pt x="735" y="1410"/>
                  </a:cubicBezTo>
                  <a:cubicBezTo>
                    <a:pt x="379" y="1361"/>
                    <a:pt x="170" y="1164"/>
                    <a:pt x="129" y="801"/>
                  </a:cubicBezTo>
                  <a:cubicBezTo>
                    <a:pt x="83" y="796"/>
                    <a:pt x="15" y="814"/>
                    <a:pt x="0" y="780"/>
                  </a:cubicBezTo>
                  <a:cubicBezTo>
                    <a:pt x="0" y="772"/>
                    <a:pt x="0" y="764"/>
                    <a:pt x="0" y="756"/>
                  </a:cubicBezTo>
                  <a:cubicBezTo>
                    <a:pt x="15" y="721"/>
                    <a:pt x="83" y="739"/>
                    <a:pt x="129" y="735"/>
                  </a:cubicBezTo>
                  <a:cubicBezTo>
                    <a:pt x="172" y="374"/>
                    <a:pt x="374" y="172"/>
                    <a:pt x="735" y="129"/>
                  </a:cubicBezTo>
                  <a:cubicBezTo>
                    <a:pt x="739" y="83"/>
                    <a:pt x="721" y="15"/>
                    <a:pt x="756" y="0"/>
                  </a:cubicBezTo>
                  <a:close/>
                  <a:moveTo>
                    <a:pt x="351" y="372"/>
                  </a:moveTo>
                  <a:cubicBezTo>
                    <a:pt x="267" y="461"/>
                    <a:pt x="201" y="582"/>
                    <a:pt x="195" y="735"/>
                  </a:cubicBezTo>
                  <a:cubicBezTo>
                    <a:pt x="237" y="735"/>
                    <a:pt x="279" y="735"/>
                    <a:pt x="321" y="735"/>
                  </a:cubicBezTo>
                  <a:cubicBezTo>
                    <a:pt x="354" y="492"/>
                    <a:pt x="492" y="354"/>
                    <a:pt x="735" y="321"/>
                  </a:cubicBezTo>
                  <a:cubicBezTo>
                    <a:pt x="735" y="279"/>
                    <a:pt x="735" y="237"/>
                    <a:pt x="735" y="195"/>
                  </a:cubicBezTo>
                  <a:cubicBezTo>
                    <a:pt x="565" y="205"/>
                    <a:pt x="440" y="276"/>
                    <a:pt x="351" y="372"/>
                  </a:cubicBezTo>
                  <a:close/>
                  <a:moveTo>
                    <a:pt x="804" y="195"/>
                  </a:moveTo>
                  <a:cubicBezTo>
                    <a:pt x="797" y="231"/>
                    <a:pt x="803" y="280"/>
                    <a:pt x="801" y="321"/>
                  </a:cubicBezTo>
                  <a:cubicBezTo>
                    <a:pt x="1044" y="354"/>
                    <a:pt x="1181" y="492"/>
                    <a:pt x="1215" y="735"/>
                  </a:cubicBezTo>
                  <a:cubicBezTo>
                    <a:pt x="1257" y="735"/>
                    <a:pt x="1299" y="735"/>
                    <a:pt x="1341" y="735"/>
                  </a:cubicBezTo>
                  <a:cubicBezTo>
                    <a:pt x="1303" y="414"/>
                    <a:pt x="1123" y="235"/>
                    <a:pt x="804" y="195"/>
                  </a:cubicBezTo>
                  <a:close/>
                  <a:moveTo>
                    <a:pt x="387" y="735"/>
                  </a:moveTo>
                  <a:cubicBezTo>
                    <a:pt x="441" y="738"/>
                    <a:pt x="513" y="720"/>
                    <a:pt x="513" y="768"/>
                  </a:cubicBezTo>
                  <a:cubicBezTo>
                    <a:pt x="513" y="815"/>
                    <a:pt x="441" y="798"/>
                    <a:pt x="387" y="801"/>
                  </a:cubicBezTo>
                  <a:cubicBezTo>
                    <a:pt x="415" y="1004"/>
                    <a:pt x="531" y="1120"/>
                    <a:pt x="735" y="1149"/>
                  </a:cubicBezTo>
                  <a:cubicBezTo>
                    <a:pt x="737" y="1092"/>
                    <a:pt x="721" y="1019"/>
                    <a:pt x="771" y="1023"/>
                  </a:cubicBezTo>
                  <a:cubicBezTo>
                    <a:pt x="816" y="1026"/>
                    <a:pt x="797" y="1097"/>
                    <a:pt x="801" y="1149"/>
                  </a:cubicBezTo>
                  <a:cubicBezTo>
                    <a:pt x="1004" y="1120"/>
                    <a:pt x="1120" y="1004"/>
                    <a:pt x="1149" y="801"/>
                  </a:cubicBezTo>
                  <a:cubicBezTo>
                    <a:pt x="1092" y="798"/>
                    <a:pt x="1019" y="815"/>
                    <a:pt x="1023" y="765"/>
                  </a:cubicBezTo>
                  <a:cubicBezTo>
                    <a:pt x="1026" y="720"/>
                    <a:pt x="1097" y="739"/>
                    <a:pt x="1149" y="735"/>
                  </a:cubicBezTo>
                  <a:cubicBezTo>
                    <a:pt x="1120" y="531"/>
                    <a:pt x="1004" y="415"/>
                    <a:pt x="801" y="387"/>
                  </a:cubicBezTo>
                  <a:cubicBezTo>
                    <a:pt x="798" y="443"/>
                    <a:pt x="815" y="516"/>
                    <a:pt x="765" y="513"/>
                  </a:cubicBezTo>
                  <a:cubicBezTo>
                    <a:pt x="714" y="509"/>
                    <a:pt x="747" y="429"/>
                    <a:pt x="729" y="387"/>
                  </a:cubicBezTo>
                  <a:cubicBezTo>
                    <a:pt x="531" y="419"/>
                    <a:pt x="414" y="532"/>
                    <a:pt x="387" y="735"/>
                  </a:cubicBezTo>
                  <a:close/>
                  <a:moveTo>
                    <a:pt x="198" y="801"/>
                  </a:moveTo>
                  <a:cubicBezTo>
                    <a:pt x="194" y="801"/>
                    <a:pt x="194" y="805"/>
                    <a:pt x="195" y="810"/>
                  </a:cubicBezTo>
                  <a:cubicBezTo>
                    <a:pt x="238" y="1124"/>
                    <a:pt x="415" y="1303"/>
                    <a:pt x="735" y="1341"/>
                  </a:cubicBezTo>
                  <a:cubicBezTo>
                    <a:pt x="735" y="1299"/>
                    <a:pt x="735" y="1257"/>
                    <a:pt x="735" y="1215"/>
                  </a:cubicBezTo>
                  <a:cubicBezTo>
                    <a:pt x="492" y="1181"/>
                    <a:pt x="354" y="1044"/>
                    <a:pt x="321" y="801"/>
                  </a:cubicBezTo>
                  <a:cubicBezTo>
                    <a:pt x="280" y="801"/>
                    <a:pt x="239" y="801"/>
                    <a:pt x="198" y="801"/>
                  </a:cubicBezTo>
                  <a:close/>
                  <a:moveTo>
                    <a:pt x="1218" y="801"/>
                  </a:moveTo>
                  <a:cubicBezTo>
                    <a:pt x="1179" y="1039"/>
                    <a:pt x="1046" y="1183"/>
                    <a:pt x="801" y="1215"/>
                  </a:cubicBezTo>
                  <a:cubicBezTo>
                    <a:pt x="801" y="1257"/>
                    <a:pt x="801" y="1299"/>
                    <a:pt x="801" y="1341"/>
                  </a:cubicBezTo>
                  <a:cubicBezTo>
                    <a:pt x="1120" y="1304"/>
                    <a:pt x="1305" y="1118"/>
                    <a:pt x="1341" y="801"/>
                  </a:cubicBezTo>
                  <a:cubicBezTo>
                    <a:pt x="1300" y="801"/>
                    <a:pt x="1259" y="801"/>
                    <a:pt x="1218" y="8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8">
              <a:extLst>
                <a:ext uri="{FF2B5EF4-FFF2-40B4-BE49-F238E27FC236}">
                  <a16:creationId xmlns:a16="http://schemas.microsoft.com/office/drawing/2014/main" id="{020C7293-D2FB-450C-89E6-3069D96A97C4}"/>
                </a:ext>
              </a:extLst>
            </p:cNvPr>
            <p:cNvSpPr>
              <a:spLocks noEditPoints="1"/>
            </p:cNvSpPr>
            <p:nvPr/>
          </p:nvSpPr>
          <p:spPr bwMode="auto">
            <a:xfrm>
              <a:off x="5453" y="3491"/>
              <a:ext cx="156" cy="137"/>
            </a:xfrm>
            <a:custGeom>
              <a:avLst/>
              <a:gdLst>
                <a:gd name="T0" fmla="*/ 118 w 270"/>
                <a:gd name="T1" fmla="*/ 27 h 238"/>
                <a:gd name="T2" fmla="*/ 160 w 270"/>
                <a:gd name="T3" fmla="*/ 216 h 238"/>
                <a:gd name="T4" fmla="*/ 118 w 270"/>
                <a:gd name="T5" fmla="*/ 27 h 238"/>
                <a:gd name="T6" fmla="*/ 109 w 270"/>
                <a:gd name="T7" fmla="*/ 114 h 238"/>
                <a:gd name="T8" fmla="*/ 169 w 270"/>
                <a:gd name="T9" fmla="*/ 108 h 238"/>
                <a:gd name="T10" fmla="*/ 127 w 270"/>
                <a:gd name="T11" fmla="*/ 93 h 238"/>
                <a:gd name="T12" fmla="*/ 109 w 270"/>
                <a:gd name="T13" fmla="*/ 114 h 238"/>
              </a:gdLst>
              <a:ahLst/>
              <a:cxnLst>
                <a:cxn ang="0">
                  <a:pos x="T0" y="T1"/>
                </a:cxn>
                <a:cxn ang="0">
                  <a:pos x="T2" y="T3"/>
                </a:cxn>
                <a:cxn ang="0">
                  <a:pos x="T4" y="T5"/>
                </a:cxn>
                <a:cxn ang="0">
                  <a:pos x="T6" y="T7"/>
                </a:cxn>
                <a:cxn ang="0">
                  <a:pos x="T8" y="T9"/>
                </a:cxn>
                <a:cxn ang="0">
                  <a:pos x="T10" y="T11"/>
                </a:cxn>
                <a:cxn ang="0">
                  <a:pos x="T12" y="T13"/>
                </a:cxn>
              </a:cxnLst>
              <a:rect l="0" t="0" r="r" b="b"/>
              <a:pathLst>
                <a:path w="270" h="238">
                  <a:moveTo>
                    <a:pt x="118" y="27"/>
                  </a:moveTo>
                  <a:cubicBezTo>
                    <a:pt x="252" y="0"/>
                    <a:pt x="270" y="197"/>
                    <a:pt x="160" y="216"/>
                  </a:cubicBezTo>
                  <a:cubicBezTo>
                    <a:pt x="33" y="238"/>
                    <a:pt x="0" y="51"/>
                    <a:pt x="118" y="27"/>
                  </a:cubicBezTo>
                  <a:close/>
                  <a:moveTo>
                    <a:pt x="109" y="114"/>
                  </a:moveTo>
                  <a:cubicBezTo>
                    <a:pt x="101" y="169"/>
                    <a:pt x="183" y="157"/>
                    <a:pt x="169" y="108"/>
                  </a:cubicBezTo>
                  <a:cubicBezTo>
                    <a:pt x="164" y="91"/>
                    <a:pt x="145" y="86"/>
                    <a:pt x="127" y="93"/>
                  </a:cubicBezTo>
                  <a:cubicBezTo>
                    <a:pt x="112" y="99"/>
                    <a:pt x="110" y="108"/>
                    <a:pt x="10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95B3D6BB-6128-4D97-B2D3-8F925C1012CD}"/>
              </a:ext>
            </a:extLst>
          </p:cNvPr>
          <p:cNvGrpSpPr/>
          <p:nvPr/>
        </p:nvGrpSpPr>
        <p:grpSpPr>
          <a:xfrm>
            <a:off x="4516926" y="4370630"/>
            <a:ext cx="830871" cy="830870"/>
            <a:chOff x="8689366" y="2258894"/>
            <a:chExt cx="830871" cy="830870"/>
          </a:xfrm>
        </p:grpSpPr>
        <p:grpSp>
          <p:nvGrpSpPr>
            <p:cNvPr id="70" name="Group 69">
              <a:extLst>
                <a:ext uri="{FF2B5EF4-FFF2-40B4-BE49-F238E27FC236}">
                  <a16:creationId xmlns:a16="http://schemas.microsoft.com/office/drawing/2014/main" id="{FE074C94-3FD8-4BF9-B8FD-7427E1A46FFF}"/>
                </a:ext>
              </a:extLst>
            </p:cNvPr>
            <p:cNvGrpSpPr/>
            <p:nvPr/>
          </p:nvGrpSpPr>
          <p:grpSpPr>
            <a:xfrm>
              <a:off x="8689366" y="2258894"/>
              <a:ext cx="830871" cy="830870"/>
              <a:chOff x="2874287" y="2420193"/>
              <a:chExt cx="935994" cy="935993"/>
            </a:xfrm>
          </p:grpSpPr>
          <p:sp>
            <p:nvSpPr>
              <p:cNvPr id="68" name="Oval 67">
                <a:extLst>
                  <a:ext uri="{FF2B5EF4-FFF2-40B4-BE49-F238E27FC236}">
                    <a16:creationId xmlns:a16="http://schemas.microsoft.com/office/drawing/2014/main" id="{739FCA5E-794E-49DF-B151-24FF86F0BC87}"/>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9D0E56DE-7D48-474E-8446-412B5176055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27900C9-0EDE-47E4-B5CA-B8BFB82C7539}"/>
                </a:ext>
              </a:extLst>
            </p:cNvPr>
            <p:cNvGrpSpPr/>
            <p:nvPr/>
          </p:nvGrpSpPr>
          <p:grpSpPr>
            <a:xfrm>
              <a:off x="8899290" y="2483977"/>
              <a:ext cx="411019" cy="385660"/>
              <a:chOff x="11818938" y="2711450"/>
              <a:chExt cx="1235075" cy="1158875"/>
            </a:xfrm>
            <a:solidFill>
              <a:srgbClr val="274B47"/>
            </a:solidFill>
          </p:grpSpPr>
          <p:sp>
            <p:nvSpPr>
              <p:cNvPr id="84" name="Freeform 5">
                <a:extLst>
                  <a:ext uri="{FF2B5EF4-FFF2-40B4-BE49-F238E27FC236}">
                    <a16:creationId xmlns:a16="http://schemas.microsoft.com/office/drawing/2014/main" id="{247EC27E-9122-4DF4-90F9-A6B2B0E3FF3A}"/>
                  </a:ext>
                </a:extLst>
              </p:cNvPr>
              <p:cNvSpPr>
                <a:spLocks noEditPoints="1"/>
              </p:cNvSpPr>
              <p:nvPr/>
            </p:nvSpPr>
            <p:spPr bwMode="auto">
              <a:xfrm>
                <a:off x="12218988" y="3076575"/>
                <a:ext cx="423863" cy="431800"/>
              </a:xfrm>
              <a:custGeom>
                <a:avLst/>
                <a:gdLst>
                  <a:gd name="T0" fmla="*/ 72 w 117"/>
                  <a:gd name="T1" fmla="*/ 115 h 119"/>
                  <a:gd name="T2" fmla="*/ 80 w 117"/>
                  <a:gd name="T3" fmla="*/ 115 h 119"/>
                  <a:gd name="T4" fmla="*/ 89 w 117"/>
                  <a:gd name="T5" fmla="*/ 101 h 119"/>
                  <a:gd name="T6" fmla="*/ 100 w 117"/>
                  <a:gd name="T7" fmla="*/ 81 h 119"/>
                  <a:gd name="T8" fmla="*/ 117 w 117"/>
                  <a:gd name="T9" fmla="*/ 77 h 119"/>
                  <a:gd name="T10" fmla="*/ 100 w 117"/>
                  <a:gd name="T11" fmla="*/ 73 h 119"/>
                  <a:gd name="T12" fmla="*/ 113 w 117"/>
                  <a:gd name="T13" fmla="*/ 63 h 119"/>
                  <a:gd name="T14" fmla="*/ 113 w 117"/>
                  <a:gd name="T15" fmla="*/ 55 h 119"/>
                  <a:gd name="T16" fmla="*/ 100 w 117"/>
                  <a:gd name="T17" fmla="*/ 46 h 119"/>
                  <a:gd name="T18" fmla="*/ 117 w 117"/>
                  <a:gd name="T19" fmla="*/ 42 h 119"/>
                  <a:gd name="T20" fmla="*/ 100 w 117"/>
                  <a:gd name="T21" fmla="*/ 38 h 119"/>
                  <a:gd name="T22" fmla="*/ 89 w 117"/>
                  <a:gd name="T23" fmla="*/ 18 h 119"/>
                  <a:gd name="T24" fmla="*/ 80 w 117"/>
                  <a:gd name="T25" fmla="*/ 4 h 119"/>
                  <a:gd name="T26" fmla="*/ 72 w 117"/>
                  <a:gd name="T27" fmla="*/ 4 h 119"/>
                  <a:gd name="T28" fmla="*/ 63 w 117"/>
                  <a:gd name="T29" fmla="*/ 18 h 119"/>
                  <a:gd name="T30" fmla="*/ 59 w 117"/>
                  <a:gd name="T31" fmla="*/ 0 h 119"/>
                  <a:gd name="T32" fmla="*/ 55 w 117"/>
                  <a:gd name="T33" fmla="*/ 18 h 119"/>
                  <a:gd name="T34" fmla="*/ 46 w 117"/>
                  <a:gd name="T35" fmla="*/ 4 h 119"/>
                  <a:gd name="T36" fmla="*/ 38 w 117"/>
                  <a:gd name="T37" fmla="*/ 4 h 119"/>
                  <a:gd name="T38" fmla="*/ 28 w 117"/>
                  <a:gd name="T39" fmla="*/ 18 h 119"/>
                  <a:gd name="T40" fmla="*/ 18 w 117"/>
                  <a:gd name="T41" fmla="*/ 40 h 119"/>
                  <a:gd name="T42" fmla="*/ 0 w 117"/>
                  <a:gd name="T43" fmla="*/ 44 h 119"/>
                  <a:gd name="T44" fmla="*/ 18 w 117"/>
                  <a:gd name="T45" fmla="*/ 48 h 119"/>
                  <a:gd name="T46" fmla="*/ 4 w 117"/>
                  <a:gd name="T47" fmla="*/ 58 h 119"/>
                  <a:gd name="T48" fmla="*/ 4 w 117"/>
                  <a:gd name="T49" fmla="*/ 66 h 119"/>
                  <a:gd name="T50" fmla="*/ 18 w 117"/>
                  <a:gd name="T51" fmla="*/ 75 h 119"/>
                  <a:gd name="T52" fmla="*/ 0 w 117"/>
                  <a:gd name="T53" fmla="*/ 79 h 119"/>
                  <a:gd name="T54" fmla="*/ 18 w 117"/>
                  <a:gd name="T55" fmla="*/ 83 h 119"/>
                  <a:gd name="T56" fmla="*/ 28 w 117"/>
                  <a:gd name="T57" fmla="*/ 101 h 119"/>
                  <a:gd name="T58" fmla="*/ 38 w 117"/>
                  <a:gd name="T59" fmla="*/ 115 h 119"/>
                  <a:gd name="T60" fmla="*/ 46 w 117"/>
                  <a:gd name="T61" fmla="*/ 115 h 119"/>
                  <a:gd name="T62" fmla="*/ 55 w 117"/>
                  <a:gd name="T63" fmla="*/ 101 h 119"/>
                  <a:gd name="T64" fmla="*/ 59 w 117"/>
                  <a:gd name="T65" fmla="*/ 119 h 119"/>
                  <a:gd name="T66" fmla="*/ 63 w 117"/>
                  <a:gd name="T67" fmla="*/ 101 h 119"/>
                  <a:gd name="T68" fmla="*/ 26 w 117"/>
                  <a:gd name="T69" fmla="*/ 90 h 119"/>
                  <a:gd name="T70" fmla="*/ 28 w 117"/>
                  <a:gd name="T71" fmla="*/ 26 h 119"/>
                  <a:gd name="T72" fmla="*/ 92 w 117"/>
                  <a:gd name="T73" fmla="*/ 29 h 119"/>
                  <a:gd name="T74" fmla="*/ 89 w 117"/>
                  <a:gd name="T75" fmla="*/ 93 h 119"/>
                  <a:gd name="T76" fmla="*/ 26 w 117"/>
                  <a:gd name="T77"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119">
                    <a:moveTo>
                      <a:pt x="72" y="101"/>
                    </a:moveTo>
                    <a:cubicBezTo>
                      <a:pt x="72" y="115"/>
                      <a:pt x="72" y="115"/>
                      <a:pt x="72" y="115"/>
                    </a:cubicBezTo>
                    <a:cubicBezTo>
                      <a:pt x="72" y="117"/>
                      <a:pt x="74" y="119"/>
                      <a:pt x="76" y="119"/>
                    </a:cubicBezTo>
                    <a:cubicBezTo>
                      <a:pt x="78" y="119"/>
                      <a:pt x="80" y="117"/>
                      <a:pt x="80" y="115"/>
                    </a:cubicBezTo>
                    <a:cubicBezTo>
                      <a:pt x="80" y="101"/>
                      <a:pt x="80" y="101"/>
                      <a:pt x="80" y="101"/>
                    </a:cubicBezTo>
                    <a:cubicBezTo>
                      <a:pt x="89" y="101"/>
                      <a:pt x="89" y="101"/>
                      <a:pt x="89" y="101"/>
                    </a:cubicBezTo>
                    <a:cubicBezTo>
                      <a:pt x="95" y="101"/>
                      <a:pt x="100" y="96"/>
                      <a:pt x="100" y="90"/>
                    </a:cubicBezTo>
                    <a:cubicBezTo>
                      <a:pt x="100" y="81"/>
                      <a:pt x="100" y="81"/>
                      <a:pt x="100" y="81"/>
                    </a:cubicBezTo>
                    <a:cubicBezTo>
                      <a:pt x="113" y="81"/>
                      <a:pt x="113" y="81"/>
                      <a:pt x="113" y="81"/>
                    </a:cubicBezTo>
                    <a:cubicBezTo>
                      <a:pt x="116" y="81"/>
                      <a:pt x="117" y="79"/>
                      <a:pt x="117" y="77"/>
                    </a:cubicBezTo>
                    <a:cubicBezTo>
                      <a:pt x="117" y="74"/>
                      <a:pt x="116" y="73"/>
                      <a:pt x="113" y="73"/>
                    </a:cubicBezTo>
                    <a:cubicBezTo>
                      <a:pt x="100" y="73"/>
                      <a:pt x="100" y="73"/>
                      <a:pt x="100" y="73"/>
                    </a:cubicBezTo>
                    <a:cubicBezTo>
                      <a:pt x="100" y="63"/>
                      <a:pt x="100" y="63"/>
                      <a:pt x="100" y="63"/>
                    </a:cubicBezTo>
                    <a:cubicBezTo>
                      <a:pt x="113" y="63"/>
                      <a:pt x="113" y="63"/>
                      <a:pt x="113" y="63"/>
                    </a:cubicBezTo>
                    <a:cubicBezTo>
                      <a:pt x="116" y="63"/>
                      <a:pt x="117" y="62"/>
                      <a:pt x="117" y="59"/>
                    </a:cubicBezTo>
                    <a:cubicBezTo>
                      <a:pt x="117" y="57"/>
                      <a:pt x="116" y="55"/>
                      <a:pt x="113" y="55"/>
                    </a:cubicBezTo>
                    <a:cubicBezTo>
                      <a:pt x="100" y="55"/>
                      <a:pt x="100" y="55"/>
                      <a:pt x="100" y="55"/>
                    </a:cubicBezTo>
                    <a:cubicBezTo>
                      <a:pt x="100" y="46"/>
                      <a:pt x="100" y="46"/>
                      <a:pt x="100" y="46"/>
                    </a:cubicBezTo>
                    <a:cubicBezTo>
                      <a:pt x="113" y="46"/>
                      <a:pt x="113" y="46"/>
                      <a:pt x="113" y="46"/>
                    </a:cubicBezTo>
                    <a:cubicBezTo>
                      <a:pt x="116" y="46"/>
                      <a:pt x="117" y="44"/>
                      <a:pt x="117" y="42"/>
                    </a:cubicBezTo>
                    <a:cubicBezTo>
                      <a:pt x="117" y="40"/>
                      <a:pt x="116" y="38"/>
                      <a:pt x="113" y="38"/>
                    </a:cubicBezTo>
                    <a:cubicBezTo>
                      <a:pt x="100" y="38"/>
                      <a:pt x="100" y="38"/>
                      <a:pt x="100" y="38"/>
                    </a:cubicBezTo>
                    <a:cubicBezTo>
                      <a:pt x="100" y="29"/>
                      <a:pt x="100" y="29"/>
                      <a:pt x="100" y="29"/>
                    </a:cubicBezTo>
                    <a:cubicBezTo>
                      <a:pt x="100" y="23"/>
                      <a:pt x="95" y="18"/>
                      <a:pt x="89" y="18"/>
                    </a:cubicBezTo>
                    <a:cubicBezTo>
                      <a:pt x="80" y="18"/>
                      <a:pt x="80" y="18"/>
                      <a:pt x="80" y="18"/>
                    </a:cubicBezTo>
                    <a:cubicBezTo>
                      <a:pt x="80" y="4"/>
                      <a:pt x="80" y="4"/>
                      <a:pt x="80" y="4"/>
                    </a:cubicBezTo>
                    <a:cubicBezTo>
                      <a:pt x="80" y="2"/>
                      <a:pt x="78" y="0"/>
                      <a:pt x="76" y="0"/>
                    </a:cubicBezTo>
                    <a:cubicBezTo>
                      <a:pt x="74" y="0"/>
                      <a:pt x="72" y="2"/>
                      <a:pt x="72" y="4"/>
                    </a:cubicBezTo>
                    <a:cubicBezTo>
                      <a:pt x="72" y="18"/>
                      <a:pt x="72" y="18"/>
                      <a:pt x="72" y="18"/>
                    </a:cubicBezTo>
                    <a:cubicBezTo>
                      <a:pt x="63" y="18"/>
                      <a:pt x="63" y="18"/>
                      <a:pt x="63" y="18"/>
                    </a:cubicBezTo>
                    <a:cubicBezTo>
                      <a:pt x="63" y="4"/>
                      <a:pt x="63" y="4"/>
                      <a:pt x="63" y="4"/>
                    </a:cubicBezTo>
                    <a:cubicBezTo>
                      <a:pt x="63" y="2"/>
                      <a:pt x="61" y="0"/>
                      <a:pt x="59" y="0"/>
                    </a:cubicBezTo>
                    <a:cubicBezTo>
                      <a:pt x="57" y="0"/>
                      <a:pt x="55" y="2"/>
                      <a:pt x="55" y="4"/>
                    </a:cubicBezTo>
                    <a:cubicBezTo>
                      <a:pt x="55" y="18"/>
                      <a:pt x="55" y="18"/>
                      <a:pt x="55" y="18"/>
                    </a:cubicBezTo>
                    <a:cubicBezTo>
                      <a:pt x="46" y="18"/>
                      <a:pt x="46" y="18"/>
                      <a:pt x="46" y="18"/>
                    </a:cubicBezTo>
                    <a:cubicBezTo>
                      <a:pt x="46" y="4"/>
                      <a:pt x="46" y="4"/>
                      <a:pt x="46" y="4"/>
                    </a:cubicBezTo>
                    <a:cubicBezTo>
                      <a:pt x="46" y="2"/>
                      <a:pt x="44" y="0"/>
                      <a:pt x="42" y="0"/>
                    </a:cubicBezTo>
                    <a:cubicBezTo>
                      <a:pt x="40" y="0"/>
                      <a:pt x="38" y="2"/>
                      <a:pt x="38" y="4"/>
                    </a:cubicBezTo>
                    <a:cubicBezTo>
                      <a:pt x="38" y="18"/>
                      <a:pt x="38" y="18"/>
                      <a:pt x="38" y="18"/>
                    </a:cubicBezTo>
                    <a:cubicBezTo>
                      <a:pt x="28" y="18"/>
                      <a:pt x="28" y="18"/>
                      <a:pt x="28" y="18"/>
                    </a:cubicBezTo>
                    <a:cubicBezTo>
                      <a:pt x="22" y="18"/>
                      <a:pt x="18" y="23"/>
                      <a:pt x="18" y="29"/>
                    </a:cubicBezTo>
                    <a:cubicBezTo>
                      <a:pt x="18" y="40"/>
                      <a:pt x="18" y="40"/>
                      <a:pt x="18" y="40"/>
                    </a:cubicBezTo>
                    <a:cubicBezTo>
                      <a:pt x="4" y="40"/>
                      <a:pt x="4" y="40"/>
                      <a:pt x="4" y="40"/>
                    </a:cubicBezTo>
                    <a:cubicBezTo>
                      <a:pt x="2" y="40"/>
                      <a:pt x="0" y="42"/>
                      <a:pt x="0" y="44"/>
                    </a:cubicBezTo>
                    <a:cubicBezTo>
                      <a:pt x="0" y="47"/>
                      <a:pt x="2" y="48"/>
                      <a:pt x="4" y="48"/>
                    </a:cubicBezTo>
                    <a:cubicBezTo>
                      <a:pt x="18" y="48"/>
                      <a:pt x="18" y="48"/>
                      <a:pt x="18" y="48"/>
                    </a:cubicBezTo>
                    <a:cubicBezTo>
                      <a:pt x="18" y="58"/>
                      <a:pt x="18" y="58"/>
                      <a:pt x="18" y="58"/>
                    </a:cubicBezTo>
                    <a:cubicBezTo>
                      <a:pt x="4" y="58"/>
                      <a:pt x="4" y="58"/>
                      <a:pt x="4" y="58"/>
                    </a:cubicBezTo>
                    <a:cubicBezTo>
                      <a:pt x="2" y="58"/>
                      <a:pt x="0" y="59"/>
                      <a:pt x="0" y="62"/>
                    </a:cubicBezTo>
                    <a:cubicBezTo>
                      <a:pt x="0" y="64"/>
                      <a:pt x="2" y="66"/>
                      <a:pt x="4" y="66"/>
                    </a:cubicBezTo>
                    <a:cubicBezTo>
                      <a:pt x="18" y="66"/>
                      <a:pt x="18" y="66"/>
                      <a:pt x="18" y="66"/>
                    </a:cubicBezTo>
                    <a:cubicBezTo>
                      <a:pt x="18" y="75"/>
                      <a:pt x="18" y="75"/>
                      <a:pt x="18" y="75"/>
                    </a:cubicBezTo>
                    <a:cubicBezTo>
                      <a:pt x="4" y="75"/>
                      <a:pt x="4" y="75"/>
                      <a:pt x="4" y="75"/>
                    </a:cubicBezTo>
                    <a:cubicBezTo>
                      <a:pt x="2" y="75"/>
                      <a:pt x="0" y="77"/>
                      <a:pt x="0" y="79"/>
                    </a:cubicBezTo>
                    <a:cubicBezTo>
                      <a:pt x="0" y="81"/>
                      <a:pt x="2" y="83"/>
                      <a:pt x="4" y="83"/>
                    </a:cubicBezTo>
                    <a:cubicBezTo>
                      <a:pt x="18" y="83"/>
                      <a:pt x="18" y="83"/>
                      <a:pt x="18" y="83"/>
                    </a:cubicBezTo>
                    <a:cubicBezTo>
                      <a:pt x="18" y="90"/>
                      <a:pt x="18" y="90"/>
                      <a:pt x="18" y="90"/>
                    </a:cubicBezTo>
                    <a:cubicBezTo>
                      <a:pt x="18" y="96"/>
                      <a:pt x="22" y="101"/>
                      <a:pt x="28" y="101"/>
                    </a:cubicBezTo>
                    <a:cubicBezTo>
                      <a:pt x="38" y="101"/>
                      <a:pt x="38" y="101"/>
                      <a:pt x="38" y="101"/>
                    </a:cubicBezTo>
                    <a:cubicBezTo>
                      <a:pt x="38" y="115"/>
                      <a:pt x="38" y="115"/>
                      <a:pt x="38" y="115"/>
                    </a:cubicBezTo>
                    <a:cubicBezTo>
                      <a:pt x="38" y="117"/>
                      <a:pt x="40" y="119"/>
                      <a:pt x="42" y="119"/>
                    </a:cubicBezTo>
                    <a:cubicBezTo>
                      <a:pt x="44" y="119"/>
                      <a:pt x="46" y="117"/>
                      <a:pt x="46" y="115"/>
                    </a:cubicBezTo>
                    <a:cubicBezTo>
                      <a:pt x="46" y="101"/>
                      <a:pt x="46" y="101"/>
                      <a:pt x="46" y="101"/>
                    </a:cubicBezTo>
                    <a:cubicBezTo>
                      <a:pt x="55" y="101"/>
                      <a:pt x="55" y="101"/>
                      <a:pt x="55" y="101"/>
                    </a:cubicBezTo>
                    <a:cubicBezTo>
                      <a:pt x="55" y="115"/>
                      <a:pt x="55" y="115"/>
                      <a:pt x="55" y="115"/>
                    </a:cubicBezTo>
                    <a:cubicBezTo>
                      <a:pt x="55" y="117"/>
                      <a:pt x="57" y="119"/>
                      <a:pt x="59" y="119"/>
                    </a:cubicBezTo>
                    <a:cubicBezTo>
                      <a:pt x="61" y="119"/>
                      <a:pt x="63" y="117"/>
                      <a:pt x="63" y="115"/>
                    </a:cubicBezTo>
                    <a:cubicBezTo>
                      <a:pt x="63" y="101"/>
                      <a:pt x="63" y="101"/>
                      <a:pt x="63" y="101"/>
                    </a:cubicBezTo>
                    <a:lnTo>
                      <a:pt x="72" y="101"/>
                    </a:lnTo>
                    <a:close/>
                    <a:moveTo>
                      <a:pt x="26" y="90"/>
                    </a:moveTo>
                    <a:cubicBezTo>
                      <a:pt x="26" y="29"/>
                      <a:pt x="26" y="29"/>
                      <a:pt x="26" y="29"/>
                    </a:cubicBezTo>
                    <a:cubicBezTo>
                      <a:pt x="26" y="27"/>
                      <a:pt x="27" y="26"/>
                      <a:pt x="28" y="26"/>
                    </a:cubicBezTo>
                    <a:cubicBezTo>
                      <a:pt x="89" y="26"/>
                      <a:pt x="89" y="26"/>
                      <a:pt x="89" y="26"/>
                    </a:cubicBezTo>
                    <a:cubicBezTo>
                      <a:pt x="91" y="26"/>
                      <a:pt x="92" y="27"/>
                      <a:pt x="92" y="29"/>
                    </a:cubicBezTo>
                    <a:cubicBezTo>
                      <a:pt x="92" y="90"/>
                      <a:pt x="92" y="90"/>
                      <a:pt x="92" y="90"/>
                    </a:cubicBezTo>
                    <a:cubicBezTo>
                      <a:pt x="92" y="92"/>
                      <a:pt x="91" y="93"/>
                      <a:pt x="89" y="93"/>
                    </a:cubicBezTo>
                    <a:cubicBezTo>
                      <a:pt x="28" y="93"/>
                      <a:pt x="28" y="93"/>
                      <a:pt x="28" y="93"/>
                    </a:cubicBezTo>
                    <a:cubicBezTo>
                      <a:pt x="27" y="93"/>
                      <a:pt x="26" y="92"/>
                      <a:pt x="26" y="9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E62DE99-B728-434F-8D10-ED51BB85E6FC}"/>
                  </a:ext>
                </a:extLst>
              </p:cNvPr>
              <p:cNvSpPr>
                <a:spLocks noEditPoints="1"/>
              </p:cNvSpPr>
              <p:nvPr/>
            </p:nvSpPr>
            <p:spPr bwMode="auto">
              <a:xfrm>
                <a:off x="12334876" y="3197225"/>
                <a:ext cx="195263" cy="195263"/>
              </a:xfrm>
              <a:custGeom>
                <a:avLst/>
                <a:gdLst>
                  <a:gd name="T0" fmla="*/ 54 w 54"/>
                  <a:gd name="T1" fmla="*/ 50 h 54"/>
                  <a:gd name="T2" fmla="*/ 54 w 54"/>
                  <a:gd name="T3" fmla="*/ 4 h 54"/>
                  <a:gd name="T4" fmla="*/ 50 w 54"/>
                  <a:gd name="T5" fmla="*/ 0 h 54"/>
                  <a:gd name="T6" fmla="*/ 4 w 54"/>
                  <a:gd name="T7" fmla="*/ 0 h 54"/>
                  <a:gd name="T8" fmla="*/ 0 w 54"/>
                  <a:gd name="T9" fmla="*/ 4 h 54"/>
                  <a:gd name="T10" fmla="*/ 0 w 54"/>
                  <a:gd name="T11" fmla="*/ 50 h 54"/>
                  <a:gd name="T12" fmla="*/ 4 w 54"/>
                  <a:gd name="T13" fmla="*/ 54 h 54"/>
                  <a:gd name="T14" fmla="*/ 50 w 54"/>
                  <a:gd name="T15" fmla="*/ 54 h 54"/>
                  <a:gd name="T16" fmla="*/ 54 w 54"/>
                  <a:gd name="T17" fmla="*/ 50 h 54"/>
                  <a:gd name="T18" fmla="*/ 46 w 54"/>
                  <a:gd name="T19" fmla="*/ 46 h 54"/>
                  <a:gd name="T20" fmla="*/ 8 w 54"/>
                  <a:gd name="T21" fmla="*/ 46 h 54"/>
                  <a:gd name="T22" fmla="*/ 8 w 54"/>
                  <a:gd name="T23" fmla="*/ 8 h 54"/>
                  <a:gd name="T24" fmla="*/ 46 w 54"/>
                  <a:gd name="T25" fmla="*/ 8 h 54"/>
                  <a:gd name="T26" fmla="*/ 46 w 54"/>
                  <a:gd name="T2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54" y="50"/>
                    </a:moveTo>
                    <a:cubicBezTo>
                      <a:pt x="54" y="4"/>
                      <a:pt x="54" y="4"/>
                      <a:pt x="54" y="4"/>
                    </a:cubicBezTo>
                    <a:cubicBezTo>
                      <a:pt x="54" y="2"/>
                      <a:pt x="52" y="0"/>
                      <a:pt x="50" y="0"/>
                    </a:cubicBezTo>
                    <a:cubicBezTo>
                      <a:pt x="4" y="0"/>
                      <a:pt x="4" y="0"/>
                      <a:pt x="4" y="0"/>
                    </a:cubicBezTo>
                    <a:cubicBezTo>
                      <a:pt x="2" y="0"/>
                      <a:pt x="0" y="2"/>
                      <a:pt x="0" y="4"/>
                    </a:cubicBezTo>
                    <a:cubicBezTo>
                      <a:pt x="0" y="50"/>
                      <a:pt x="0" y="50"/>
                      <a:pt x="0" y="50"/>
                    </a:cubicBezTo>
                    <a:cubicBezTo>
                      <a:pt x="0" y="53"/>
                      <a:pt x="2" y="54"/>
                      <a:pt x="4" y="54"/>
                    </a:cubicBezTo>
                    <a:cubicBezTo>
                      <a:pt x="50" y="54"/>
                      <a:pt x="50" y="54"/>
                      <a:pt x="50" y="54"/>
                    </a:cubicBezTo>
                    <a:cubicBezTo>
                      <a:pt x="52" y="54"/>
                      <a:pt x="54" y="53"/>
                      <a:pt x="54" y="50"/>
                    </a:cubicBezTo>
                    <a:close/>
                    <a:moveTo>
                      <a:pt x="46" y="46"/>
                    </a:moveTo>
                    <a:cubicBezTo>
                      <a:pt x="8" y="46"/>
                      <a:pt x="8" y="46"/>
                      <a:pt x="8" y="46"/>
                    </a:cubicBezTo>
                    <a:cubicBezTo>
                      <a:pt x="8" y="8"/>
                      <a:pt x="8" y="8"/>
                      <a:pt x="8" y="8"/>
                    </a:cubicBezTo>
                    <a:cubicBezTo>
                      <a:pt x="46" y="8"/>
                      <a:pt x="46" y="8"/>
                      <a:pt x="46" y="8"/>
                    </a:cubicBezTo>
                    <a:lnTo>
                      <a:pt x="46" y="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D82DB99C-1387-47F9-9BD5-54206029731C}"/>
                  </a:ext>
                </a:extLst>
              </p:cNvPr>
              <p:cNvSpPr>
                <a:spLocks noEditPoints="1"/>
              </p:cNvSpPr>
              <p:nvPr/>
            </p:nvSpPr>
            <p:spPr bwMode="auto">
              <a:xfrm>
                <a:off x="12450763" y="2714625"/>
                <a:ext cx="603250" cy="1152525"/>
              </a:xfrm>
              <a:custGeom>
                <a:avLst/>
                <a:gdLst>
                  <a:gd name="T0" fmla="*/ 151 w 166"/>
                  <a:gd name="T1" fmla="*/ 164 h 318"/>
                  <a:gd name="T2" fmla="*/ 129 w 166"/>
                  <a:gd name="T3" fmla="*/ 157 h 318"/>
                  <a:gd name="T4" fmla="*/ 101 w 166"/>
                  <a:gd name="T5" fmla="*/ 122 h 318"/>
                  <a:gd name="T6" fmla="*/ 135 w 166"/>
                  <a:gd name="T7" fmla="*/ 91 h 318"/>
                  <a:gd name="T8" fmla="*/ 150 w 166"/>
                  <a:gd name="T9" fmla="*/ 16 h 318"/>
                  <a:gd name="T10" fmla="*/ 131 w 166"/>
                  <a:gd name="T11" fmla="*/ 32 h 318"/>
                  <a:gd name="T12" fmla="*/ 85 w 166"/>
                  <a:gd name="T13" fmla="*/ 63 h 318"/>
                  <a:gd name="T14" fmla="*/ 81 w 166"/>
                  <a:gd name="T15" fmla="*/ 1 h 318"/>
                  <a:gd name="T16" fmla="*/ 77 w 166"/>
                  <a:gd name="T17" fmla="*/ 32 h 318"/>
                  <a:gd name="T18" fmla="*/ 69 w 166"/>
                  <a:gd name="T19" fmla="*/ 62 h 318"/>
                  <a:gd name="T20" fmla="*/ 34 w 166"/>
                  <a:gd name="T21" fmla="*/ 29 h 318"/>
                  <a:gd name="T22" fmla="*/ 4 w 166"/>
                  <a:gd name="T23" fmla="*/ 95 h 318"/>
                  <a:gd name="T24" fmla="*/ 34 w 166"/>
                  <a:gd name="T25" fmla="*/ 37 h 318"/>
                  <a:gd name="T26" fmla="*/ 61 w 166"/>
                  <a:gd name="T27" fmla="*/ 67 h 318"/>
                  <a:gd name="T28" fmla="*/ 32 w 166"/>
                  <a:gd name="T29" fmla="*/ 96 h 318"/>
                  <a:gd name="T30" fmla="*/ 76 w 166"/>
                  <a:gd name="T31" fmla="*/ 70 h 318"/>
                  <a:gd name="T32" fmla="*/ 89 w 166"/>
                  <a:gd name="T33" fmla="*/ 122 h 318"/>
                  <a:gd name="T34" fmla="*/ 69 w 166"/>
                  <a:gd name="T35" fmla="*/ 157 h 318"/>
                  <a:gd name="T36" fmla="*/ 121 w 166"/>
                  <a:gd name="T37" fmla="*/ 158 h 318"/>
                  <a:gd name="T38" fmla="*/ 88 w 166"/>
                  <a:gd name="T39" fmla="*/ 188 h 318"/>
                  <a:gd name="T40" fmla="*/ 102 w 166"/>
                  <a:gd name="T41" fmla="*/ 217 h 318"/>
                  <a:gd name="T42" fmla="*/ 47 w 166"/>
                  <a:gd name="T43" fmla="*/ 213 h 318"/>
                  <a:gd name="T44" fmla="*/ 60 w 166"/>
                  <a:gd name="T45" fmla="*/ 250 h 318"/>
                  <a:gd name="T46" fmla="*/ 8 w 166"/>
                  <a:gd name="T47" fmla="*/ 254 h 318"/>
                  <a:gd name="T48" fmla="*/ 8 w 166"/>
                  <a:gd name="T49" fmla="*/ 231 h 318"/>
                  <a:gd name="T50" fmla="*/ 0 w 166"/>
                  <a:gd name="T51" fmla="*/ 252 h 318"/>
                  <a:gd name="T52" fmla="*/ 27 w 166"/>
                  <a:gd name="T53" fmla="*/ 289 h 318"/>
                  <a:gd name="T54" fmla="*/ 93 w 166"/>
                  <a:gd name="T55" fmla="*/ 306 h 318"/>
                  <a:gd name="T56" fmla="*/ 124 w 166"/>
                  <a:gd name="T57" fmla="*/ 302 h 318"/>
                  <a:gd name="T58" fmla="*/ 35 w 166"/>
                  <a:gd name="T59" fmla="*/ 298 h 318"/>
                  <a:gd name="T60" fmla="*/ 69 w 166"/>
                  <a:gd name="T61" fmla="*/ 253 h 318"/>
                  <a:gd name="T62" fmla="*/ 101 w 166"/>
                  <a:gd name="T63" fmla="*/ 193 h 318"/>
                  <a:gd name="T64" fmla="*/ 147 w 166"/>
                  <a:gd name="T65" fmla="*/ 218 h 318"/>
                  <a:gd name="T66" fmla="*/ 151 w 166"/>
                  <a:gd name="T67" fmla="*/ 250 h 318"/>
                  <a:gd name="T68" fmla="*/ 127 w 166"/>
                  <a:gd name="T69" fmla="*/ 16 h 318"/>
                  <a:gd name="T70" fmla="*/ 135 w 166"/>
                  <a:gd name="T71" fmla="*/ 24 h 318"/>
                  <a:gd name="T72" fmla="*/ 135 w 166"/>
                  <a:gd name="T73" fmla="*/ 24 h 318"/>
                  <a:gd name="T74" fmla="*/ 81 w 166"/>
                  <a:gd name="T75" fmla="*/ 9 h 318"/>
                  <a:gd name="T76" fmla="*/ 81 w 166"/>
                  <a:gd name="T77" fmla="*/ 25 h 318"/>
                  <a:gd name="T78" fmla="*/ 76 w 166"/>
                  <a:gd name="T79" fmla="*/ 22 h 318"/>
                  <a:gd name="T80" fmla="*/ 116 w 166"/>
                  <a:gd name="T81" fmla="*/ 302 h 318"/>
                  <a:gd name="T82" fmla="*/ 108 w 166"/>
                  <a:gd name="T83" fmla="*/ 310 h 318"/>
                  <a:gd name="T84" fmla="*/ 151 w 166"/>
                  <a:gd name="T85" fmla="*/ 242 h 318"/>
                  <a:gd name="T86" fmla="*/ 143 w 166"/>
                  <a:gd name="T87" fmla="*/ 234 h 318"/>
                  <a:gd name="T88" fmla="*/ 151 w 166"/>
                  <a:gd name="T89" fmla="*/ 24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318">
                    <a:moveTo>
                      <a:pt x="155" y="219"/>
                    </a:moveTo>
                    <a:cubicBezTo>
                      <a:pt x="155" y="168"/>
                      <a:pt x="155" y="168"/>
                      <a:pt x="155" y="168"/>
                    </a:cubicBezTo>
                    <a:cubicBezTo>
                      <a:pt x="155" y="166"/>
                      <a:pt x="153" y="164"/>
                      <a:pt x="151" y="164"/>
                    </a:cubicBezTo>
                    <a:cubicBezTo>
                      <a:pt x="128" y="164"/>
                      <a:pt x="128" y="164"/>
                      <a:pt x="128" y="164"/>
                    </a:cubicBezTo>
                    <a:cubicBezTo>
                      <a:pt x="128" y="162"/>
                      <a:pt x="129" y="160"/>
                      <a:pt x="129" y="158"/>
                    </a:cubicBezTo>
                    <a:cubicBezTo>
                      <a:pt x="129" y="157"/>
                      <a:pt x="129" y="157"/>
                      <a:pt x="129" y="157"/>
                    </a:cubicBezTo>
                    <a:cubicBezTo>
                      <a:pt x="129" y="157"/>
                      <a:pt x="129" y="157"/>
                      <a:pt x="129" y="157"/>
                    </a:cubicBezTo>
                    <a:cubicBezTo>
                      <a:pt x="129" y="142"/>
                      <a:pt x="120" y="129"/>
                      <a:pt x="107" y="124"/>
                    </a:cubicBezTo>
                    <a:cubicBezTo>
                      <a:pt x="106" y="123"/>
                      <a:pt x="103" y="123"/>
                      <a:pt x="101" y="122"/>
                    </a:cubicBezTo>
                    <a:cubicBezTo>
                      <a:pt x="107" y="116"/>
                      <a:pt x="110" y="107"/>
                      <a:pt x="110" y="98"/>
                    </a:cubicBezTo>
                    <a:cubicBezTo>
                      <a:pt x="110" y="95"/>
                      <a:pt x="110" y="93"/>
                      <a:pt x="109" y="91"/>
                    </a:cubicBezTo>
                    <a:cubicBezTo>
                      <a:pt x="135" y="91"/>
                      <a:pt x="135" y="91"/>
                      <a:pt x="135" y="91"/>
                    </a:cubicBezTo>
                    <a:cubicBezTo>
                      <a:pt x="137" y="91"/>
                      <a:pt x="139" y="89"/>
                      <a:pt x="139" y="87"/>
                    </a:cubicBezTo>
                    <a:cubicBezTo>
                      <a:pt x="139" y="32"/>
                      <a:pt x="139" y="32"/>
                      <a:pt x="139" y="32"/>
                    </a:cubicBezTo>
                    <a:cubicBezTo>
                      <a:pt x="145" y="30"/>
                      <a:pt x="150" y="24"/>
                      <a:pt x="150" y="16"/>
                    </a:cubicBezTo>
                    <a:cubicBezTo>
                      <a:pt x="150" y="8"/>
                      <a:pt x="143" y="0"/>
                      <a:pt x="135" y="0"/>
                    </a:cubicBezTo>
                    <a:cubicBezTo>
                      <a:pt x="126" y="0"/>
                      <a:pt x="119" y="7"/>
                      <a:pt x="119" y="16"/>
                    </a:cubicBezTo>
                    <a:cubicBezTo>
                      <a:pt x="119" y="24"/>
                      <a:pt x="124" y="30"/>
                      <a:pt x="131" y="32"/>
                    </a:cubicBezTo>
                    <a:cubicBezTo>
                      <a:pt x="131" y="83"/>
                      <a:pt x="131" y="83"/>
                      <a:pt x="131" y="83"/>
                    </a:cubicBezTo>
                    <a:cubicBezTo>
                      <a:pt x="107" y="83"/>
                      <a:pt x="107" y="83"/>
                      <a:pt x="107" y="83"/>
                    </a:cubicBezTo>
                    <a:cubicBezTo>
                      <a:pt x="103" y="73"/>
                      <a:pt x="95" y="66"/>
                      <a:pt x="85" y="63"/>
                    </a:cubicBezTo>
                    <a:cubicBezTo>
                      <a:pt x="85" y="32"/>
                      <a:pt x="85" y="32"/>
                      <a:pt x="85" y="32"/>
                    </a:cubicBezTo>
                    <a:cubicBezTo>
                      <a:pt x="92" y="30"/>
                      <a:pt x="97" y="24"/>
                      <a:pt x="97" y="17"/>
                    </a:cubicBezTo>
                    <a:cubicBezTo>
                      <a:pt x="97" y="8"/>
                      <a:pt x="90" y="1"/>
                      <a:pt x="81" y="1"/>
                    </a:cubicBezTo>
                    <a:cubicBezTo>
                      <a:pt x="73" y="1"/>
                      <a:pt x="66" y="8"/>
                      <a:pt x="66" y="17"/>
                    </a:cubicBezTo>
                    <a:cubicBezTo>
                      <a:pt x="66" y="21"/>
                      <a:pt x="67" y="25"/>
                      <a:pt x="70" y="28"/>
                    </a:cubicBezTo>
                    <a:cubicBezTo>
                      <a:pt x="72" y="30"/>
                      <a:pt x="75" y="32"/>
                      <a:pt x="77" y="32"/>
                    </a:cubicBezTo>
                    <a:cubicBezTo>
                      <a:pt x="77" y="62"/>
                      <a:pt x="77" y="62"/>
                      <a:pt x="77" y="62"/>
                    </a:cubicBezTo>
                    <a:cubicBezTo>
                      <a:pt x="77" y="62"/>
                      <a:pt x="76" y="62"/>
                      <a:pt x="76" y="62"/>
                    </a:cubicBezTo>
                    <a:cubicBezTo>
                      <a:pt x="73" y="62"/>
                      <a:pt x="71" y="62"/>
                      <a:pt x="69" y="62"/>
                    </a:cubicBezTo>
                    <a:cubicBezTo>
                      <a:pt x="68" y="44"/>
                      <a:pt x="54" y="29"/>
                      <a:pt x="36" y="29"/>
                    </a:cubicBezTo>
                    <a:cubicBezTo>
                      <a:pt x="36" y="29"/>
                      <a:pt x="36" y="29"/>
                      <a:pt x="36" y="29"/>
                    </a:cubicBezTo>
                    <a:cubicBezTo>
                      <a:pt x="35" y="29"/>
                      <a:pt x="35" y="29"/>
                      <a:pt x="34" y="29"/>
                    </a:cubicBezTo>
                    <a:cubicBezTo>
                      <a:pt x="16" y="29"/>
                      <a:pt x="0" y="47"/>
                      <a:pt x="0" y="68"/>
                    </a:cubicBezTo>
                    <a:cubicBezTo>
                      <a:pt x="0" y="90"/>
                      <a:pt x="0" y="90"/>
                      <a:pt x="0" y="90"/>
                    </a:cubicBezTo>
                    <a:cubicBezTo>
                      <a:pt x="0" y="93"/>
                      <a:pt x="2" y="95"/>
                      <a:pt x="4" y="95"/>
                    </a:cubicBezTo>
                    <a:cubicBezTo>
                      <a:pt x="6" y="95"/>
                      <a:pt x="8" y="93"/>
                      <a:pt x="8" y="90"/>
                    </a:cubicBezTo>
                    <a:cubicBezTo>
                      <a:pt x="8" y="68"/>
                      <a:pt x="8" y="68"/>
                      <a:pt x="8" y="68"/>
                    </a:cubicBezTo>
                    <a:cubicBezTo>
                      <a:pt x="8" y="52"/>
                      <a:pt x="20" y="37"/>
                      <a:pt x="34" y="37"/>
                    </a:cubicBezTo>
                    <a:cubicBezTo>
                      <a:pt x="49" y="37"/>
                      <a:pt x="61" y="50"/>
                      <a:pt x="61" y="66"/>
                    </a:cubicBezTo>
                    <a:cubicBezTo>
                      <a:pt x="61" y="66"/>
                      <a:pt x="61" y="67"/>
                      <a:pt x="61" y="67"/>
                    </a:cubicBezTo>
                    <a:cubicBezTo>
                      <a:pt x="61" y="67"/>
                      <a:pt x="61" y="67"/>
                      <a:pt x="61" y="67"/>
                    </a:cubicBezTo>
                    <a:cubicBezTo>
                      <a:pt x="61" y="68"/>
                      <a:pt x="61" y="68"/>
                      <a:pt x="61" y="69"/>
                    </a:cubicBezTo>
                    <a:cubicBezTo>
                      <a:pt x="59" y="82"/>
                      <a:pt x="49" y="92"/>
                      <a:pt x="36" y="92"/>
                    </a:cubicBezTo>
                    <a:cubicBezTo>
                      <a:pt x="34" y="92"/>
                      <a:pt x="32" y="94"/>
                      <a:pt x="32" y="96"/>
                    </a:cubicBezTo>
                    <a:cubicBezTo>
                      <a:pt x="32" y="98"/>
                      <a:pt x="34" y="100"/>
                      <a:pt x="36" y="100"/>
                    </a:cubicBezTo>
                    <a:cubicBezTo>
                      <a:pt x="52" y="100"/>
                      <a:pt x="66" y="87"/>
                      <a:pt x="69" y="71"/>
                    </a:cubicBezTo>
                    <a:cubicBezTo>
                      <a:pt x="71" y="70"/>
                      <a:pt x="73" y="70"/>
                      <a:pt x="76" y="70"/>
                    </a:cubicBezTo>
                    <a:cubicBezTo>
                      <a:pt x="90" y="70"/>
                      <a:pt x="102" y="82"/>
                      <a:pt x="102" y="98"/>
                    </a:cubicBezTo>
                    <a:cubicBezTo>
                      <a:pt x="102" y="108"/>
                      <a:pt x="97" y="117"/>
                      <a:pt x="89" y="122"/>
                    </a:cubicBezTo>
                    <a:cubicBezTo>
                      <a:pt x="89" y="122"/>
                      <a:pt x="89" y="122"/>
                      <a:pt x="89" y="122"/>
                    </a:cubicBezTo>
                    <a:cubicBezTo>
                      <a:pt x="73" y="125"/>
                      <a:pt x="61" y="140"/>
                      <a:pt x="61" y="157"/>
                    </a:cubicBezTo>
                    <a:cubicBezTo>
                      <a:pt x="61" y="159"/>
                      <a:pt x="63" y="161"/>
                      <a:pt x="65" y="161"/>
                    </a:cubicBezTo>
                    <a:cubicBezTo>
                      <a:pt x="68" y="161"/>
                      <a:pt x="69" y="159"/>
                      <a:pt x="69" y="157"/>
                    </a:cubicBezTo>
                    <a:cubicBezTo>
                      <a:pt x="69" y="142"/>
                      <a:pt x="81" y="130"/>
                      <a:pt x="95" y="130"/>
                    </a:cubicBezTo>
                    <a:cubicBezTo>
                      <a:pt x="98" y="130"/>
                      <a:pt x="102" y="130"/>
                      <a:pt x="105" y="132"/>
                    </a:cubicBezTo>
                    <a:cubicBezTo>
                      <a:pt x="114" y="136"/>
                      <a:pt x="121" y="146"/>
                      <a:pt x="121" y="158"/>
                    </a:cubicBezTo>
                    <a:cubicBezTo>
                      <a:pt x="121" y="173"/>
                      <a:pt x="109" y="186"/>
                      <a:pt x="94" y="186"/>
                    </a:cubicBezTo>
                    <a:cubicBezTo>
                      <a:pt x="93" y="186"/>
                      <a:pt x="93" y="186"/>
                      <a:pt x="92" y="186"/>
                    </a:cubicBezTo>
                    <a:cubicBezTo>
                      <a:pt x="90" y="186"/>
                      <a:pt x="88" y="187"/>
                      <a:pt x="88" y="188"/>
                    </a:cubicBezTo>
                    <a:cubicBezTo>
                      <a:pt x="87" y="190"/>
                      <a:pt x="88" y="192"/>
                      <a:pt x="89" y="193"/>
                    </a:cubicBezTo>
                    <a:cubicBezTo>
                      <a:pt x="97" y="198"/>
                      <a:pt x="102" y="207"/>
                      <a:pt x="102" y="216"/>
                    </a:cubicBezTo>
                    <a:cubicBezTo>
                      <a:pt x="102" y="217"/>
                      <a:pt x="102" y="217"/>
                      <a:pt x="102" y="217"/>
                    </a:cubicBezTo>
                    <a:cubicBezTo>
                      <a:pt x="102" y="232"/>
                      <a:pt x="90" y="245"/>
                      <a:pt x="76" y="245"/>
                    </a:cubicBezTo>
                    <a:cubicBezTo>
                      <a:pt x="62" y="245"/>
                      <a:pt x="51" y="232"/>
                      <a:pt x="51" y="217"/>
                    </a:cubicBezTo>
                    <a:cubicBezTo>
                      <a:pt x="51" y="215"/>
                      <a:pt x="49" y="213"/>
                      <a:pt x="47" y="213"/>
                    </a:cubicBezTo>
                    <a:cubicBezTo>
                      <a:pt x="44" y="213"/>
                      <a:pt x="43" y="215"/>
                      <a:pt x="43" y="217"/>
                    </a:cubicBezTo>
                    <a:cubicBezTo>
                      <a:pt x="43" y="231"/>
                      <a:pt x="50" y="242"/>
                      <a:pt x="60" y="248"/>
                    </a:cubicBezTo>
                    <a:cubicBezTo>
                      <a:pt x="60" y="249"/>
                      <a:pt x="60" y="249"/>
                      <a:pt x="60" y="250"/>
                    </a:cubicBezTo>
                    <a:cubicBezTo>
                      <a:pt x="61" y="251"/>
                      <a:pt x="61" y="252"/>
                      <a:pt x="61" y="254"/>
                    </a:cubicBezTo>
                    <a:cubicBezTo>
                      <a:pt x="61" y="269"/>
                      <a:pt x="49" y="282"/>
                      <a:pt x="34" y="282"/>
                    </a:cubicBezTo>
                    <a:cubicBezTo>
                      <a:pt x="20" y="282"/>
                      <a:pt x="8" y="269"/>
                      <a:pt x="8" y="254"/>
                    </a:cubicBezTo>
                    <a:cubicBezTo>
                      <a:pt x="8" y="253"/>
                      <a:pt x="8" y="253"/>
                      <a:pt x="8" y="253"/>
                    </a:cubicBezTo>
                    <a:cubicBezTo>
                      <a:pt x="8" y="253"/>
                      <a:pt x="8" y="253"/>
                      <a:pt x="8" y="252"/>
                    </a:cubicBezTo>
                    <a:cubicBezTo>
                      <a:pt x="8" y="231"/>
                      <a:pt x="8" y="231"/>
                      <a:pt x="8" y="231"/>
                    </a:cubicBezTo>
                    <a:cubicBezTo>
                      <a:pt x="8" y="229"/>
                      <a:pt x="6" y="227"/>
                      <a:pt x="4" y="227"/>
                    </a:cubicBezTo>
                    <a:cubicBezTo>
                      <a:pt x="2" y="227"/>
                      <a:pt x="0" y="229"/>
                      <a:pt x="0" y="231"/>
                    </a:cubicBezTo>
                    <a:cubicBezTo>
                      <a:pt x="0" y="252"/>
                      <a:pt x="0" y="252"/>
                      <a:pt x="0" y="252"/>
                    </a:cubicBezTo>
                    <a:cubicBezTo>
                      <a:pt x="0" y="253"/>
                      <a:pt x="0" y="253"/>
                      <a:pt x="0" y="253"/>
                    </a:cubicBezTo>
                    <a:cubicBezTo>
                      <a:pt x="0" y="253"/>
                      <a:pt x="0" y="253"/>
                      <a:pt x="0" y="254"/>
                    </a:cubicBezTo>
                    <a:cubicBezTo>
                      <a:pt x="0" y="271"/>
                      <a:pt x="12" y="286"/>
                      <a:pt x="27" y="289"/>
                    </a:cubicBezTo>
                    <a:cubicBezTo>
                      <a:pt x="27" y="302"/>
                      <a:pt x="27" y="302"/>
                      <a:pt x="27" y="302"/>
                    </a:cubicBezTo>
                    <a:cubicBezTo>
                      <a:pt x="27" y="305"/>
                      <a:pt x="29" y="306"/>
                      <a:pt x="31" y="306"/>
                    </a:cubicBezTo>
                    <a:cubicBezTo>
                      <a:pt x="93" y="306"/>
                      <a:pt x="93" y="306"/>
                      <a:pt x="93" y="306"/>
                    </a:cubicBezTo>
                    <a:cubicBezTo>
                      <a:pt x="95" y="313"/>
                      <a:pt x="101" y="318"/>
                      <a:pt x="108" y="318"/>
                    </a:cubicBezTo>
                    <a:cubicBezTo>
                      <a:pt x="108" y="318"/>
                      <a:pt x="108" y="318"/>
                      <a:pt x="108" y="318"/>
                    </a:cubicBezTo>
                    <a:cubicBezTo>
                      <a:pt x="117" y="318"/>
                      <a:pt x="124" y="311"/>
                      <a:pt x="124" y="302"/>
                    </a:cubicBezTo>
                    <a:cubicBezTo>
                      <a:pt x="124" y="294"/>
                      <a:pt x="116" y="286"/>
                      <a:pt x="108" y="286"/>
                    </a:cubicBezTo>
                    <a:cubicBezTo>
                      <a:pt x="101" y="286"/>
                      <a:pt x="95" y="292"/>
                      <a:pt x="93" y="298"/>
                    </a:cubicBezTo>
                    <a:cubicBezTo>
                      <a:pt x="35" y="298"/>
                      <a:pt x="35" y="298"/>
                      <a:pt x="35" y="298"/>
                    </a:cubicBezTo>
                    <a:cubicBezTo>
                      <a:pt x="35" y="290"/>
                      <a:pt x="35" y="290"/>
                      <a:pt x="35" y="290"/>
                    </a:cubicBezTo>
                    <a:cubicBezTo>
                      <a:pt x="54" y="289"/>
                      <a:pt x="69" y="273"/>
                      <a:pt x="69" y="254"/>
                    </a:cubicBezTo>
                    <a:cubicBezTo>
                      <a:pt x="69" y="253"/>
                      <a:pt x="69" y="253"/>
                      <a:pt x="69" y="253"/>
                    </a:cubicBezTo>
                    <a:cubicBezTo>
                      <a:pt x="71" y="253"/>
                      <a:pt x="73" y="253"/>
                      <a:pt x="76" y="253"/>
                    </a:cubicBezTo>
                    <a:cubicBezTo>
                      <a:pt x="95" y="253"/>
                      <a:pt x="110" y="237"/>
                      <a:pt x="110" y="217"/>
                    </a:cubicBezTo>
                    <a:cubicBezTo>
                      <a:pt x="110" y="208"/>
                      <a:pt x="107" y="200"/>
                      <a:pt x="101" y="193"/>
                    </a:cubicBezTo>
                    <a:cubicBezTo>
                      <a:pt x="112" y="191"/>
                      <a:pt x="121" y="183"/>
                      <a:pt x="126" y="172"/>
                    </a:cubicBezTo>
                    <a:cubicBezTo>
                      <a:pt x="147" y="172"/>
                      <a:pt x="147" y="172"/>
                      <a:pt x="147" y="172"/>
                    </a:cubicBezTo>
                    <a:cubicBezTo>
                      <a:pt x="147" y="218"/>
                      <a:pt x="147" y="218"/>
                      <a:pt x="147" y="218"/>
                    </a:cubicBezTo>
                    <a:cubicBezTo>
                      <a:pt x="140" y="220"/>
                      <a:pt x="135" y="226"/>
                      <a:pt x="135" y="234"/>
                    </a:cubicBezTo>
                    <a:cubicBezTo>
                      <a:pt x="135" y="243"/>
                      <a:pt x="142" y="250"/>
                      <a:pt x="150" y="250"/>
                    </a:cubicBezTo>
                    <a:cubicBezTo>
                      <a:pt x="151" y="250"/>
                      <a:pt x="151" y="250"/>
                      <a:pt x="151" y="250"/>
                    </a:cubicBezTo>
                    <a:cubicBezTo>
                      <a:pt x="159" y="250"/>
                      <a:pt x="166" y="243"/>
                      <a:pt x="166" y="234"/>
                    </a:cubicBezTo>
                    <a:cubicBezTo>
                      <a:pt x="166" y="227"/>
                      <a:pt x="161" y="220"/>
                      <a:pt x="155" y="219"/>
                    </a:cubicBezTo>
                    <a:close/>
                    <a:moveTo>
                      <a:pt x="127" y="16"/>
                    </a:moveTo>
                    <a:cubicBezTo>
                      <a:pt x="127" y="12"/>
                      <a:pt x="131" y="9"/>
                      <a:pt x="135" y="9"/>
                    </a:cubicBezTo>
                    <a:cubicBezTo>
                      <a:pt x="139" y="9"/>
                      <a:pt x="142" y="12"/>
                      <a:pt x="142" y="16"/>
                    </a:cubicBezTo>
                    <a:cubicBezTo>
                      <a:pt x="142" y="21"/>
                      <a:pt x="139" y="24"/>
                      <a:pt x="135" y="24"/>
                    </a:cubicBezTo>
                    <a:cubicBezTo>
                      <a:pt x="135" y="26"/>
                      <a:pt x="135" y="26"/>
                      <a:pt x="135" y="26"/>
                    </a:cubicBezTo>
                    <a:cubicBezTo>
                      <a:pt x="135" y="26"/>
                      <a:pt x="135" y="26"/>
                      <a:pt x="135" y="26"/>
                    </a:cubicBezTo>
                    <a:cubicBezTo>
                      <a:pt x="135" y="24"/>
                      <a:pt x="135" y="24"/>
                      <a:pt x="135" y="24"/>
                    </a:cubicBezTo>
                    <a:cubicBezTo>
                      <a:pt x="131" y="24"/>
                      <a:pt x="127" y="21"/>
                      <a:pt x="127" y="16"/>
                    </a:cubicBezTo>
                    <a:close/>
                    <a:moveTo>
                      <a:pt x="74" y="17"/>
                    </a:moveTo>
                    <a:cubicBezTo>
                      <a:pt x="74" y="13"/>
                      <a:pt x="77" y="9"/>
                      <a:pt x="81" y="9"/>
                    </a:cubicBezTo>
                    <a:cubicBezTo>
                      <a:pt x="86" y="9"/>
                      <a:pt x="89" y="13"/>
                      <a:pt x="89" y="17"/>
                    </a:cubicBezTo>
                    <a:cubicBezTo>
                      <a:pt x="89" y="21"/>
                      <a:pt x="85" y="25"/>
                      <a:pt x="81" y="25"/>
                    </a:cubicBezTo>
                    <a:cubicBezTo>
                      <a:pt x="81" y="25"/>
                      <a:pt x="81" y="25"/>
                      <a:pt x="81" y="25"/>
                    </a:cubicBezTo>
                    <a:cubicBezTo>
                      <a:pt x="81" y="25"/>
                      <a:pt x="81" y="25"/>
                      <a:pt x="81" y="25"/>
                    </a:cubicBezTo>
                    <a:cubicBezTo>
                      <a:pt x="81" y="25"/>
                      <a:pt x="81" y="25"/>
                      <a:pt x="81" y="25"/>
                    </a:cubicBezTo>
                    <a:cubicBezTo>
                      <a:pt x="79" y="25"/>
                      <a:pt x="77" y="24"/>
                      <a:pt x="76" y="22"/>
                    </a:cubicBezTo>
                    <a:cubicBezTo>
                      <a:pt x="74" y="21"/>
                      <a:pt x="74" y="19"/>
                      <a:pt x="74" y="17"/>
                    </a:cubicBezTo>
                    <a:close/>
                    <a:moveTo>
                      <a:pt x="108" y="295"/>
                    </a:moveTo>
                    <a:cubicBezTo>
                      <a:pt x="112" y="295"/>
                      <a:pt x="116" y="298"/>
                      <a:pt x="116" y="302"/>
                    </a:cubicBezTo>
                    <a:cubicBezTo>
                      <a:pt x="116" y="307"/>
                      <a:pt x="112" y="310"/>
                      <a:pt x="108" y="310"/>
                    </a:cubicBezTo>
                    <a:cubicBezTo>
                      <a:pt x="108" y="314"/>
                      <a:pt x="108" y="314"/>
                      <a:pt x="108" y="314"/>
                    </a:cubicBezTo>
                    <a:cubicBezTo>
                      <a:pt x="108" y="310"/>
                      <a:pt x="108" y="310"/>
                      <a:pt x="108" y="310"/>
                    </a:cubicBezTo>
                    <a:cubicBezTo>
                      <a:pt x="104" y="310"/>
                      <a:pt x="100" y="307"/>
                      <a:pt x="100" y="302"/>
                    </a:cubicBezTo>
                    <a:cubicBezTo>
                      <a:pt x="100" y="298"/>
                      <a:pt x="104" y="295"/>
                      <a:pt x="108" y="295"/>
                    </a:cubicBezTo>
                    <a:close/>
                    <a:moveTo>
                      <a:pt x="151" y="242"/>
                    </a:moveTo>
                    <a:cubicBezTo>
                      <a:pt x="151" y="246"/>
                      <a:pt x="151" y="246"/>
                      <a:pt x="151" y="246"/>
                    </a:cubicBezTo>
                    <a:cubicBezTo>
                      <a:pt x="151" y="242"/>
                      <a:pt x="151" y="242"/>
                      <a:pt x="151" y="242"/>
                    </a:cubicBezTo>
                    <a:cubicBezTo>
                      <a:pt x="146" y="242"/>
                      <a:pt x="143" y="238"/>
                      <a:pt x="143" y="234"/>
                    </a:cubicBezTo>
                    <a:cubicBezTo>
                      <a:pt x="143" y="230"/>
                      <a:pt x="146" y="226"/>
                      <a:pt x="151" y="226"/>
                    </a:cubicBezTo>
                    <a:cubicBezTo>
                      <a:pt x="155" y="226"/>
                      <a:pt x="158" y="230"/>
                      <a:pt x="158" y="234"/>
                    </a:cubicBezTo>
                    <a:cubicBezTo>
                      <a:pt x="158" y="238"/>
                      <a:pt x="155" y="242"/>
                      <a:pt x="151" y="24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B3D93D36-9CD7-4AF9-B835-D88C07D7351C}"/>
                  </a:ext>
                </a:extLst>
              </p:cNvPr>
              <p:cNvSpPr>
                <a:spLocks noEditPoints="1"/>
              </p:cNvSpPr>
              <p:nvPr/>
            </p:nvSpPr>
            <p:spPr bwMode="auto">
              <a:xfrm>
                <a:off x="11818938" y="2711450"/>
                <a:ext cx="606425" cy="1158875"/>
              </a:xfrm>
              <a:custGeom>
                <a:avLst/>
                <a:gdLst>
                  <a:gd name="T0" fmla="*/ 159 w 167"/>
                  <a:gd name="T1" fmla="*/ 253 h 320"/>
                  <a:gd name="T2" fmla="*/ 133 w 167"/>
                  <a:gd name="T3" fmla="*/ 283 h 320"/>
                  <a:gd name="T4" fmla="*/ 107 w 167"/>
                  <a:gd name="T5" fmla="*/ 249 h 320"/>
                  <a:gd name="T6" fmla="*/ 117 w 167"/>
                  <a:gd name="T7" fmla="*/ 218 h 320"/>
                  <a:gd name="T8" fmla="*/ 65 w 167"/>
                  <a:gd name="T9" fmla="*/ 217 h 320"/>
                  <a:gd name="T10" fmla="*/ 75 w 167"/>
                  <a:gd name="T11" fmla="*/ 187 h 320"/>
                  <a:gd name="T12" fmla="*/ 63 w 167"/>
                  <a:gd name="T13" fmla="*/ 133 h 320"/>
                  <a:gd name="T14" fmla="*/ 102 w 167"/>
                  <a:gd name="T15" fmla="*/ 162 h 320"/>
                  <a:gd name="T16" fmla="*/ 78 w 167"/>
                  <a:gd name="T17" fmla="*/ 123 h 320"/>
                  <a:gd name="T18" fmla="*/ 98 w 167"/>
                  <a:gd name="T19" fmla="*/ 72 h 320"/>
                  <a:gd name="T20" fmla="*/ 131 w 167"/>
                  <a:gd name="T21" fmla="*/ 93 h 320"/>
                  <a:gd name="T22" fmla="*/ 106 w 167"/>
                  <a:gd name="T23" fmla="*/ 68 h 320"/>
                  <a:gd name="T24" fmla="*/ 159 w 167"/>
                  <a:gd name="T25" fmla="*/ 69 h 320"/>
                  <a:gd name="T26" fmla="*/ 167 w 167"/>
                  <a:gd name="T27" fmla="*/ 91 h 320"/>
                  <a:gd name="T28" fmla="*/ 140 w 167"/>
                  <a:gd name="T29" fmla="*/ 16 h 320"/>
                  <a:gd name="T30" fmla="*/ 75 w 167"/>
                  <a:gd name="T31" fmla="*/ 0 h 320"/>
                  <a:gd name="T32" fmla="*/ 75 w 167"/>
                  <a:gd name="T33" fmla="*/ 32 h 320"/>
                  <a:gd name="T34" fmla="*/ 132 w 167"/>
                  <a:gd name="T35" fmla="*/ 30 h 320"/>
                  <a:gd name="T36" fmla="*/ 98 w 167"/>
                  <a:gd name="T37" fmla="*/ 63 h 320"/>
                  <a:gd name="T38" fmla="*/ 57 w 167"/>
                  <a:gd name="T39" fmla="*/ 101 h 320"/>
                  <a:gd name="T40" fmla="*/ 37 w 167"/>
                  <a:gd name="T41" fmla="*/ 41 h 320"/>
                  <a:gd name="T42" fmla="*/ 17 w 167"/>
                  <a:gd name="T43" fmla="*/ 56 h 320"/>
                  <a:gd name="T44" fmla="*/ 59 w 167"/>
                  <a:gd name="T45" fmla="*/ 109 h 320"/>
                  <a:gd name="T46" fmla="*/ 39 w 167"/>
                  <a:gd name="T47" fmla="*/ 158 h 320"/>
                  <a:gd name="T48" fmla="*/ 39 w 167"/>
                  <a:gd name="T49" fmla="*/ 162 h 320"/>
                  <a:gd name="T50" fmla="*/ 0 w 167"/>
                  <a:gd name="T51" fmla="*/ 166 h 320"/>
                  <a:gd name="T52" fmla="*/ 30 w 167"/>
                  <a:gd name="T53" fmla="*/ 170 h 320"/>
                  <a:gd name="T54" fmla="*/ 57 w 167"/>
                  <a:gd name="T55" fmla="*/ 218 h 320"/>
                  <a:gd name="T56" fmla="*/ 98 w 167"/>
                  <a:gd name="T57" fmla="*/ 254 h 320"/>
                  <a:gd name="T58" fmla="*/ 73 w 167"/>
                  <a:gd name="T59" fmla="*/ 257 h 320"/>
                  <a:gd name="T60" fmla="*/ 17 w 167"/>
                  <a:gd name="T61" fmla="*/ 245 h 320"/>
                  <a:gd name="T62" fmla="*/ 17 w 167"/>
                  <a:gd name="T63" fmla="*/ 277 h 320"/>
                  <a:gd name="T64" fmla="*/ 69 w 167"/>
                  <a:gd name="T65" fmla="*/ 289 h 320"/>
                  <a:gd name="T66" fmla="*/ 72 w 167"/>
                  <a:gd name="T67" fmla="*/ 320 h 320"/>
                  <a:gd name="T68" fmla="*/ 77 w 167"/>
                  <a:gd name="T69" fmla="*/ 289 h 320"/>
                  <a:gd name="T70" fmla="*/ 133 w 167"/>
                  <a:gd name="T71" fmla="*/ 291 h 320"/>
                  <a:gd name="T72" fmla="*/ 167 w 167"/>
                  <a:gd name="T73" fmla="*/ 253 h 320"/>
                  <a:gd name="T74" fmla="*/ 75 w 167"/>
                  <a:gd name="T75" fmla="*/ 24 h 320"/>
                  <a:gd name="T76" fmla="*/ 68 w 167"/>
                  <a:gd name="T77" fmla="*/ 16 h 320"/>
                  <a:gd name="T78" fmla="*/ 75 w 167"/>
                  <a:gd name="T79" fmla="*/ 24 h 320"/>
                  <a:gd name="T80" fmla="*/ 29 w 167"/>
                  <a:gd name="T81" fmla="*/ 41 h 320"/>
                  <a:gd name="T82" fmla="*/ 21 w 167"/>
                  <a:gd name="T83" fmla="*/ 48 h 320"/>
                  <a:gd name="T84" fmla="*/ 15 w 167"/>
                  <a:gd name="T85" fmla="*/ 174 h 320"/>
                  <a:gd name="T86" fmla="*/ 8 w 167"/>
                  <a:gd name="T87" fmla="*/ 166 h 320"/>
                  <a:gd name="T88" fmla="*/ 15 w 167"/>
                  <a:gd name="T89" fmla="*/ 174 h 320"/>
                  <a:gd name="T90" fmla="*/ 72 w 167"/>
                  <a:gd name="T91" fmla="*/ 316 h 320"/>
                  <a:gd name="T92" fmla="*/ 72 w 167"/>
                  <a:gd name="T93" fmla="*/ 296 h 320"/>
                  <a:gd name="T94" fmla="*/ 17 w 167"/>
                  <a:gd name="T95" fmla="*/ 269 h 320"/>
                  <a:gd name="T96" fmla="*/ 10 w 167"/>
                  <a:gd name="T97" fmla="*/ 261 h 320"/>
                  <a:gd name="T98" fmla="*/ 17 w 167"/>
                  <a:gd name="T99" fmla="*/ 26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320">
                    <a:moveTo>
                      <a:pt x="163" y="228"/>
                    </a:moveTo>
                    <a:cubicBezTo>
                      <a:pt x="161" y="228"/>
                      <a:pt x="159" y="230"/>
                      <a:pt x="159" y="232"/>
                    </a:cubicBezTo>
                    <a:cubicBezTo>
                      <a:pt x="159" y="253"/>
                      <a:pt x="159" y="253"/>
                      <a:pt x="159" y="253"/>
                    </a:cubicBezTo>
                    <a:cubicBezTo>
                      <a:pt x="159" y="253"/>
                      <a:pt x="160" y="254"/>
                      <a:pt x="160" y="254"/>
                    </a:cubicBezTo>
                    <a:cubicBezTo>
                      <a:pt x="160" y="254"/>
                      <a:pt x="159" y="254"/>
                      <a:pt x="159" y="254"/>
                    </a:cubicBezTo>
                    <a:cubicBezTo>
                      <a:pt x="159" y="270"/>
                      <a:pt x="148" y="283"/>
                      <a:pt x="133" y="283"/>
                    </a:cubicBezTo>
                    <a:cubicBezTo>
                      <a:pt x="118" y="283"/>
                      <a:pt x="106" y="270"/>
                      <a:pt x="106" y="254"/>
                    </a:cubicBezTo>
                    <a:cubicBezTo>
                      <a:pt x="106" y="253"/>
                      <a:pt x="106" y="252"/>
                      <a:pt x="107" y="251"/>
                    </a:cubicBezTo>
                    <a:cubicBezTo>
                      <a:pt x="107" y="250"/>
                      <a:pt x="107" y="250"/>
                      <a:pt x="107" y="249"/>
                    </a:cubicBezTo>
                    <a:cubicBezTo>
                      <a:pt x="118" y="243"/>
                      <a:pt x="125" y="231"/>
                      <a:pt x="125" y="218"/>
                    </a:cubicBezTo>
                    <a:cubicBezTo>
                      <a:pt x="125" y="216"/>
                      <a:pt x="123" y="214"/>
                      <a:pt x="121" y="214"/>
                    </a:cubicBezTo>
                    <a:cubicBezTo>
                      <a:pt x="118" y="214"/>
                      <a:pt x="117" y="216"/>
                      <a:pt x="117" y="218"/>
                    </a:cubicBezTo>
                    <a:cubicBezTo>
                      <a:pt x="117" y="233"/>
                      <a:pt x="105" y="245"/>
                      <a:pt x="91" y="245"/>
                    </a:cubicBezTo>
                    <a:cubicBezTo>
                      <a:pt x="77" y="245"/>
                      <a:pt x="65" y="233"/>
                      <a:pt x="65" y="218"/>
                    </a:cubicBezTo>
                    <a:cubicBezTo>
                      <a:pt x="65" y="218"/>
                      <a:pt x="65" y="218"/>
                      <a:pt x="65" y="217"/>
                    </a:cubicBezTo>
                    <a:cubicBezTo>
                      <a:pt x="65" y="208"/>
                      <a:pt x="70" y="199"/>
                      <a:pt x="78" y="194"/>
                    </a:cubicBezTo>
                    <a:cubicBezTo>
                      <a:pt x="79" y="193"/>
                      <a:pt x="80" y="191"/>
                      <a:pt x="79" y="189"/>
                    </a:cubicBezTo>
                    <a:cubicBezTo>
                      <a:pt x="79" y="188"/>
                      <a:pt x="77" y="186"/>
                      <a:pt x="75" y="187"/>
                    </a:cubicBezTo>
                    <a:cubicBezTo>
                      <a:pt x="75" y="187"/>
                      <a:pt x="74" y="187"/>
                      <a:pt x="73" y="187"/>
                    </a:cubicBezTo>
                    <a:cubicBezTo>
                      <a:pt x="59" y="187"/>
                      <a:pt x="47" y="174"/>
                      <a:pt x="47" y="159"/>
                    </a:cubicBezTo>
                    <a:cubicBezTo>
                      <a:pt x="47" y="147"/>
                      <a:pt x="53" y="137"/>
                      <a:pt x="63" y="133"/>
                    </a:cubicBezTo>
                    <a:cubicBezTo>
                      <a:pt x="66" y="131"/>
                      <a:pt x="69" y="131"/>
                      <a:pt x="72" y="131"/>
                    </a:cubicBezTo>
                    <a:cubicBezTo>
                      <a:pt x="86" y="131"/>
                      <a:pt x="98" y="143"/>
                      <a:pt x="98" y="158"/>
                    </a:cubicBezTo>
                    <a:cubicBezTo>
                      <a:pt x="98" y="160"/>
                      <a:pt x="100" y="162"/>
                      <a:pt x="102" y="162"/>
                    </a:cubicBezTo>
                    <a:cubicBezTo>
                      <a:pt x="104" y="162"/>
                      <a:pt x="106" y="160"/>
                      <a:pt x="106" y="158"/>
                    </a:cubicBezTo>
                    <a:cubicBezTo>
                      <a:pt x="106" y="141"/>
                      <a:pt x="94" y="126"/>
                      <a:pt x="78" y="123"/>
                    </a:cubicBezTo>
                    <a:cubicBezTo>
                      <a:pt x="78" y="123"/>
                      <a:pt x="78" y="123"/>
                      <a:pt x="78" y="123"/>
                    </a:cubicBezTo>
                    <a:cubicBezTo>
                      <a:pt x="70" y="118"/>
                      <a:pt x="65" y="109"/>
                      <a:pt x="65" y="99"/>
                    </a:cubicBezTo>
                    <a:cubicBezTo>
                      <a:pt x="65" y="83"/>
                      <a:pt x="77" y="71"/>
                      <a:pt x="92" y="71"/>
                    </a:cubicBezTo>
                    <a:cubicBezTo>
                      <a:pt x="94" y="71"/>
                      <a:pt x="96" y="71"/>
                      <a:pt x="98" y="72"/>
                    </a:cubicBezTo>
                    <a:cubicBezTo>
                      <a:pt x="101" y="88"/>
                      <a:pt x="115" y="101"/>
                      <a:pt x="131" y="101"/>
                    </a:cubicBezTo>
                    <a:cubicBezTo>
                      <a:pt x="134" y="101"/>
                      <a:pt x="135" y="99"/>
                      <a:pt x="135" y="97"/>
                    </a:cubicBezTo>
                    <a:cubicBezTo>
                      <a:pt x="135" y="95"/>
                      <a:pt x="134" y="93"/>
                      <a:pt x="131" y="93"/>
                    </a:cubicBezTo>
                    <a:cubicBezTo>
                      <a:pt x="119" y="93"/>
                      <a:pt x="108" y="83"/>
                      <a:pt x="106" y="70"/>
                    </a:cubicBezTo>
                    <a:cubicBezTo>
                      <a:pt x="106" y="69"/>
                      <a:pt x="106" y="69"/>
                      <a:pt x="106" y="68"/>
                    </a:cubicBezTo>
                    <a:cubicBezTo>
                      <a:pt x="106" y="68"/>
                      <a:pt x="106" y="68"/>
                      <a:pt x="106" y="68"/>
                    </a:cubicBezTo>
                    <a:cubicBezTo>
                      <a:pt x="106" y="67"/>
                      <a:pt x="106" y="67"/>
                      <a:pt x="106" y="67"/>
                    </a:cubicBezTo>
                    <a:cubicBezTo>
                      <a:pt x="106" y="51"/>
                      <a:pt x="118" y="38"/>
                      <a:pt x="133" y="38"/>
                    </a:cubicBezTo>
                    <a:cubicBezTo>
                      <a:pt x="147" y="38"/>
                      <a:pt x="159" y="53"/>
                      <a:pt x="159" y="69"/>
                    </a:cubicBezTo>
                    <a:cubicBezTo>
                      <a:pt x="159" y="91"/>
                      <a:pt x="159" y="91"/>
                      <a:pt x="159" y="91"/>
                    </a:cubicBezTo>
                    <a:cubicBezTo>
                      <a:pt x="159" y="94"/>
                      <a:pt x="161" y="95"/>
                      <a:pt x="163" y="95"/>
                    </a:cubicBezTo>
                    <a:cubicBezTo>
                      <a:pt x="166" y="95"/>
                      <a:pt x="167" y="94"/>
                      <a:pt x="167" y="91"/>
                    </a:cubicBezTo>
                    <a:cubicBezTo>
                      <a:pt x="167" y="69"/>
                      <a:pt x="167" y="69"/>
                      <a:pt x="167" y="69"/>
                    </a:cubicBezTo>
                    <a:cubicBezTo>
                      <a:pt x="167" y="51"/>
                      <a:pt x="155" y="35"/>
                      <a:pt x="140" y="31"/>
                    </a:cubicBezTo>
                    <a:cubicBezTo>
                      <a:pt x="140" y="16"/>
                      <a:pt x="140" y="16"/>
                      <a:pt x="140" y="16"/>
                    </a:cubicBezTo>
                    <a:cubicBezTo>
                      <a:pt x="140" y="14"/>
                      <a:pt x="138" y="12"/>
                      <a:pt x="136" y="12"/>
                    </a:cubicBezTo>
                    <a:cubicBezTo>
                      <a:pt x="90" y="12"/>
                      <a:pt x="90" y="12"/>
                      <a:pt x="90" y="12"/>
                    </a:cubicBezTo>
                    <a:cubicBezTo>
                      <a:pt x="89" y="5"/>
                      <a:pt x="83" y="0"/>
                      <a:pt x="75" y="0"/>
                    </a:cubicBezTo>
                    <a:cubicBezTo>
                      <a:pt x="67" y="0"/>
                      <a:pt x="60" y="8"/>
                      <a:pt x="60" y="16"/>
                    </a:cubicBezTo>
                    <a:cubicBezTo>
                      <a:pt x="60" y="25"/>
                      <a:pt x="67" y="32"/>
                      <a:pt x="75" y="32"/>
                    </a:cubicBezTo>
                    <a:cubicBezTo>
                      <a:pt x="75" y="32"/>
                      <a:pt x="75" y="32"/>
                      <a:pt x="75" y="32"/>
                    </a:cubicBezTo>
                    <a:cubicBezTo>
                      <a:pt x="83" y="32"/>
                      <a:pt x="89" y="27"/>
                      <a:pt x="90" y="20"/>
                    </a:cubicBezTo>
                    <a:cubicBezTo>
                      <a:pt x="132" y="20"/>
                      <a:pt x="132" y="20"/>
                      <a:pt x="132" y="20"/>
                    </a:cubicBezTo>
                    <a:cubicBezTo>
                      <a:pt x="132" y="30"/>
                      <a:pt x="132" y="30"/>
                      <a:pt x="132" y="30"/>
                    </a:cubicBezTo>
                    <a:cubicBezTo>
                      <a:pt x="132" y="30"/>
                      <a:pt x="132" y="30"/>
                      <a:pt x="132" y="30"/>
                    </a:cubicBezTo>
                    <a:cubicBezTo>
                      <a:pt x="132" y="30"/>
                      <a:pt x="132" y="30"/>
                      <a:pt x="131" y="30"/>
                    </a:cubicBezTo>
                    <a:cubicBezTo>
                      <a:pt x="114" y="30"/>
                      <a:pt x="99" y="45"/>
                      <a:pt x="98" y="63"/>
                    </a:cubicBezTo>
                    <a:cubicBezTo>
                      <a:pt x="96" y="63"/>
                      <a:pt x="94" y="62"/>
                      <a:pt x="92" y="62"/>
                    </a:cubicBezTo>
                    <a:cubicBezTo>
                      <a:pt x="73" y="62"/>
                      <a:pt x="57" y="79"/>
                      <a:pt x="57" y="99"/>
                    </a:cubicBezTo>
                    <a:cubicBezTo>
                      <a:pt x="57" y="100"/>
                      <a:pt x="57" y="100"/>
                      <a:pt x="57" y="101"/>
                    </a:cubicBezTo>
                    <a:cubicBezTo>
                      <a:pt x="25" y="101"/>
                      <a:pt x="25" y="101"/>
                      <a:pt x="25" y="101"/>
                    </a:cubicBezTo>
                    <a:cubicBezTo>
                      <a:pt x="25" y="56"/>
                      <a:pt x="25" y="56"/>
                      <a:pt x="25" y="56"/>
                    </a:cubicBezTo>
                    <a:cubicBezTo>
                      <a:pt x="32" y="54"/>
                      <a:pt x="37" y="48"/>
                      <a:pt x="37" y="41"/>
                    </a:cubicBezTo>
                    <a:cubicBezTo>
                      <a:pt x="37" y="32"/>
                      <a:pt x="30" y="25"/>
                      <a:pt x="21" y="25"/>
                    </a:cubicBezTo>
                    <a:cubicBezTo>
                      <a:pt x="13" y="25"/>
                      <a:pt x="6" y="32"/>
                      <a:pt x="6" y="41"/>
                    </a:cubicBezTo>
                    <a:cubicBezTo>
                      <a:pt x="6" y="48"/>
                      <a:pt x="11" y="54"/>
                      <a:pt x="17" y="56"/>
                    </a:cubicBezTo>
                    <a:cubicBezTo>
                      <a:pt x="17" y="105"/>
                      <a:pt x="17" y="105"/>
                      <a:pt x="17" y="105"/>
                    </a:cubicBezTo>
                    <a:cubicBezTo>
                      <a:pt x="17" y="108"/>
                      <a:pt x="19" y="109"/>
                      <a:pt x="21" y="109"/>
                    </a:cubicBezTo>
                    <a:cubicBezTo>
                      <a:pt x="59" y="109"/>
                      <a:pt x="59" y="109"/>
                      <a:pt x="59" y="109"/>
                    </a:cubicBezTo>
                    <a:cubicBezTo>
                      <a:pt x="60" y="114"/>
                      <a:pt x="63" y="119"/>
                      <a:pt x="66" y="123"/>
                    </a:cubicBezTo>
                    <a:cubicBezTo>
                      <a:pt x="64" y="123"/>
                      <a:pt x="62" y="124"/>
                      <a:pt x="60" y="125"/>
                    </a:cubicBezTo>
                    <a:cubicBezTo>
                      <a:pt x="47" y="130"/>
                      <a:pt x="39" y="143"/>
                      <a:pt x="39" y="158"/>
                    </a:cubicBezTo>
                    <a:cubicBezTo>
                      <a:pt x="39" y="158"/>
                      <a:pt x="39" y="158"/>
                      <a:pt x="39" y="158"/>
                    </a:cubicBezTo>
                    <a:cubicBezTo>
                      <a:pt x="39" y="158"/>
                      <a:pt x="39" y="158"/>
                      <a:pt x="39" y="159"/>
                    </a:cubicBezTo>
                    <a:cubicBezTo>
                      <a:pt x="39" y="160"/>
                      <a:pt x="39" y="161"/>
                      <a:pt x="39" y="162"/>
                    </a:cubicBezTo>
                    <a:cubicBezTo>
                      <a:pt x="31" y="162"/>
                      <a:pt x="31" y="162"/>
                      <a:pt x="31" y="162"/>
                    </a:cubicBezTo>
                    <a:cubicBezTo>
                      <a:pt x="29" y="155"/>
                      <a:pt x="23" y="150"/>
                      <a:pt x="15" y="150"/>
                    </a:cubicBezTo>
                    <a:cubicBezTo>
                      <a:pt x="7" y="150"/>
                      <a:pt x="0" y="157"/>
                      <a:pt x="0" y="166"/>
                    </a:cubicBezTo>
                    <a:cubicBezTo>
                      <a:pt x="0" y="175"/>
                      <a:pt x="7" y="182"/>
                      <a:pt x="15" y="182"/>
                    </a:cubicBezTo>
                    <a:cubicBezTo>
                      <a:pt x="15" y="182"/>
                      <a:pt x="15" y="182"/>
                      <a:pt x="15" y="182"/>
                    </a:cubicBezTo>
                    <a:cubicBezTo>
                      <a:pt x="22" y="182"/>
                      <a:pt x="28" y="177"/>
                      <a:pt x="30" y="170"/>
                    </a:cubicBezTo>
                    <a:cubicBezTo>
                      <a:pt x="41" y="170"/>
                      <a:pt x="41" y="170"/>
                      <a:pt x="41" y="170"/>
                    </a:cubicBezTo>
                    <a:cubicBezTo>
                      <a:pt x="45" y="182"/>
                      <a:pt x="54" y="191"/>
                      <a:pt x="66" y="194"/>
                    </a:cubicBezTo>
                    <a:cubicBezTo>
                      <a:pt x="60" y="201"/>
                      <a:pt x="57" y="209"/>
                      <a:pt x="57" y="218"/>
                    </a:cubicBezTo>
                    <a:cubicBezTo>
                      <a:pt x="57" y="238"/>
                      <a:pt x="73" y="254"/>
                      <a:pt x="92" y="254"/>
                    </a:cubicBezTo>
                    <a:cubicBezTo>
                      <a:pt x="94" y="254"/>
                      <a:pt x="96" y="254"/>
                      <a:pt x="98" y="254"/>
                    </a:cubicBezTo>
                    <a:cubicBezTo>
                      <a:pt x="98" y="254"/>
                      <a:pt x="98" y="254"/>
                      <a:pt x="98" y="254"/>
                    </a:cubicBezTo>
                    <a:cubicBezTo>
                      <a:pt x="98" y="255"/>
                      <a:pt x="98" y="256"/>
                      <a:pt x="98" y="257"/>
                    </a:cubicBezTo>
                    <a:cubicBezTo>
                      <a:pt x="73" y="257"/>
                      <a:pt x="73" y="257"/>
                      <a:pt x="73" y="257"/>
                    </a:cubicBezTo>
                    <a:cubicBezTo>
                      <a:pt x="73" y="257"/>
                      <a:pt x="73" y="257"/>
                      <a:pt x="73" y="257"/>
                    </a:cubicBezTo>
                    <a:cubicBezTo>
                      <a:pt x="73" y="257"/>
                      <a:pt x="73" y="257"/>
                      <a:pt x="73" y="257"/>
                    </a:cubicBezTo>
                    <a:cubicBezTo>
                      <a:pt x="32" y="257"/>
                      <a:pt x="32" y="257"/>
                      <a:pt x="32" y="257"/>
                    </a:cubicBezTo>
                    <a:cubicBezTo>
                      <a:pt x="31" y="250"/>
                      <a:pt x="25" y="245"/>
                      <a:pt x="17" y="245"/>
                    </a:cubicBezTo>
                    <a:cubicBezTo>
                      <a:pt x="9" y="245"/>
                      <a:pt x="2" y="252"/>
                      <a:pt x="2" y="261"/>
                    </a:cubicBezTo>
                    <a:cubicBezTo>
                      <a:pt x="2" y="270"/>
                      <a:pt x="9" y="277"/>
                      <a:pt x="17" y="277"/>
                    </a:cubicBezTo>
                    <a:cubicBezTo>
                      <a:pt x="17" y="277"/>
                      <a:pt x="17" y="277"/>
                      <a:pt x="17" y="277"/>
                    </a:cubicBezTo>
                    <a:cubicBezTo>
                      <a:pt x="25" y="277"/>
                      <a:pt x="31" y="272"/>
                      <a:pt x="32" y="265"/>
                    </a:cubicBezTo>
                    <a:cubicBezTo>
                      <a:pt x="69" y="265"/>
                      <a:pt x="69" y="265"/>
                      <a:pt x="69" y="265"/>
                    </a:cubicBezTo>
                    <a:cubicBezTo>
                      <a:pt x="69" y="289"/>
                      <a:pt x="69" y="289"/>
                      <a:pt x="69" y="289"/>
                    </a:cubicBezTo>
                    <a:cubicBezTo>
                      <a:pt x="62" y="290"/>
                      <a:pt x="57" y="296"/>
                      <a:pt x="57" y="304"/>
                    </a:cubicBezTo>
                    <a:cubicBezTo>
                      <a:pt x="57" y="313"/>
                      <a:pt x="64" y="320"/>
                      <a:pt x="72" y="320"/>
                    </a:cubicBezTo>
                    <a:cubicBezTo>
                      <a:pt x="72" y="320"/>
                      <a:pt x="72" y="320"/>
                      <a:pt x="72" y="320"/>
                    </a:cubicBezTo>
                    <a:cubicBezTo>
                      <a:pt x="81" y="320"/>
                      <a:pt x="88" y="313"/>
                      <a:pt x="88" y="304"/>
                    </a:cubicBezTo>
                    <a:cubicBezTo>
                      <a:pt x="88" y="300"/>
                      <a:pt x="86" y="296"/>
                      <a:pt x="83" y="293"/>
                    </a:cubicBezTo>
                    <a:cubicBezTo>
                      <a:pt x="82" y="291"/>
                      <a:pt x="79" y="290"/>
                      <a:pt x="77" y="289"/>
                    </a:cubicBezTo>
                    <a:cubicBezTo>
                      <a:pt x="77" y="265"/>
                      <a:pt x="77" y="265"/>
                      <a:pt x="77" y="265"/>
                    </a:cubicBezTo>
                    <a:cubicBezTo>
                      <a:pt x="100" y="265"/>
                      <a:pt x="100" y="265"/>
                      <a:pt x="100" y="265"/>
                    </a:cubicBezTo>
                    <a:cubicBezTo>
                      <a:pt x="104" y="280"/>
                      <a:pt x="117" y="291"/>
                      <a:pt x="133" y="291"/>
                    </a:cubicBezTo>
                    <a:cubicBezTo>
                      <a:pt x="152" y="291"/>
                      <a:pt x="167" y="275"/>
                      <a:pt x="167" y="254"/>
                    </a:cubicBezTo>
                    <a:cubicBezTo>
                      <a:pt x="167" y="254"/>
                      <a:pt x="167" y="254"/>
                      <a:pt x="167" y="254"/>
                    </a:cubicBezTo>
                    <a:cubicBezTo>
                      <a:pt x="167" y="254"/>
                      <a:pt x="167" y="253"/>
                      <a:pt x="167" y="253"/>
                    </a:cubicBezTo>
                    <a:cubicBezTo>
                      <a:pt x="167" y="232"/>
                      <a:pt x="167" y="232"/>
                      <a:pt x="167" y="232"/>
                    </a:cubicBezTo>
                    <a:cubicBezTo>
                      <a:pt x="167" y="230"/>
                      <a:pt x="166" y="228"/>
                      <a:pt x="163" y="228"/>
                    </a:cubicBezTo>
                    <a:close/>
                    <a:moveTo>
                      <a:pt x="75" y="24"/>
                    </a:moveTo>
                    <a:cubicBezTo>
                      <a:pt x="75" y="28"/>
                      <a:pt x="75" y="28"/>
                      <a:pt x="75" y="28"/>
                    </a:cubicBezTo>
                    <a:cubicBezTo>
                      <a:pt x="75" y="24"/>
                      <a:pt x="75" y="24"/>
                      <a:pt x="75" y="24"/>
                    </a:cubicBezTo>
                    <a:cubicBezTo>
                      <a:pt x="71" y="24"/>
                      <a:pt x="68" y="21"/>
                      <a:pt x="68" y="16"/>
                    </a:cubicBezTo>
                    <a:cubicBezTo>
                      <a:pt x="68" y="12"/>
                      <a:pt x="71" y="9"/>
                      <a:pt x="75" y="8"/>
                    </a:cubicBezTo>
                    <a:cubicBezTo>
                      <a:pt x="80" y="8"/>
                      <a:pt x="83" y="12"/>
                      <a:pt x="83" y="16"/>
                    </a:cubicBezTo>
                    <a:cubicBezTo>
                      <a:pt x="83" y="21"/>
                      <a:pt x="80" y="24"/>
                      <a:pt x="75" y="24"/>
                    </a:cubicBezTo>
                    <a:close/>
                    <a:moveTo>
                      <a:pt x="14" y="41"/>
                    </a:moveTo>
                    <a:cubicBezTo>
                      <a:pt x="14" y="36"/>
                      <a:pt x="17" y="33"/>
                      <a:pt x="21" y="33"/>
                    </a:cubicBezTo>
                    <a:cubicBezTo>
                      <a:pt x="25" y="33"/>
                      <a:pt x="29" y="36"/>
                      <a:pt x="29" y="41"/>
                    </a:cubicBezTo>
                    <a:cubicBezTo>
                      <a:pt x="29" y="45"/>
                      <a:pt x="25" y="48"/>
                      <a:pt x="21" y="48"/>
                    </a:cubicBezTo>
                    <a:cubicBezTo>
                      <a:pt x="21" y="48"/>
                      <a:pt x="21" y="48"/>
                      <a:pt x="21" y="48"/>
                    </a:cubicBezTo>
                    <a:cubicBezTo>
                      <a:pt x="21" y="48"/>
                      <a:pt x="21" y="48"/>
                      <a:pt x="21" y="48"/>
                    </a:cubicBezTo>
                    <a:cubicBezTo>
                      <a:pt x="21" y="48"/>
                      <a:pt x="21" y="48"/>
                      <a:pt x="21" y="48"/>
                    </a:cubicBezTo>
                    <a:cubicBezTo>
                      <a:pt x="17" y="48"/>
                      <a:pt x="14" y="45"/>
                      <a:pt x="14" y="41"/>
                    </a:cubicBezTo>
                    <a:close/>
                    <a:moveTo>
                      <a:pt x="15" y="174"/>
                    </a:moveTo>
                    <a:cubicBezTo>
                      <a:pt x="15" y="178"/>
                      <a:pt x="15" y="178"/>
                      <a:pt x="15" y="178"/>
                    </a:cubicBezTo>
                    <a:cubicBezTo>
                      <a:pt x="15" y="174"/>
                      <a:pt x="15" y="174"/>
                      <a:pt x="15" y="174"/>
                    </a:cubicBezTo>
                    <a:cubicBezTo>
                      <a:pt x="11" y="174"/>
                      <a:pt x="8" y="170"/>
                      <a:pt x="8" y="166"/>
                    </a:cubicBezTo>
                    <a:cubicBezTo>
                      <a:pt x="8" y="162"/>
                      <a:pt x="11" y="158"/>
                      <a:pt x="15" y="158"/>
                    </a:cubicBezTo>
                    <a:cubicBezTo>
                      <a:pt x="20" y="158"/>
                      <a:pt x="23" y="162"/>
                      <a:pt x="23" y="166"/>
                    </a:cubicBezTo>
                    <a:cubicBezTo>
                      <a:pt x="23" y="170"/>
                      <a:pt x="20" y="174"/>
                      <a:pt x="15" y="174"/>
                    </a:cubicBezTo>
                    <a:close/>
                    <a:moveTo>
                      <a:pt x="80" y="304"/>
                    </a:moveTo>
                    <a:cubicBezTo>
                      <a:pt x="80" y="308"/>
                      <a:pt x="76" y="312"/>
                      <a:pt x="72" y="312"/>
                    </a:cubicBezTo>
                    <a:cubicBezTo>
                      <a:pt x="72" y="316"/>
                      <a:pt x="72" y="316"/>
                      <a:pt x="72" y="316"/>
                    </a:cubicBezTo>
                    <a:cubicBezTo>
                      <a:pt x="72" y="312"/>
                      <a:pt x="72" y="312"/>
                      <a:pt x="72" y="312"/>
                    </a:cubicBezTo>
                    <a:cubicBezTo>
                      <a:pt x="68" y="312"/>
                      <a:pt x="65" y="308"/>
                      <a:pt x="65" y="304"/>
                    </a:cubicBezTo>
                    <a:cubicBezTo>
                      <a:pt x="65" y="300"/>
                      <a:pt x="68" y="296"/>
                      <a:pt x="72" y="296"/>
                    </a:cubicBezTo>
                    <a:cubicBezTo>
                      <a:pt x="74" y="296"/>
                      <a:pt x="76" y="297"/>
                      <a:pt x="78" y="299"/>
                    </a:cubicBezTo>
                    <a:cubicBezTo>
                      <a:pt x="79" y="300"/>
                      <a:pt x="80" y="302"/>
                      <a:pt x="80" y="304"/>
                    </a:cubicBezTo>
                    <a:close/>
                    <a:moveTo>
                      <a:pt x="17" y="269"/>
                    </a:moveTo>
                    <a:cubicBezTo>
                      <a:pt x="17" y="273"/>
                      <a:pt x="17" y="273"/>
                      <a:pt x="17" y="273"/>
                    </a:cubicBezTo>
                    <a:cubicBezTo>
                      <a:pt x="17" y="269"/>
                      <a:pt x="17" y="269"/>
                      <a:pt x="17" y="269"/>
                    </a:cubicBezTo>
                    <a:cubicBezTo>
                      <a:pt x="13" y="269"/>
                      <a:pt x="10" y="265"/>
                      <a:pt x="10" y="261"/>
                    </a:cubicBezTo>
                    <a:cubicBezTo>
                      <a:pt x="10" y="257"/>
                      <a:pt x="13" y="253"/>
                      <a:pt x="17" y="253"/>
                    </a:cubicBezTo>
                    <a:cubicBezTo>
                      <a:pt x="22" y="253"/>
                      <a:pt x="25" y="257"/>
                      <a:pt x="25" y="261"/>
                    </a:cubicBezTo>
                    <a:cubicBezTo>
                      <a:pt x="25" y="265"/>
                      <a:pt x="22" y="269"/>
                      <a:pt x="17" y="26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1F285382-66CB-46E3-B0A5-9F5B0D7B8BA1}"/>
              </a:ext>
            </a:extLst>
          </p:cNvPr>
          <p:cNvGrpSpPr/>
          <p:nvPr/>
        </p:nvGrpSpPr>
        <p:grpSpPr>
          <a:xfrm>
            <a:off x="503237" y="4320397"/>
            <a:ext cx="830871" cy="830870"/>
            <a:chOff x="6646885" y="2149220"/>
            <a:chExt cx="830871" cy="830870"/>
          </a:xfrm>
        </p:grpSpPr>
        <p:grpSp>
          <p:nvGrpSpPr>
            <p:cNvPr id="78" name="Group 77">
              <a:extLst>
                <a:ext uri="{FF2B5EF4-FFF2-40B4-BE49-F238E27FC236}">
                  <a16:creationId xmlns:a16="http://schemas.microsoft.com/office/drawing/2014/main" id="{D7DB4449-F392-4F6D-80C7-4E29FA701EFA}"/>
                </a:ext>
              </a:extLst>
            </p:cNvPr>
            <p:cNvGrpSpPr/>
            <p:nvPr/>
          </p:nvGrpSpPr>
          <p:grpSpPr>
            <a:xfrm>
              <a:off x="6646885" y="2149220"/>
              <a:ext cx="830871" cy="830870"/>
              <a:chOff x="2874287" y="2420193"/>
              <a:chExt cx="935994" cy="935993"/>
            </a:xfrm>
          </p:grpSpPr>
          <p:sp>
            <p:nvSpPr>
              <p:cNvPr id="76" name="Oval 75">
                <a:extLst>
                  <a:ext uri="{FF2B5EF4-FFF2-40B4-BE49-F238E27FC236}">
                    <a16:creationId xmlns:a16="http://schemas.microsoft.com/office/drawing/2014/main" id="{21E90E59-8952-4538-B987-6206175050B4}"/>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999D2080-E71B-4334-A63B-1112F34E98F6}"/>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52C03C1-5E6F-4011-884D-4012509857D5}"/>
                </a:ext>
              </a:extLst>
            </p:cNvPr>
            <p:cNvGrpSpPr/>
            <p:nvPr/>
          </p:nvGrpSpPr>
          <p:grpSpPr>
            <a:xfrm>
              <a:off x="6804334" y="2367996"/>
              <a:ext cx="467321" cy="342621"/>
              <a:chOff x="13769975" y="2741613"/>
              <a:chExt cx="1814513" cy="1330325"/>
            </a:xfrm>
            <a:solidFill>
              <a:srgbClr val="0072C6"/>
            </a:solidFill>
          </p:grpSpPr>
          <p:sp>
            <p:nvSpPr>
              <p:cNvPr id="43" name="Freeform 5">
                <a:extLst>
                  <a:ext uri="{FF2B5EF4-FFF2-40B4-BE49-F238E27FC236}">
                    <a16:creationId xmlns:a16="http://schemas.microsoft.com/office/drawing/2014/main" id="{BA6D66A3-9023-46C4-BB18-E0CA66D1B535}"/>
                  </a:ext>
                </a:extLst>
              </p:cNvPr>
              <p:cNvSpPr>
                <a:spLocks noEditPoints="1"/>
              </p:cNvSpPr>
              <p:nvPr/>
            </p:nvSpPr>
            <p:spPr bwMode="auto">
              <a:xfrm>
                <a:off x="13769975" y="3059113"/>
                <a:ext cx="557212" cy="693738"/>
              </a:xfrm>
              <a:custGeom>
                <a:avLst/>
                <a:gdLst>
                  <a:gd name="T0" fmla="*/ 437 w 564"/>
                  <a:gd name="T1" fmla="*/ 257 h 702"/>
                  <a:gd name="T2" fmla="*/ 437 w 564"/>
                  <a:gd name="T3" fmla="*/ 130 h 702"/>
                  <a:gd name="T4" fmla="*/ 307 w 564"/>
                  <a:gd name="T5" fmla="*/ 0 h 702"/>
                  <a:gd name="T6" fmla="*/ 243 w 564"/>
                  <a:gd name="T7" fmla="*/ 0 h 702"/>
                  <a:gd name="T8" fmla="*/ 114 w 564"/>
                  <a:gd name="T9" fmla="*/ 130 h 702"/>
                  <a:gd name="T10" fmla="*/ 114 w 564"/>
                  <a:gd name="T11" fmla="*/ 257 h 702"/>
                  <a:gd name="T12" fmla="*/ 0 w 564"/>
                  <a:gd name="T13" fmla="*/ 257 h 702"/>
                  <a:gd name="T14" fmla="*/ 0 w 564"/>
                  <a:gd name="T15" fmla="*/ 702 h 702"/>
                  <a:gd name="T16" fmla="*/ 564 w 564"/>
                  <a:gd name="T17" fmla="*/ 702 h 702"/>
                  <a:gd name="T18" fmla="*/ 564 w 564"/>
                  <a:gd name="T19" fmla="*/ 257 h 702"/>
                  <a:gd name="T20" fmla="*/ 437 w 564"/>
                  <a:gd name="T21" fmla="*/ 257 h 702"/>
                  <a:gd name="T22" fmla="*/ 162 w 564"/>
                  <a:gd name="T23" fmla="*/ 130 h 702"/>
                  <a:gd name="T24" fmla="*/ 243 w 564"/>
                  <a:gd name="T25" fmla="*/ 48 h 702"/>
                  <a:gd name="T26" fmla="*/ 307 w 564"/>
                  <a:gd name="T27" fmla="*/ 48 h 702"/>
                  <a:gd name="T28" fmla="*/ 388 w 564"/>
                  <a:gd name="T29" fmla="*/ 130 h 702"/>
                  <a:gd name="T30" fmla="*/ 388 w 564"/>
                  <a:gd name="T31" fmla="*/ 257 h 702"/>
                  <a:gd name="T32" fmla="*/ 353 w 564"/>
                  <a:gd name="T33" fmla="*/ 257 h 702"/>
                  <a:gd name="T34" fmla="*/ 353 w 564"/>
                  <a:gd name="T35" fmla="*/ 155 h 702"/>
                  <a:gd name="T36" fmla="*/ 288 w 564"/>
                  <a:gd name="T37" fmla="*/ 89 h 702"/>
                  <a:gd name="T38" fmla="*/ 262 w 564"/>
                  <a:gd name="T39" fmla="*/ 89 h 702"/>
                  <a:gd name="T40" fmla="*/ 196 w 564"/>
                  <a:gd name="T41" fmla="*/ 155 h 702"/>
                  <a:gd name="T42" fmla="*/ 196 w 564"/>
                  <a:gd name="T43" fmla="*/ 257 h 702"/>
                  <a:gd name="T44" fmla="*/ 162 w 564"/>
                  <a:gd name="T45" fmla="*/ 257 h 702"/>
                  <a:gd name="T46" fmla="*/ 162 w 564"/>
                  <a:gd name="T47" fmla="*/ 130 h 702"/>
                  <a:gd name="T48" fmla="*/ 244 w 564"/>
                  <a:gd name="T49" fmla="*/ 257 h 702"/>
                  <a:gd name="T50" fmla="*/ 244 w 564"/>
                  <a:gd name="T51" fmla="*/ 155 h 702"/>
                  <a:gd name="T52" fmla="*/ 262 w 564"/>
                  <a:gd name="T53" fmla="*/ 137 h 702"/>
                  <a:gd name="T54" fmla="*/ 288 w 564"/>
                  <a:gd name="T55" fmla="*/ 137 h 702"/>
                  <a:gd name="T56" fmla="*/ 305 w 564"/>
                  <a:gd name="T57" fmla="*/ 155 h 702"/>
                  <a:gd name="T58" fmla="*/ 305 w 564"/>
                  <a:gd name="T59" fmla="*/ 257 h 702"/>
                  <a:gd name="T60" fmla="*/ 244 w 564"/>
                  <a:gd name="T61" fmla="*/ 257 h 702"/>
                  <a:gd name="T62" fmla="*/ 516 w 564"/>
                  <a:gd name="T63" fmla="*/ 654 h 702"/>
                  <a:gd name="T64" fmla="*/ 48 w 564"/>
                  <a:gd name="T65" fmla="*/ 654 h 702"/>
                  <a:gd name="T66" fmla="*/ 48 w 564"/>
                  <a:gd name="T67" fmla="*/ 305 h 702"/>
                  <a:gd name="T68" fmla="*/ 114 w 564"/>
                  <a:gd name="T69" fmla="*/ 305 h 702"/>
                  <a:gd name="T70" fmla="*/ 437 w 564"/>
                  <a:gd name="T71" fmla="*/ 305 h 702"/>
                  <a:gd name="T72" fmla="*/ 516 w 564"/>
                  <a:gd name="T73" fmla="*/ 305 h 702"/>
                  <a:gd name="T74" fmla="*/ 516 w 564"/>
                  <a:gd name="T75" fmla="*/ 654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702">
                    <a:moveTo>
                      <a:pt x="437" y="257"/>
                    </a:moveTo>
                    <a:cubicBezTo>
                      <a:pt x="437" y="130"/>
                      <a:pt x="437" y="130"/>
                      <a:pt x="437" y="130"/>
                    </a:cubicBezTo>
                    <a:cubicBezTo>
                      <a:pt x="437" y="58"/>
                      <a:pt x="379" y="0"/>
                      <a:pt x="307" y="0"/>
                    </a:cubicBezTo>
                    <a:cubicBezTo>
                      <a:pt x="243" y="0"/>
                      <a:pt x="243" y="0"/>
                      <a:pt x="243" y="0"/>
                    </a:cubicBezTo>
                    <a:cubicBezTo>
                      <a:pt x="172" y="0"/>
                      <a:pt x="114" y="58"/>
                      <a:pt x="114" y="130"/>
                    </a:cubicBezTo>
                    <a:cubicBezTo>
                      <a:pt x="114" y="257"/>
                      <a:pt x="114" y="257"/>
                      <a:pt x="114" y="257"/>
                    </a:cubicBezTo>
                    <a:cubicBezTo>
                      <a:pt x="0" y="257"/>
                      <a:pt x="0" y="257"/>
                      <a:pt x="0" y="257"/>
                    </a:cubicBezTo>
                    <a:cubicBezTo>
                      <a:pt x="0" y="702"/>
                      <a:pt x="0" y="702"/>
                      <a:pt x="0" y="702"/>
                    </a:cubicBezTo>
                    <a:cubicBezTo>
                      <a:pt x="564" y="702"/>
                      <a:pt x="564" y="702"/>
                      <a:pt x="564" y="702"/>
                    </a:cubicBezTo>
                    <a:cubicBezTo>
                      <a:pt x="564" y="257"/>
                      <a:pt x="564" y="257"/>
                      <a:pt x="564" y="257"/>
                    </a:cubicBezTo>
                    <a:lnTo>
                      <a:pt x="437" y="257"/>
                    </a:lnTo>
                    <a:close/>
                    <a:moveTo>
                      <a:pt x="162" y="130"/>
                    </a:moveTo>
                    <a:cubicBezTo>
                      <a:pt x="162" y="85"/>
                      <a:pt x="198" y="48"/>
                      <a:pt x="243" y="48"/>
                    </a:cubicBezTo>
                    <a:cubicBezTo>
                      <a:pt x="307" y="48"/>
                      <a:pt x="307" y="48"/>
                      <a:pt x="307" y="48"/>
                    </a:cubicBezTo>
                    <a:cubicBezTo>
                      <a:pt x="352" y="48"/>
                      <a:pt x="388" y="85"/>
                      <a:pt x="388" y="130"/>
                    </a:cubicBezTo>
                    <a:cubicBezTo>
                      <a:pt x="388" y="257"/>
                      <a:pt x="388" y="257"/>
                      <a:pt x="388" y="257"/>
                    </a:cubicBezTo>
                    <a:cubicBezTo>
                      <a:pt x="353" y="257"/>
                      <a:pt x="353" y="257"/>
                      <a:pt x="353" y="257"/>
                    </a:cubicBezTo>
                    <a:cubicBezTo>
                      <a:pt x="353" y="155"/>
                      <a:pt x="353" y="155"/>
                      <a:pt x="353" y="155"/>
                    </a:cubicBezTo>
                    <a:cubicBezTo>
                      <a:pt x="353" y="119"/>
                      <a:pt x="324" y="89"/>
                      <a:pt x="288" y="89"/>
                    </a:cubicBezTo>
                    <a:cubicBezTo>
                      <a:pt x="262" y="89"/>
                      <a:pt x="262" y="89"/>
                      <a:pt x="262" y="89"/>
                    </a:cubicBezTo>
                    <a:cubicBezTo>
                      <a:pt x="226" y="89"/>
                      <a:pt x="196" y="119"/>
                      <a:pt x="196" y="155"/>
                    </a:cubicBezTo>
                    <a:cubicBezTo>
                      <a:pt x="196" y="257"/>
                      <a:pt x="196" y="257"/>
                      <a:pt x="196" y="257"/>
                    </a:cubicBezTo>
                    <a:cubicBezTo>
                      <a:pt x="162" y="257"/>
                      <a:pt x="162" y="257"/>
                      <a:pt x="162" y="257"/>
                    </a:cubicBezTo>
                    <a:lnTo>
                      <a:pt x="162" y="130"/>
                    </a:lnTo>
                    <a:close/>
                    <a:moveTo>
                      <a:pt x="244" y="257"/>
                    </a:moveTo>
                    <a:cubicBezTo>
                      <a:pt x="244" y="155"/>
                      <a:pt x="244" y="155"/>
                      <a:pt x="244" y="155"/>
                    </a:cubicBezTo>
                    <a:cubicBezTo>
                      <a:pt x="244" y="145"/>
                      <a:pt x="252" y="137"/>
                      <a:pt x="262" y="137"/>
                    </a:cubicBezTo>
                    <a:cubicBezTo>
                      <a:pt x="288" y="137"/>
                      <a:pt x="288" y="137"/>
                      <a:pt x="288" y="137"/>
                    </a:cubicBezTo>
                    <a:cubicBezTo>
                      <a:pt x="297" y="137"/>
                      <a:pt x="305" y="145"/>
                      <a:pt x="305" y="155"/>
                    </a:cubicBezTo>
                    <a:cubicBezTo>
                      <a:pt x="305" y="257"/>
                      <a:pt x="305" y="257"/>
                      <a:pt x="305" y="257"/>
                    </a:cubicBezTo>
                    <a:lnTo>
                      <a:pt x="244" y="257"/>
                    </a:lnTo>
                    <a:close/>
                    <a:moveTo>
                      <a:pt x="516" y="654"/>
                    </a:moveTo>
                    <a:cubicBezTo>
                      <a:pt x="48" y="654"/>
                      <a:pt x="48" y="654"/>
                      <a:pt x="48" y="654"/>
                    </a:cubicBezTo>
                    <a:cubicBezTo>
                      <a:pt x="48" y="305"/>
                      <a:pt x="48" y="305"/>
                      <a:pt x="48" y="305"/>
                    </a:cubicBezTo>
                    <a:cubicBezTo>
                      <a:pt x="114" y="305"/>
                      <a:pt x="114" y="305"/>
                      <a:pt x="114" y="305"/>
                    </a:cubicBezTo>
                    <a:cubicBezTo>
                      <a:pt x="437" y="305"/>
                      <a:pt x="437" y="305"/>
                      <a:pt x="437" y="305"/>
                    </a:cubicBezTo>
                    <a:cubicBezTo>
                      <a:pt x="516" y="305"/>
                      <a:pt x="516" y="305"/>
                      <a:pt x="516" y="305"/>
                    </a:cubicBezTo>
                    <a:cubicBezTo>
                      <a:pt x="516" y="654"/>
                      <a:pt x="516" y="654"/>
                      <a:pt x="516" y="6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80EAA912-E5C9-4BD6-8F03-FDDACEA275A9}"/>
                  </a:ext>
                </a:extLst>
              </p:cNvPr>
              <p:cNvSpPr>
                <a:spLocks noEditPoints="1"/>
              </p:cNvSpPr>
              <p:nvPr/>
            </p:nvSpPr>
            <p:spPr bwMode="auto">
              <a:xfrm>
                <a:off x="13960475" y="3389313"/>
                <a:ext cx="176212" cy="268288"/>
              </a:xfrm>
              <a:custGeom>
                <a:avLst/>
                <a:gdLst>
                  <a:gd name="T0" fmla="*/ 145 w 179"/>
                  <a:gd name="T1" fmla="*/ 272 h 272"/>
                  <a:gd name="T2" fmla="*/ 33 w 179"/>
                  <a:gd name="T3" fmla="*/ 272 h 272"/>
                  <a:gd name="T4" fmla="*/ 33 w 179"/>
                  <a:gd name="T5" fmla="*/ 159 h 272"/>
                  <a:gd name="T6" fmla="*/ 0 w 179"/>
                  <a:gd name="T7" fmla="*/ 89 h 272"/>
                  <a:gd name="T8" fmla="*/ 89 w 179"/>
                  <a:gd name="T9" fmla="*/ 0 h 272"/>
                  <a:gd name="T10" fmla="*/ 179 w 179"/>
                  <a:gd name="T11" fmla="*/ 89 h 272"/>
                  <a:gd name="T12" fmla="*/ 146 w 179"/>
                  <a:gd name="T13" fmla="*/ 159 h 272"/>
                  <a:gd name="T14" fmla="*/ 145 w 179"/>
                  <a:gd name="T15" fmla="*/ 272 h 272"/>
                  <a:gd name="T16" fmla="*/ 81 w 179"/>
                  <a:gd name="T17" fmla="*/ 224 h 272"/>
                  <a:gd name="T18" fmla="*/ 98 w 179"/>
                  <a:gd name="T19" fmla="*/ 224 h 272"/>
                  <a:gd name="T20" fmla="*/ 98 w 179"/>
                  <a:gd name="T21" fmla="*/ 132 h 272"/>
                  <a:gd name="T22" fmla="*/ 110 w 179"/>
                  <a:gd name="T23" fmla="*/ 125 h 272"/>
                  <a:gd name="T24" fmla="*/ 131 w 179"/>
                  <a:gd name="T25" fmla="*/ 89 h 272"/>
                  <a:gd name="T26" fmla="*/ 89 w 179"/>
                  <a:gd name="T27" fmla="*/ 48 h 272"/>
                  <a:gd name="T28" fmla="*/ 48 w 179"/>
                  <a:gd name="T29" fmla="*/ 89 h 272"/>
                  <a:gd name="T30" fmla="*/ 69 w 179"/>
                  <a:gd name="T31" fmla="*/ 125 h 272"/>
                  <a:gd name="T32" fmla="*/ 81 w 179"/>
                  <a:gd name="T33" fmla="*/ 132 h 272"/>
                  <a:gd name="T34" fmla="*/ 81 w 179"/>
                  <a:gd name="T35" fmla="*/ 22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72">
                    <a:moveTo>
                      <a:pt x="145" y="272"/>
                    </a:moveTo>
                    <a:cubicBezTo>
                      <a:pt x="33" y="272"/>
                      <a:pt x="33" y="272"/>
                      <a:pt x="33" y="272"/>
                    </a:cubicBezTo>
                    <a:cubicBezTo>
                      <a:pt x="33" y="159"/>
                      <a:pt x="33" y="159"/>
                      <a:pt x="33" y="159"/>
                    </a:cubicBezTo>
                    <a:cubicBezTo>
                      <a:pt x="12" y="142"/>
                      <a:pt x="0" y="116"/>
                      <a:pt x="0" y="89"/>
                    </a:cubicBezTo>
                    <a:cubicBezTo>
                      <a:pt x="0" y="40"/>
                      <a:pt x="40" y="0"/>
                      <a:pt x="89" y="0"/>
                    </a:cubicBezTo>
                    <a:cubicBezTo>
                      <a:pt x="139" y="0"/>
                      <a:pt x="179" y="40"/>
                      <a:pt x="179" y="89"/>
                    </a:cubicBezTo>
                    <a:cubicBezTo>
                      <a:pt x="179" y="116"/>
                      <a:pt x="166" y="142"/>
                      <a:pt x="146" y="159"/>
                    </a:cubicBezTo>
                    <a:lnTo>
                      <a:pt x="145" y="272"/>
                    </a:lnTo>
                    <a:close/>
                    <a:moveTo>
                      <a:pt x="81" y="224"/>
                    </a:moveTo>
                    <a:cubicBezTo>
                      <a:pt x="98" y="224"/>
                      <a:pt x="98" y="224"/>
                      <a:pt x="98" y="224"/>
                    </a:cubicBezTo>
                    <a:cubicBezTo>
                      <a:pt x="98" y="132"/>
                      <a:pt x="98" y="132"/>
                      <a:pt x="98" y="132"/>
                    </a:cubicBezTo>
                    <a:cubicBezTo>
                      <a:pt x="110" y="125"/>
                      <a:pt x="110" y="125"/>
                      <a:pt x="110" y="125"/>
                    </a:cubicBezTo>
                    <a:cubicBezTo>
                      <a:pt x="123" y="118"/>
                      <a:pt x="131" y="104"/>
                      <a:pt x="131" y="89"/>
                    </a:cubicBezTo>
                    <a:cubicBezTo>
                      <a:pt x="131" y="66"/>
                      <a:pt x="112" y="48"/>
                      <a:pt x="89" y="48"/>
                    </a:cubicBezTo>
                    <a:cubicBezTo>
                      <a:pt x="66" y="48"/>
                      <a:pt x="48" y="66"/>
                      <a:pt x="48" y="89"/>
                    </a:cubicBezTo>
                    <a:cubicBezTo>
                      <a:pt x="48" y="104"/>
                      <a:pt x="56" y="118"/>
                      <a:pt x="69" y="125"/>
                    </a:cubicBezTo>
                    <a:cubicBezTo>
                      <a:pt x="81" y="132"/>
                      <a:pt x="81" y="132"/>
                      <a:pt x="81" y="132"/>
                    </a:cubicBezTo>
                    <a:lnTo>
                      <a:pt x="8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1307DFB8-C45B-4D36-85AD-6E25A68A37DE}"/>
                  </a:ext>
                </a:extLst>
              </p:cNvPr>
              <p:cNvSpPr>
                <a:spLocks noEditPoints="1"/>
              </p:cNvSpPr>
              <p:nvPr/>
            </p:nvSpPr>
            <p:spPr bwMode="auto">
              <a:xfrm>
                <a:off x="13958888" y="2741613"/>
                <a:ext cx="1625600" cy="1330325"/>
              </a:xfrm>
              <a:custGeom>
                <a:avLst/>
                <a:gdLst>
                  <a:gd name="T0" fmla="*/ 902 w 1024"/>
                  <a:gd name="T1" fmla="*/ 205 h 838"/>
                  <a:gd name="T2" fmla="*/ 832 w 1024"/>
                  <a:gd name="T3" fmla="*/ 110 h 838"/>
                  <a:gd name="T4" fmla="*/ 636 w 1024"/>
                  <a:gd name="T5" fmla="*/ 110 h 838"/>
                  <a:gd name="T6" fmla="*/ 610 w 1024"/>
                  <a:gd name="T7" fmla="*/ 75 h 838"/>
                  <a:gd name="T8" fmla="*/ 407 w 1024"/>
                  <a:gd name="T9" fmla="*/ 75 h 838"/>
                  <a:gd name="T10" fmla="*/ 357 w 1024"/>
                  <a:gd name="T11" fmla="*/ 0 h 838"/>
                  <a:gd name="T12" fmla="*/ 74 w 1024"/>
                  <a:gd name="T13" fmla="*/ 0 h 838"/>
                  <a:gd name="T14" fmla="*/ 74 w 1024"/>
                  <a:gd name="T15" fmla="*/ 75 h 838"/>
                  <a:gd name="T16" fmla="*/ 0 w 1024"/>
                  <a:gd name="T17" fmla="*/ 75 h 838"/>
                  <a:gd name="T18" fmla="*/ 0 w 1024"/>
                  <a:gd name="T19" fmla="*/ 162 h 838"/>
                  <a:gd name="T20" fmla="*/ 29 w 1024"/>
                  <a:gd name="T21" fmla="*/ 162 h 838"/>
                  <a:gd name="T22" fmla="*/ 29 w 1024"/>
                  <a:gd name="T23" fmla="*/ 105 h 838"/>
                  <a:gd name="T24" fmla="*/ 74 w 1024"/>
                  <a:gd name="T25" fmla="*/ 105 h 838"/>
                  <a:gd name="T26" fmla="*/ 74 w 1024"/>
                  <a:gd name="T27" fmla="*/ 162 h 838"/>
                  <a:gd name="T28" fmla="*/ 103 w 1024"/>
                  <a:gd name="T29" fmla="*/ 162 h 838"/>
                  <a:gd name="T30" fmla="*/ 103 w 1024"/>
                  <a:gd name="T31" fmla="*/ 30 h 838"/>
                  <a:gd name="T32" fmla="*/ 341 w 1024"/>
                  <a:gd name="T33" fmla="*/ 30 h 838"/>
                  <a:gd name="T34" fmla="*/ 480 w 1024"/>
                  <a:gd name="T35" fmla="*/ 235 h 838"/>
                  <a:gd name="T36" fmla="*/ 994 w 1024"/>
                  <a:gd name="T37" fmla="*/ 235 h 838"/>
                  <a:gd name="T38" fmla="*/ 994 w 1024"/>
                  <a:gd name="T39" fmla="*/ 733 h 838"/>
                  <a:gd name="T40" fmla="*/ 103 w 1024"/>
                  <a:gd name="T41" fmla="*/ 733 h 838"/>
                  <a:gd name="T42" fmla="*/ 103 w 1024"/>
                  <a:gd name="T43" fmla="*/ 684 h 838"/>
                  <a:gd name="T44" fmla="*/ 74 w 1024"/>
                  <a:gd name="T45" fmla="*/ 684 h 838"/>
                  <a:gd name="T46" fmla="*/ 74 w 1024"/>
                  <a:gd name="T47" fmla="*/ 763 h 838"/>
                  <a:gd name="T48" fmla="*/ 920 w 1024"/>
                  <a:gd name="T49" fmla="*/ 763 h 838"/>
                  <a:gd name="T50" fmla="*/ 920 w 1024"/>
                  <a:gd name="T51" fmla="*/ 808 h 838"/>
                  <a:gd name="T52" fmla="*/ 29 w 1024"/>
                  <a:gd name="T53" fmla="*/ 808 h 838"/>
                  <a:gd name="T54" fmla="*/ 29 w 1024"/>
                  <a:gd name="T55" fmla="*/ 684 h 838"/>
                  <a:gd name="T56" fmla="*/ 0 w 1024"/>
                  <a:gd name="T57" fmla="*/ 684 h 838"/>
                  <a:gd name="T58" fmla="*/ 0 w 1024"/>
                  <a:gd name="T59" fmla="*/ 838 h 838"/>
                  <a:gd name="T60" fmla="*/ 950 w 1024"/>
                  <a:gd name="T61" fmla="*/ 838 h 838"/>
                  <a:gd name="T62" fmla="*/ 950 w 1024"/>
                  <a:gd name="T63" fmla="*/ 763 h 838"/>
                  <a:gd name="T64" fmla="*/ 1024 w 1024"/>
                  <a:gd name="T65" fmla="*/ 763 h 838"/>
                  <a:gd name="T66" fmla="*/ 1024 w 1024"/>
                  <a:gd name="T67" fmla="*/ 205 h 838"/>
                  <a:gd name="T68" fmla="*/ 902 w 1024"/>
                  <a:gd name="T69" fmla="*/ 205 h 838"/>
                  <a:gd name="T70" fmla="*/ 496 w 1024"/>
                  <a:gd name="T71" fmla="*/ 205 h 838"/>
                  <a:gd name="T72" fmla="*/ 428 w 1024"/>
                  <a:gd name="T73" fmla="*/ 105 h 838"/>
                  <a:gd name="T74" fmla="*/ 595 w 1024"/>
                  <a:gd name="T75" fmla="*/ 105 h 838"/>
                  <a:gd name="T76" fmla="*/ 621 w 1024"/>
                  <a:gd name="T77" fmla="*/ 140 h 838"/>
                  <a:gd name="T78" fmla="*/ 621 w 1024"/>
                  <a:gd name="T79" fmla="*/ 140 h 838"/>
                  <a:gd name="T80" fmla="*/ 621 w 1024"/>
                  <a:gd name="T81" fmla="*/ 140 h 838"/>
                  <a:gd name="T82" fmla="*/ 669 w 1024"/>
                  <a:gd name="T83" fmla="*/ 205 h 838"/>
                  <a:gd name="T84" fmla="*/ 496 w 1024"/>
                  <a:gd name="T85" fmla="*/ 205 h 838"/>
                  <a:gd name="T86" fmla="*/ 705 w 1024"/>
                  <a:gd name="T87" fmla="*/ 205 h 838"/>
                  <a:gd name="T88" fmla="*/ 658 w 1024"/>
                  <a:gd name="T89" fmla="*/ 140 h 838"/>
                  <a:gd name="T90" fmla="*/ 817 w 1024"/>
                  <a:gd name="T91" fmla="*/ 140 h 838"/>
                  <a:gd name="T92" fmla="*/ 864 w 1024"/>
                  <a:gd name="T93" fmla="*/ 205 h 838"/>
                  <a:gd name="T94" fmla="*/ 705 w 1024"/>
                  <a:gd name="T95" fmla="*/ 205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4" h="838">
                    <a:moveTo>
                      <a:pt x="902" y="205"/>
                    </a:moveTo>
                    <a:lnTo>
                      <a:pt x="832" y="110"/>
                    </a:lnTo>
                    <a:lnTo>
                      <a:pt x="636" y="110"/>
                    </a:lnTo>
                    <a:lnTo>
                      <a:pt x="610" y="75"/>
                    </a:lnTo>
                    <a:lnTo>
                      <a:pt x="407" y="75"/>
                    </a:lnTo>
                    <a:lnTo>
                      <a:pt x="357" y="0"/>
                    </a:lnTo>
                    <a:lnTo>
                      <a:pt x="74" y="0"/>
                    </a:lnTo>
                    <a:lnTo>
                      <a:pt x="74" y="75"/>
                    </a:lnTo>
                    <a:lnTo>
                      <a:pt x="0" y="75"/>
                    </a:lnTo>
                    <a:lnTo>
                      <a:pt x="0" y="162"/>
                    </a:lnTo>
                    <a:lnTo>
                      <a:pt x="29" y="162"/>
                    </a:lnTo>
                    <a:lnTo>
                      <a:pt x="29" y="105"/>
                    </a:lnTo>
                    <a:lnTo>
                      <a:pt x="74" y="105"/>
                    </a:lnTo>
                    <a:lnTo>
                      <a:pt x="74" y="162"/>
                    </a:lnTo>
                    <a:lnTo>
                      <a:pt x="103" y="162"/>
                    </a:lnTo>
                    <a:lnTo>
                      <a:pt x="103" y="30"/>
                    </a:lnTo>
                    <a:lnTo>
                      <a:pt x="341" y="30"/>
                    </a:lnTo>
                    <a:lnTo>
                      <a:pt x="480" y="235"/>
                    </a:lnTo>
                    <a:lnTo>
                      <a:pt x="994" y="235"/>
                    </a:lnTo>
                    <a:lnTo>
                      <a:pt x="994" y="733"/>
                    </a:lnTo>
                    <a:lnTo>
                      <a:pt x="103" y="733"/>
                    </a:lnTo>
                    <a:lnTo>
                      <a:pt x="103" y="684"/>
                    </a:lnTo>
                    <a:lnTo>
                      <a:pt x="74" y="684"/>
                    </a:lnTo>
                    <a:lnTo>
                      <a:pt x="74" y="763"/>
                    </a:lnTo>
                    <a:lnTo>
                      <a:pt x="920" y="763"/>
                    </a:lnTo>
                    <a:lnTo>
                      <a:pt x="920" y="808"/>
                    </a:lnTo>
                    <a:lnTo>
                      <a:pt x="29" y="808"/>
                    </a:lnTo>
                    <a:lnTo>
                      <a:pt x="29" y="684"/>
                    </a:lnTo>
                    <a:lnTo>
                      <a:pt x="0" y="684"/>
                    </a:lnTo>
                    <a:lnTo>
                      <a:pt x="0" y="838"/>
                    </a:lnTo>
                    <a:lnTo>
                      <a:pt x="950" y="838"/>
                    </a:lnTo>
                    <a:lnTo>
                      <a:pt x="950" y="763"/>
                    </a:lnTo>
                    <a:lnTo>
                      <a:pt x="1024" y="763"/>
                    </a:lnTo>
                    <a:lnTo>
                      <a:pt x="1024" y="205"/>
                    </a:lnTo>
                    <a:lnTo>
                      <a:pt x="902" y="205"/>
                    </a:lnTo>
                    <a:close/>
                    <a:moveTo>
                      <a:pt x="496" y="205"/>
                    </a:moveTo>
                    <a:lnTo>
                      <a:pt x="428" y="105"/>
                    </a:lnTo>
                    <a:lnTo>
                      <a:pt x="595" y="105"/>
                    </a:lnTo>
                    <a:lnTo>
                      <a:pt x="621" y="140"/>
                    </a:lnTo>
                    <a:lnTo>
                      <a:pt x="621" y="140"/>
                    </a:lnTo>
                    <a:lnTo>
                      <a:pt x="621" y="140"/>
                    </a:lnTo>
                    <a:lnTo>
                      <a:pt x="669" y="205"/>
                    </a:lnTo>
                    <a:lnTo>
                      <a:pt x="496" y="205"/>
                    </a:lnTo>
                    <a:close/>
                    <a:moveTo>
                      <a:pt x="705" y="205"/>
                    </a:moveTo>
                    <a:lnTo>
                      <a:pt x="658" y="140"/>
                    </a:lnTo>
                    <a:lnTo>
                      <a:pt x="817" y="140"/>
                    </a:lnTo>
                    <a:lnTo>
                      <a:pt x="864" y="205"/>
                    </a:lnTo>
                    <a:lnTo>
                      <a:pt x="7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3E22274F-4DCA-40C3-B528-C30D101B0D34}"/>
                  </a:ext>
                </a:extLst>
              </p:cNvPr>
              <p:cNvSpPr>
                <a:spLocks noEditPoints="1"/>
              </p:cNvSpPr>
              <p:nvPr/>
            </p:nvSpPr>
            <p:spPr bwMode="auto">
              <a:xfrm>
                <a:off x="14935200" y="3389313"/>
                <a:ext cx="496887" cy="379413"/>
              </a:xfrm>
              <a:custGeom>
                <a:avLst/>
                <a:gdLst>
                  <a:gd name="T0" fmla="*/ 0 w 313"/>
                  <a:gd name="T1" fmla="*/ 0 h 239"/>
                  <a:gd name="T2" fmla="*/ 0 w 313"/>
                  <a:gd name="T3" fmla="*/ 239 h 239"/>
                  <a:gd name="T4" fmla="*/ 313 w 313"/>
                  <a:gd name="T5" fmla="*/ 239 h 239"/>
                  <a:gd name="T6" fmla="*/ 313 w 313"/>
                  <a:gd name="T7" fmla="*/ 0 h 239"/>
                  <a:gd name="T8" fmla="*/ 0 w 313"/>
                  <a:gd name="T9" fmla="*/ 0 h 239"/>
                  <a:gd name="T10" fmla="*/ 283 w 313"/>
                  <a:gd name="T11" fmla="*/ 209 h 239"/>
                  <a:gd name="T12" fmla="*/ 29 w 313"/>
                  <a:gd name="T13" fmla="*/ 209 h 239"/>
                  <a:gd name="T14" fmla="*/ 29 w 313"/>
                  <a:gd name="T15" fmla="*/ 30 h 239"/>
                  <a:gd name="T16" fmla="*/ 283 w 313"/>
                  <a:gd name="T17" fmla="*/ 30 h 239"/>
                  <a:gd name="T18" fmla="*/ 283 w 313"/>
                  <a:gd name="T19" fmla="*/ 209 h 239"/>
                  <a:gd name="T20" fmla="*/ 283 w 313"/>
                  <a:gd name="T21" fmla="*/ 20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39">
                    <a:moveTo>
                      <a:pt x="0" y="0"/>
                    </a:moveTo>
                    <a:lnTo>
                      <a:pt x="0" y="239"/>
                    </a:lnTo>
                    <a:lnTo>
                      <a:pt x="313" y="239"/>
                    </a:lnTo>
                    <a:lnTo>
                      <a:pt x="313" y="0"/>
                    </a:lnTo>
                    <a:lnTo>
                      <a:pt x="0" y="0"/>
                    </a:lnTo>
                    <a:close/>
                    <a:moveTo>
                      <a:pt x="283" y="209"/>
                    </a:moveTo>
                    <a:lnTo>
                      <a:pt x="29" y="209"/>
                    </a:lnTo>
                    <a:lnTo>
                      <a:pt x="29" y="30"/>
                    </a:lnTo>
                    <a:lnTo>
                      <a:pt x="283" y="30"/>
                    </a:lnTo>
                    <a:lnTo>
                      <a:pt x="283" y="209"/>
                    </a:lnTo>
                    <a:lnTo>
                      <a:pt x="283"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9">
                <a:extLst>
                  <a:ext uri="{FF2B5EF4-FFF2-40B4-BE49-F238E27FC236}">
                    <a16:creationId xmlns:a16="http://schemas.microsoft.com/office/drawing/2014/main" id="{C28228CA-0E37-489A-ACEF-2223BD2A4D11}"/>
                  </a:ext>
                </a:extLst>
              </p:cNvPr>
              <p:cNvSpPr>
                <a:spLocks noChangeArrowheads="1"/>
              </p:cNvSpPr>
              <p:nvPr/>
            </p:nvSpPr>
            <p:spPr bwMode="auto">
              <a:xfrm>
                <a:off x="15036800" y="3505200"/>
                <a:ext cx="2286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50246896-4168-4F6C-9E51-A292A5EC29C9}"/>
                  </a:ext>
                </a:extLst>
              </p:cNvPr>
              <p:cNvSpPr>
                <a:spLocks noChangeArrowheads="1"/>
              </p:cNvSpPr>
              <p:nvPr/>
            </p:nvSpPr>
            <p:spPr bwMode="auto">
              <a:xfrm>
                <a:off x="15036800" y="3611563"/>
                <a:ext cx="3016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3527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9" y="1212850"/>
            <a:ext cx="4859200" cy="2739211"/>
          </a:xfrm>
        </p:spPr>
        <p:txBody>
          <a:bodyPr>
            <a:normAutofit/>
          </a:bodyPr>
          <a:lstStyle/>
          <a:p>
            <a:pPr defTabSz="932563">
              <a:spcBef>
                <a:spcPts val="1200"/>
              </a:spcBef>
              <a:defRPr/>
            </a:pPr>
            <a:r>
              <a:rPr lang="en-US" dirty="0"/>
              <a:t>A common Framework for Confidential Computing for Edge and Cloud at scale</a:t>
            </a:r>
          </a:p>
          <a:p>
            <a:pPr defTabSz="932563">
              <a:spcBef>
                <a:spcPts val="392"/>
              </a:spcBef>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More info: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3"/>
              </a:rPr>
              <a:t>Simplifying confidential computing: Azure IoT Edge security with enclaves </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D318C01-7E17-47E8-9192-CA0DA78E13E7}"/>
              </a:ext>
            </a:extLst>
          </p:cNvPr>
          <p:cNvSpPr/>
          <p:nvPr/>
        </p:nvSpPr>
        <p:spPr bwMode="auto">
          <a:xfrm>
            <a:off x="4487217" y="4518825"/>
            <a:ext cx="5510784"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cs typeface="Segoe UI Semibold" panose="020B0702040204020203" pitchFamily="34" charset="0"/>
              </a:rPr>
              <a:t>Open Enclave API</a:t>
            </a:r>
          </a:p>
        </p:txBody>
      </p:sp>
      <p:sp>
        <p:nvSpPr>
          <p:cNvPr id="9" name="Rectangle 8">
            <a:extLst>
              <a:ext uri="{FF2B5EF4-FFF2-40B4-BE49-F238E27FC236}">
                <a16:creationId xmlns:a16="http://schemas.microsoft.com/office/drawing/2014/main" id="{D03277B8-EAEB-46CA-A1F6-8D573B8EC052}"/>
              </a:ext>
            </a:extLst>
          </p:cNvPr>
          <p:cNvSpPr/>
          <p:nvPr/>
        </p:nvSpPr>
        <p:spPr bwMode="auto">
          <a:xfrm>
            <a:off x="4487217" y="5114517"/>
            <a:ext cx="2849880"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solidFill>
                  <a:schemeClr val="tx1">
                    <a:lumMod val="50000"/>
                  </a:schemeClr>
                </a:solidFill>
                <a:latin typeface="Segoe UI Semibold" panose="020B0702040204020203" pitchFamily="34" charset="0"/>
                <a:cs typeface="Segoe UI Semibold" panose="020B0702040204020203" pitchFamily="34" charset="0"/>
              </a:rPr>
              <a:t>Open Enclave SDK</a:t>
            </a:r>
          </a:p>
        </p:txBody>
      </p:sp>
      <p:sp>
        <p:nvSpPr>
          <p:cNvPr id="10" name="Rectangle 9">
            <a:extLst>
              <a:ext uri="{FF2B5EF4-FFF2-40B4-BE49-F238E27FC236}">
                <a16:creationId xmlns:a16="http://schemas.microsoft.com/office/drawing/2014/main" id="{4A555530-6CCD-4388-BE7D-16EEE68E877F}"/>
              </a:ext>
            </a:extLst>
          </p:cNvPr>
          <p:cNvSpPr/>
          <p:nvPr/>
        </p:nvSpPr>
        <p:spPr bwMode="auto">
          <a:xfrm>
            <a:off x="7387897" y="5114517"/>
            <a:ext cx="2610104"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Third Party SDKs</a:t>
            </a:r>
          </a:p>
        </p:txBody>
      </p:sp>
      <p:sp>
        <p:nvSpPr>
          <p:cNvPr id="11" name="Rectangle 10">
            <a:extLst>
              <a:ext uri="{FF2B5EF4-FFF2-40B4-BE49-F238E27FC236}">
                <a16:creationId xmlns:a16="http://schemas.microsoft.com/office/drawing/2014/main" id="{A18B25C6-4779-444B-9A51-2C52B4DBFB2D}"/>
              </a:ext>
            </a:extLst>
          </p:cNvPr>
          <p:cNvSpPr/>
          <p:nvPr/>
        </p:nvSpPr>
        <p:spPr bwMode="auto">
          <a:xfrm>
            <a:off x="4487217" y="5710209"/>
            <a:ext cx="5510784"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Any Trusted Execution Environment (TEE) technology</a:t>
            </a:r>
          </a:p>
        </p:txBody>
      </p:sp>
      <p:sp>
        <p:nvSpPr>
          <p:cNvPr id="12" name="Rectangle 11">
            <a:extLst>
              <a:ext uri="{FF2B5EF4-FFF2-40B4-BE49-F238E27FC236}">
                <a16:creationId xmlns:a16="http://schemas.microsoft.com/office/drawing/2014/main" id="{FC9A2739-2C03-43F0-80FF-33941B835629}"/>
              </a:ext>
            </a:extLst>
          </p:cNvPr>
          <p:cNvSpPr/>
          <p:nvPr/>
        </p:nvSpPr>
        <p:spPr bwMode="auto">
          <a:xfrm>
            <a:off x="4487217" y="3923133"/>
            <a:ext cx="5510784"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Azure IoT Edge</a:t>
            </a:r>
          </a:p>
        </p:txBody>
      </p:sp>
      <p:cxnSp>
        <p:nvCxnSpPr>
          <p:cNvPr id="13" name="Straight Connector 12">
            <a:extLst>
              <a:ext uri="{FF2B5EF4-FFF2-40B4-BE49-F238E27FC236}">
                <a16:creationId xmlns:a16="http://schemas.microsoft.com/office/drawing/2014/main" id="{E8D9B7F5-8A36-46BB-81C9-251DCADCA9AE}"/>
              </a:ext>
            </a:extLst>
          </p:cNvPr>
          <p:cNvCxnSpPr>
            <a:cxnSpLocks/>
            <a:endCxn id="5" idx="1"/>
          </p:cNvCxnSpPr>
          <p:nvPr/>
        </p:nvCxnSpPr>
        <p:spPr>
          <a:xfrm>
            <a:off x="3170481" y="4793145"/>
            <a:ext cx="1316736"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0D79D4-76BE-4C45-828F-EFDDCA2FED56}"/>
              </a:ext>
            </a:extLst>
          </p:cNvPr>
          <p:cNvCxnSpPr>
            <a:cxnSpLocks/>
          </p:cNvCxnSpPr>
          <p:nvPr/>
        </p:nvCxnSpPr>
        <p:spPr>
          <a:xfrm>
            <a:off x="9998001" y="4724133"/>
            <a:ext cx="353568"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5E1182-0429-4E73-B15C-6FF917297331}"/>
              </a:ext>
            </a:extLst>
          </p:cNvPr>
          <p:cNvSpPr txBox="1"/>
          <p:nvPr/>
        </p:nvSpPr>
        <p:spPr>
          <a:xfrm>
            <a:off x="3145081" y="4326780"/>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Rich Execution Environment (REE)</a:t>
            </a:r>
          </a:p>
        </p:txBody>
      </p:sp>
      <p:sp>
        <p:nvSpPr>
          <p:cNvPr id="16" name="TextBox 15">
            <a:extLst>
              <a:ext uri="{FF2B5EF4-FFF2-40B4-BE49-F238E27FC236}">
                <a16:creationId xmlns:a16="http://schemas.microsoft.com/office/drawing/2014/main" id="{0A45ED71-854E-40BA-86F7-A93ABD185E6C}"/>
              </a:ext>
            </a:extLst>
          </p:cNvPr>
          <p:cNvSpPr txBox="1"/>
          <p:nvPr/>
        </p:nvSpPr>
        <p:spPr>
          <a:xfrm>
            <a:off x="3170481" y="4882451"/>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Trusted  Execution Environment (TEE)</a:t>
            </a:r>
          </a:p>
        </p:txBody>
      </p:sp>
      <p:sp>
        <p:nvSpPr>
          <p:cNvPr id="17" name="Rectangle 16">
            <a:extLst>
              <a:ext uri="{FF2B5EF4-FFF2-40B4-BE49-F238E27FC236}">
                <a16:creationId xmlns:a16="http://schemas.microsoft.com/office/drawing/2014/main" id="{C9EB5F9A-5CD4-424D-81AF-D6A93AE6F6C2}"/>
              </a:ext>
            </a:extLst>
          </p:cNvPr>
          <p:cNvSpPr/>
          <p:nvPr/>
        </p:nvSpPr>
        <p:spPr bwMode="auto">
          <a:xfrm>
            <a:off x="1054534" y="3764567"/>
            <a:ext cx="1299216"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a:t>
            </a:r>
          </a:p>
        </p:txBody>
      </p:sp>
      <p:sp>
        <p:nvSpPr>
          <p:cNvPr id="18" name="Rectangle 17">
            <a:extLst>
              <a:ext uri="{FF2B5EF4-FFF2-40B4-BE49-F238E27FC236}">
                <a16:creationId xmlns:a16="http://schemas.microsoft.com/office/drawing/2014/main" id="{812AF208-1619-4889-B17E-3CA530831E7D}"/>
              </a:ext>
            </a:extLst>
          </p:cNvPr>
          <p:cNvSpPr/>
          <p:nvPr/>
        </p:nvSpPr>
        <p:spPr bwMode="auto">
          <a:xfrm>
            <a:off x="1054534" y="4400158"/>
            <a:ext cx="1299216"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3rd Party</a:t>
            </a:r>
          </a:p>
        </p:txBody>
      </p:sp>
      <p:sp>
        <p:nvSpPr>
          <p:cNvPr id="19" name="Rectangle 18">
            <a:extLst>
              <a:ext uri="{FF2B5EF4-FFF2-40B4-BE49-F238E27FC236}">
                <a16:creationId xmlns:a16="http://schemas.microsoft.com/office/drawing/2014/main" id="{30F7B08E-E3BD-46CC-9DDB-24C1FA1E7CB5}"/>
              </a:ext>
            </a:extLst>
          </p:cNvPr>
          <p:cNvSpPr/>
          <p:nvPr/>
        </p:nvSpPr>
        <p:spPr bwMode="auto">
          <a:xfrm>
            <a:off x="1054534" y="5029070"/>
            <a:ext cx="1299216"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or 3rd Party</a:t>
            </a:r>
          </a:p>
        </p:txBody>
      </p:sp>
      <p:sp>
        <p:nvSpPr>
          <p:cNvPr id="20" name="Right Brace 19">
            <a:extLst>
              <a:ext uri="{FF2B5EF4-FFF2-40B4-BE49-F238E27FC236}">
                <a16:creationId xmlns:a16="http://schemas.microsoft.com/office/drawing/2014/main" id="{FB685BE6-A393-4047-B998-6305F5DF8DE4}"/>
              </a:ext>
            </a:extLst>
          </p:cNvPr>
          <p:cNvSpPr/>
          <p:nvPr/>
        </p:nvSpPr>
        <p:spPr>
          <a:xfrm>
            <a:off x="10534449" y="4724133"/>
            <a:ext cx="353568" cy="153470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21" name="TextBox 20">
            <a:extLst>
              <a:ext uri="{FF2B5EF4-FFF2-40B4-BE49-F238E27FC236}">
                <a16:creationId xmlns:a16="http://schemas.microsoft.com/office/drawing/2014/main" id="{8B085065-4CE2-421D-B86F-9A3E064A6C04}"/>
              </a:ext>
            </a:extLst>
          </p:cNvPr>
          <p:cNvSpPr txBox="1"/>
          <p:nvPr/>
        </p:nvSpPr>
        <p:spPr>
          <a:xfrm>
            <a:off x="10942637" y="5248024"/>
            <a:ext cx="1036320"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ea typeface="+mn-ea"/>
                <a:cs typeface="+mn-cs"/>
              </a:rPr>
              <a:t>Secure Enclave</a:t>
            </a:r>
          </a:p>
        </p:txBody>
      </p:sp>
      <p:sp>
        <p:nvSpPr>
          <p:cNvPr id="22" name="TextBox 21">
            <a:extLst>
              <a:ext uri="{FF2B5EF4-FFF2-40B4-BE49-F238E27FC236}">
                <a16:creationId xmlns:a16="http://schemas.microsoft.com/office/drawing/2014/main" id="{1B4C56ED-47A7-4548-97F7-951D6C5EBABB}"/>
              </a:ext>
            </a:extLst>
          </p:cNvPr>
          <p:cNvSpPr txBox="1"/>
          <p:nvPr/>
        </p:nvSpPr>
        <p:spPr>
          <a:xfrm>
            <a:off x="9784587" y="2498224"/>
            <a:ext cx="2072573"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Any developer can write and monetize Trusted Applications (TA) </a:t>
            </a:r>
            <a:r>
              <a:rPr lang="en-US" sz="1600" spc="-20" dirty="0">
                <a:solidFill>
                  <a:srgbClr val="0078D3"/>
                </a:solidFill>
                <a:latin typeface="Segoe UI Semibold"/>
              </a:rPr>
              <a:t>without TEE expertise!</a:t>
            </a:r>
          </a:p>
        </p:txBody>
      </p:sp>
      <p:grpSp>
        <p:nvGrpSpPr>
          <p:cNvPr id="24" name="Group 23">
            <a:extLst>
              <a:ext uri="{FF2B5EF4-FFF2-40B4-BE49-F238E27FC236}">
                <a16:creationId xmlns:a16="http://schemas.microsoft.com/office/drawing/2014/main" id="{E6F6D38E-6D2F-4594-8BC6-C8D38DEE69FB}"/>
              </a:ext>
            </a:extLst>
          </p:cNvPr>
          <p:cNvGrpSpPr/>
          <p:nvPr/>
        </p:nvGrpSpPr>
        <p:grpSpPr>
          <a:xfrm>
            <a:off x="5461815" y="1183141"/>
            <a:ext cx="4121544" cy="2753862"/>
            <a:chOff x="1515609" y="1099270"/>
            <a:chExt cx="4121544" cy="2753862"/>
          </a:xfrm>
        </p:grpSpPr>
        <p:grpSp>
          <p:nvGrpSpPr>
            <p:cNvPr id="67" name="Group 66">
              <a:extLst>
                <a:ext uri="{FF2B5EF4-FFF2-40B4-BE49-F238E27FC236}">
                  <a16:creationId xmlns:a16="http://schemas.microsoft.com/office/drawing/2014/main" id="{0836B8C0-1530-4794-B08F-900D839C77A2}"/>
                </a:ext>
              </a:extLst>
            </p:cNvPr>
            <p:cNvGrpSpPr/>
            <p:nvPr/>
          </p:nvGrpSpPr>
          <p:grpSpPr>
            <a:xfrm>
              <a:off x="1605344" y="1749425"/>
              <a:ext cx="2222119" cy="1300133"/>
              <a:chOff x="793750" y="4586288"/>
              <a:chExt cx="830263" cy="485776"/>
            </a:xfrm>
            <a:solidFill>
              <a:schemeClr val="accent1"/>
            </a:solidFill>
          </p:grpSpPr>
          <p:sp>
            <p:nvSpPr>
              <p:cNvPr id="74" name="Freeform 21">
                <a:extLst>
                  <a:ext uri="{FF2B5EF4-FFF2-40B4-BE49-F238E27FC236}">
                    <a16:creationId xmlns:a16="http://schemas.microsoft.com/office/drawing/2014/main" id="{587AADAE-CE96-4378-A8E6-BDC5085FE25F}"/>
                  </a:ext>
                </a:extLst>
              </p:cNvPr>
              <p:cNvSpPr>
                <a:spLocks/>
              </p:cNvSpPr>
              <p:nvPr/>
            </p:nvSpPr>
            <p:spPr bwMode="auto">
              <a:xfrm>
                <a:off x="793750" y="4586288"/>
                <a:ext cx="830263" cy="485775"/>
              </a:xfrm>
              <a:custGeom>
                <a:avLst/>
                <a:gdLst>
                  <a:gd name="T0" fmla="*/ 761 w 867"/>
                  <a:gd name="T1" fmla="*/ 273 h 509"/>
                  <a:gd name="T2" fmla="*/ 766 w 867"/>
                  <a:gd name="T3" fmla="*/ 236 h 509"/>
                  <a:gd name="T4" fmla="*/ 648 w 867"/>
                  <a:gd name="T5" fmla="*/ 118 h 509"/>
                  <a:gd name="T6" fmla="*/ 615 w 867"/>
                  <a:gd name="T7" fmla="*/ 123 h 509"/>
                  <a:gd name="T8" fmla="*/ 441 w 867"/>
                  <a:gd name="T9" fmla="*/ 0 h 509"/>
                  <a:gd name="T10" fmla="*/ 256 w 867"/>
                  <a:gd name="T11" fmla="*/ 162 h 509"/>
                  <a:gd name="T12" fmla="*/ 207 w 867"/>
                  <a:gd name="T13" fmla="*/ 152 h 509"/>
                  <a:gd name="T14" fmla="*/ 77 w 867"/>
                  <a:gd name="T15" fmla="*/ 283 h 509"/>
                  <a:gd name="T16" fmla="*/ 83 w 867"/>
                  <a:gd name="T17" fmla="*/ 318 h 509"/>
                  <a:gd name="T18" fmla="*/ 0 w 867"/>
                  <a:gd name="T19" fmla="*/ 412 h 509"/>
                  <a:gd name="T20" fmla="*/ 91 w 867"/>
                  <a:gd name="T21" fmla="*/ 509 h 509"/>
                  <a:gd name="T22" fmla="*/ 91 w 867"/>
                  <a:gd name="T23" fmla="*/ 509 h 509"/>
                  <a:gd name="T24" fmla="*/ 749 w 867"/>
                  <a:gd name="T25" fmla="*/ 509 h 509"/>
                  <a:gd name="T26" fmla="*/ 867 w 867"/>
                  <a:gd name="T27" fmla="*/ 391 h 509"/>
                  <a:gd name="T28" fmla="*/ 761 w 867"/>
                  <a:gd name="T29" fmla="*/ 27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7" h="509">
                    <a:moveTo>
                      <a:pt x="761" y="273"/>
                    </a:moveTo>
                    <a:cubicBezTo>
                      <a:pt x="764" y="261"/>
                      <a:pt x="766" y="249"/>
                      <a:pt x="766" y="236"/>
                    </a:cubicBezTo>
                    <a:cubicBezTo>
                      <a:pt x="766" y="171"/>
                      <a:pt x="714" y="118"/>
                      <a:pt x="648" y="118"/>
                    </a:cubicBezTo>
                    <a:cubicBezTo>
                      <a:pt x="637" y="118"/>
                      <a:pt x="626" y="120"/>
                      <a:pt x="615" y="123"/>
                    </a:cubicBezTo>
                    <a:cubicBezTo>
                      <a:pt x="589" y="51"/>
                      <a:pt x="522" y="0"/>
                      <a:pt x="441" y="0"/>
                    </a:cubicBezTo>
                    <a:cubicBezTo>
                      <a:pt x="346" y="0"/>
                      <a:pt x="269" y="70"/>
                      <a:pt x="256" y="162"/>
                    </a:cubicBezTo>
                    <a:cubicBezTo>
                      <a:pt x="241" y="156"/>
                      <a:pt x="225" y="152"/>
                      <a:pt x="207" y="152"/>
                    </a:cubicBezTo>
                    <a:cubicBezTo>
                      <a:pt x="135" y="152"/>
                      <a:pt x="77" y="210"/>
                      <a:pt x="77" y="283"/>
                    </a:cubicBezTo>
                    <a:cubicBezTo>
                      <a:pt x="77" y="295"/>
                      <a:pt x="80" y="306"/>
                      <a:pt x="83" y="318"/>
                    </a:cubicBezTo>
                    <a:cubicBezTo>
                      <a:pt x="36" y="324"/>
                      <a:pt x="0" y="364"/>
                      <a:pt x="0" y="412"/>
                    </a:cubicBezTo>
                    <a:cubicBezTo>
                      <a:pt x="0" y="464"/>
                      <a:pt x="40" y="506"/>
                      <a:pt x="91" y="509"/>
                    </a:cubicBezTo>
                    <a:cubicBezTo>
                      <a:pt x="91" y="509"/>
                      <a:pt x="91" y="509"/>
                      <a:pt x="91" y="509"/>
                    </a:cubicBezTo>
                    <a:cubicBezTo>
                      <a:pt x="749" y="509"/>
                      <a:pt x="749" y="509"/>
                      <a:pt x="749" y="509"/>
                    </a:cubicBezTo>
                    <a:cubicBezTo>
                      <a:pt x="814" y="509"/>
                      <a:pt x="867" y="456"/>
                      <a:pt x="867" y="391"/>
                    </a:cubicBezTo>
                    <a:cubicBezTo>
                      <a:pt x="867" y="329"/>
                      <a:pt x="820" y="279"/>
                      <a:pt x="761" y="27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67E8B45E-D825-4D64-B92E-E4FDC48744B1}"/>
                  </a:ext>
                </a:extLst>
              </p:cNvPr>
              <p:cNvSpPr>
                <a:spLocks/>
              </p:cNvSpPr>
              <p:nvPr/>
            </p:nvSpPr>
            <p:spPr bwMode="auto">
              <a:xfrm>
                <a:off x="793750" y="4730751"/>
                <a:ext cx="574675" cy="341313"/>
              </a:xfrm>
              <a:custGeom>
                <a:avLst/>
                <a:gdLst>
                  <a:gd name="T0" fmla="*/ 207 w 601"/>
                  <a:gd name="T1" fmla="*/ 0 h 357"/>
                  <a:gd name="T2" fmla="*/ 77 w 601"/>
                  <a:gd name="T3" fmla="*/ 131 h 357"/>
                  <a:gd name="T4" fmla="*/ 83 w 601"/>
                  <a:gd name="T5" fmla="*/ 166 h 357"/>
                  <a:gd name="T6" fmla="*/ 83 w 601"/>
                  <a:gd name="T7" fmla="*/ 166 h 357"/>
                  <a:gd name="T8" fmla="*/ 0 w 601"/>
                  <a:gd name="T9" fmla="*/ 260 h 357"/>
                  <a:gd name="T10" fmla="*/ 91 w 601"/>
                  <a:gd name="T11" fmla="*/ 357 h 357"/>
                  <a:gd name="T12" fmla="*/ 91 w 601"/>
                  <a:gd name="T13" fmla="*/ 357 h 357"/>
                  <a:gd name="T14" fmla="*/ 601 w 601"/>
                  <a:gd name="T15" fmla="*/ 357 h 357"/>
                  <a:gd name="T16" fmla="*/ 254 w 601"/>
                  <a:gd name="T17" fmla="*/ 10 h 357"/>
                  <a:gd name="T18" fmla="*/ 207 w 601"/>
                  <a:gd name="T1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357">
                    <a:moveTo>
                      <a:pt x="207" y="0"/>
                    </a:moveTo>
                    <a:cubicBezTo>
                      <a:pt x="135" y="0"/>
                      <a:pt x="77" y="58"/>
                      <a:pt x="77" y="131"/>
                    </a:cubicBezTo>
                    <a:cubicBezTo>
                      <a:pt x="77" y="143"/>
                      <a:pt x="80" y="154"/>
                      <a:pt x="83" y="166"/>
                    </a:cubicBezTo>
                    <a:cubicBezTo>
                      <a:pt x="83" y="166"/>
                      <a:pt x="83" y="166"/>
                      <a:pt x="83" y="166"/>
                    </a:cubicBezTo>
                    <a:cubicBezTo>
                      <a:pt x="36" y="172"/>
                      <a:pt x="0" y="212"/>
                      <a:pt x="0" y="260"/>
                    </a:cubicBezTo>
                    <a:cubicBezTo>
                      <a:pt x="0" y="312"/>
                      <a:pt x="40" y="354"/>
                      <a:pt x="91" y="357"/>
                    </a:cubicBezTo>
                    <a:cubicBezTo>
                      <a:pt x="91" y="357"/>
                      <a:pt x="91" y="357"/>
                      <a:pt x="91" y="357"/>
                    </a:cubicBezTo>
                    <a:cubicBezTo>
                      <a:pt x="601" y="357"/>
                      <a:pt x="601" y="357"/>
                      <a:pt x="601" y="357"/>
                    </a:cubicBezTo>
                    <a:cubicBezTo>
                      <a:pt x="254" y="10"/>
                      <a:pt x="254" y="10"/>
                      <a:pt x="254" y="10"/>
                    </a:cubicBezTo>
                    <a:cubicBezTo>
                      <a:pt x="239" y="4"/>
                      <a:pt x="224" y="0"/>
                      <a:pt x="207"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Freeform: Shape 70">
              <a:extLst>
                <a:ext uri="{FF2B5EF4-FFF2-40B4-BE49-F238E27FC236}">
                  <a16:creationId xmlns:a16="http://schemas.microsoft.com/office/drawing/2014/main" id="{4B9C3E04-1DCA-46DA-B5DD-00707AD90760}"/>
                </a:ext>
              </a:extLst>
            </p:cNvPr>
            <p:cNvSpPr/>
            <p:nvPr/>
          </p:nvSpPr>
          <p:spPr bwMode="auto">
            <a:xfrm rot="1358796">
              <a:off x="3890759" y="1896484"/>
              <a:ext cx="1746394" cy="1956648"/>
            </a:xfrm>
            <a:custGeom>
              <a:avLst/>
              <a:gdLst>
                <a:gd name="connsiteX0" fmla="*/ 0 w 1746394"/>
                <a:gd name="connsiteY0" fmla="*/ 28095 h 1956648"/>
                <a:gd name="connsiteX1" fmla="*/ 37908 w 1746394"/>
                <a:gd name="connsiteY1" fmla="*/ 18380 h 1956648"/>
                <a:gd name="connsiteX2" fmla="*/ 1018980 w 1746394"/>
                <a:gd name="connsiteY2" fmla="*/ 507510 h 1956648"/>
                <a:gd name="connsiteX3" fmla="*/ 1090285 w 1746394"/>
                <a:gd name="connsiteY3" fmla="*/ 477760 h 1956648"/>
                <a:gd name="connsiteX4" fmla="*/ 1710246 w 1746394"/>
                <a:gd name="connsiteY4" fmla="*/ 731106 h 1956648"/>
                <a:gd name="connsiteX5" fmla="*/ 1484732 w 1746394"/>
                <a:gd name="connsiteY5" fmla="*/ 1337196 h 1956648"/>
                <a:gd name="connsiteX6" fmla="*/ 114104 w 1746394"/>
                <a:gd name="connsiteY6" fmla="*/ 1909042 h 1956648"/>
                <a:gd name="connsiteX7" fmla="*/ 0 w 1746394"/>
                <a:gd name="connsiteY7" fmla="*/ 1956648 h 1956648"/>
                <a:gd name="connsiteX8" fmla="*/ 0 w 1746394"/>
                <a:gd name="connsiteY8" fmla="*/ 28095 h 195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394" h="1956648">
                  <a:moveTo>
                    <a:pt x="0" y="28095"/>
                  </a:moveTo>
                  <a:lnTo>
                    <a:pt x="37908" y="18380"/>
                  </a:lnTo>
                  <a:cubicBezTo>
                    <a:pt x="436713" y="-63518"/>
                    <a:pt x="841952" y="133366"/>
                    <a:pt x="1018980" y="507510"/>
                  </a:cubicBezTo>
                  <a:cubicBezTo>
                    <a:pt x="1049539" y="494760"/>
                    <a:pt x="1069912" y="486260"/>
                    <a:pt x="1090285" y="477760"/>
                  </a:cubicBezTo>
                  <a:cubicBezTo>
                    <a:pt x="1334759" y="375762"/>
                    <a:pt x="1608696" y="487706"/>
                    <a:pt x="1710246" y="731106"/>
                  </a:cubicBezTo>
                  <a:cubicBezTo>
                    <a:pt x="1807565" y="964366"/>
                    <a:pt x="1700372" y="1223414"/>
                    <a:pt x="1484732" y="1337196"/>
                  </a:cubicBezTo>
                  <a:cubicBezTo>
                    <a:pt x="1484732" y="1337196"/>
                    <a:pt x="1484732" y="1337196"/>
                    <a:pt x="114104" y="1909042"/>
                  </a:cubicBezTo>
                  <a:lnTo>
                    <a:pt x="0" y="1956648"/>
                  </a:lnTo>
                  <a:lnTo>
                    <a:pt x="0" y="280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3272E16D-2FCF-49C3-A138-7F53FF1616A8}"/>
                </a:ext>
              </a:extLst>
            </p:cNvPr>
            <p:cNvSpPr/>
            <p:nvPr/>
          </p:nvSpPr>
          <p:spPr bwMode="auto">
            <a:xfrm rot="1358796">
              <a:off x="1515609" y="1099270"/>
              <a:ext cx="2373712" cy="2732942"/>
            </a:xfrm>
            <a:custGeom>
              <a:avLst/>
              <a:gdLst>
                <a:gd name="connsiteX0" fmla="*/ 2241782 w 2373712"/>
                <a:gd name="connsiteY0" fmla="*/ 42749 h 2732942"/>
                <a:gd name="connsiteX1" fmla="*/ 2326346 w 2373712"/>
                <a:gd name="connsiteY1" fmla="*/ 12139 h 2732942"/>
                <a:gd name="connsiteX2" fmla="*/ 2373712 w 2373712"/>
                <a:gd name="connsiteY2" fmla="*/ 0 h 2732942"/>
                <a:gd name="connsiteX3" fmla="*/ 2373712 w 2373712"/>
                <a:gd name="connsiteY3" fmla="*/ 1928553 h 2732942"/>
                <a:gd name="connsiteX4" fmla="*/ 2350850 w 2373712"/>
                <a:gd name="connsiteY4" fmla="*/ 1938092 h 2732942"/>
                <a:gd name="connsiteX5" fmla="*/ 1729477 w 2373712"/>
                <a:gd name="connsiteY5" fmla="*/ 2197337 h 2732942"/>
                <a:gd name="connsiteX6" fmla="*/ 608967 w 2373712"/>
                <a:gd name="connsiteY6" fmla="*/ 2664830 h 2732942"/>
                <a:gd name="connsiteX7" fmla="*/ 517289 w 2373712"/>
                <a:gd name="connsiteY7" fmla="*/ 2703079 h 2732942"/>
                <a:gd name="connsiteX8" fmla="*/ 27087 w 2373712"/>
                <a:gd name="connsiteY8" fmla="*/ 2502760 h 2732942"/>
                <a:gd name="connsiteX9" fmla="*/ 233795 w 2373712"/>
                <a:gd name="connsiteY9" fmla="*/ 2023586 h 2732942"/>
                <a:gd name="connsiteX10" fmla="*/ 568066 w 2373712"/>
                <a:gd name="connsiteY10" fmla="*/ 2050821 h 2732942"/>
                <a:gd name="connsiteX11" fmla="*/ 798281 w 2373712"/>
                <a:gd name="connsiteY11" fmla="*/ 1799981 h 2732942"/>
                <a:gd name="connsiteX12" fmla="*/ 1176748 w 2373712"/>
                <a:gd name="connsiteY12" fmla="*/ 987192 h 2732942"/>
                <a:gd name="connsiteX13" fmla="*/ 1690928 w 2373712"/>
                <a:gd name="connsiteY13" fmla="*/ 986996 h 2732942"/>
                <a:gd name="connsiteX14" fmla="*/ 2241782 w 2373712"/>
                <a:gd name="connsiteY14" fmla="*/ 42749 h 273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712" h="2732942">
                  <a:moveTo>
                    <a:pt x="2241782" y="42749"/>
                  </a:moveTo>
                  <a:cubicBezTo>
                    <a:pt x="2269795" y="31061"/>
                    <a:pt x="2298011" y="20870"/>
                    <a:pt x="2326346" y="12139"/>
                  </a:cubicBezTo>
                  <a:lnTo>
                    <a:pt x="2373712" y="0"/>
                  </a:lnTo>
                  <a:lnTo>
                    <a:pt x="2373712" y="1928553"/>
                  </a:lnTo>
                  <a:lnTo>
                    <a:pt x="2350850" y="1938092"/>
                  </a:lnTo>
                  <a:cubicBezTo>
                    <a:pt x="2350850" y="1938092"/>
                    <a:pt x="2350850" y="1938092"/>
                    <a:pt x="1729477" y="2197337"/>
                  </a:cubicBezTo>
                  <a:cubicBezTo>
                    <a:pt x="1729477" y="2197337"/>
                    <a:pt x="1729477" y="2197337"/>
                    <a:pt x="608967" y="2664830"/>
                  </a:cubicBezTo>
                  <a:cubicBezTo>
                    <a:pt x="608967" y="2664830"/>
                    <a:pt x="608967" y="2664830"/>
                    <a:pt x="517289" y="2703079"/>
                  </a:cubicBezTo>
                  <a:cubicBezTo>
                    <a:pt x="323746" y="2783828"/>
                    <a:pt x="107481" y="2695452"/>
                    <a:pt x="27087" y="2502760"/>
                  </a:cubicBezTo>
                  <a:cubicBezTo>
                    <a:pt x="-49076" y="2320209"/>
                    <a:pt x="40252" y="2104335"/>
                    <a:pt x="233795" y="2023586"/>
                  </a:cubicBezTo>
                  <a:cubicBezTo>
                    <a:pt x="345845" y="1976837"/>
                    <a:pt x="468867" y="1985046"/>
                    <a:pt x="568066" y="2050821"/>
                  </a:cubicBezTo>
                  <a:cubicBezTo>
                    <a:pt x="619939" y="1945831"/>
                    <a:pt x="700647" y="1852623"/>
                    <a:pt x="798281" y="1799981"/>
                  </a:cubicBezTo>
                  <a:cubicBezTo>
                    <a:pt x="697671" y="1472839"/>
                    <a:pt x="860968" y="1118940"/>
                    <a:pt x="1176748" y="987192"/>
                  </a:cubicBezTo>
                  <a:cubicBezTo>
                    <a:pt x="1349918" y="914943"/>
                    <a:pt x="1532334" y="922186"/>
                    <a:pt x="1690928" y="986996"/>
                  </a:cubicBezTo>
                  <a:cubicBezTo>
                    <a:pt x="1648930" y="599678"/>
                    <a:pt x="1854697" y="204246"/>
                    <a:pt x="2241782" y="42749"/>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6D3E8EA-885E-43A6-9A9C-1EE0BD3C488C}"/>
                </a:ext>
              </a:extLst>
            </p:cNvPr>
            <p:cNvSpPr txBox="1"/>
            <p:nvPr/>
          </p:nvSpPr>
          <p:spPr>
            <a:xfrm>
              <a:off x="1718295" y="2116300"/>
              <a:ext cx="3554736" cy="1269578"/>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Azure Confidential Computing</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Microsoft Azure Attestation services</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Trusted Application Manager Marketplace</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Developer Tooling to auto TA code generation</a:t>
              </a:r>
            </a:p>
          </p:txBody>
        </p:sp>
      </p:grpSp>
      <p:sp>
        <p:nvSpPr>
          <p:cNvPr id="25" name="Arrow: Left-Right 24">
            <a:extLst>
              <a:ext uri="{FF2B5EF4-FFF2-40B4-BE49-F238E27FC236}">
                <a16:creationId xmlns:a16="http://schemas.microsoft.com/office/drawing/2014/main" id="{854EFE53-1EEF-47DC-B006-0E5155A8DDAA}"/>
              </a:ext>
            </a:extLst>
          </p:cNvPr>
          <p:cNvSpPr/>
          <p:nvPr/>
        </p:nvSpPr>
        <p:spPr bwMode="auto">
          <a:xfrm rot="16200000">
            <a:off x="7069588" y="3633504"/>
            <a:ext cx="395287" cy="177831"/>
          </a:xfrm>
          <a:prstGeom prst="leftRightArrow">
            <a:avLst>
              <a:gd name="adj1" fmla="val 44688"/>
              <a:gd name="adj2" fmla="val 5575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C1BD8F60-B3D8-4EED-A4F8-1EF502CF4778}"/>
              </a:ext>
            </a:extLst>
          </p:cNvPr>
          <p:cNvSpPr/>
          <p:nvPr/>
        </p:nvSpPr>
        <p:spPr bwMode="auto">
          <a:xfrm>
            <a:off x="1054534" y="5681861"/>
            <a:ext cx="1299216"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lumMod val="50000"/>
                  </a:schemeClr>
                </a:solidFill>
                <a:latin typeface="Segoe UI Semibold" panose="020B0702040204020203" pitchFamily="34" charset="0"/>
                <a:cs typeface="Segoe UI Semibold" panose="020B0702040204020203" pitchFamily="34" charset="0"/>
              </a:rPr>
              <a:t>Open Source Project</a:t>
            </a:r>
          </a:p>
        </p:txBody>
      </p:sp>
      <p:sp>
        <p:nvSpPr>
          <p:cNvPr id="27" name="Arrow: Right 26">
            <a:extLst>
              <a:ext uri="{FF2B5EF4-FFF2-40B4-BE49-F238E27FC236}">
                <a16:creationId xmlns:a16="http://schemas.microsoft.com/office/drawing/2014/main" id="{EBA42413-5BF7-4716-9619-459CBBD4878D}"/>
              </a:ext>
            </a:extLst>
          </p:cNvPr>
          <p:cNvSpPr/>
          <p:nvPr/>
        </p:nvSpPr>
        <p:spPr bwMode="auto">
          <a:xfrm>
            <a:off x="564335" y="5761513"/>
            <a:ext cx="410683" cy="421892"/>
          </a:xfrm>
          <a:prstGeom prst="rightArrow">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err="1">
              <a:solidFill>
                <a:schemeClr val="tx1">
                  <a:lumMod val="50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608AE8EF-EC71-4488-A5AB-10ADE7D4F4F4}"/>
              </a:ext>
            </a:extLst>
          </p:cNvPr>
          <p:cNvSpPr/>
          <p:nvPr/>
        </p:nvSpPr>
        <p:spPr bwMode="auto">
          <a:xfrm>
            <a:off x="258440" y="5620288"/>
            <a:ext cx="2221136" cy="76562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6520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7" y="1212850"/>
            <a:ext cx="5638799" cy="2739211"/>
          </a:xfrm>
        </p:spPr>
        <p:txBody>
          <a:bodyPr>
            <a:normAutofit/>
          </a:bodyPr>
          <a:lstStyle/>
          <a:p>
            <a:pPr defTabSz="932563">
              <a:defRPr/>
            </a:pPr>
            <a:r>
              <a:rPr lang="en-US" dirty="0"/>
              <a:t>Experience it now with TrustBox Edge</a:t>
            </a:r>
            <a:endParaRPr lang="fr-FR" dirty="0"/>
          </a:p>
          <a:p>
            <a:pPr defTabSz="932563">
              <a:defRPr/>
            </a:pPr>
            <a:r>
              <a:rPr lang="en-US" sz="1600" kern="0" spc="-41" dirty="0">
                <a:solidFill>
                  <a:srgbClr val="000000"/>
                </a:solidFill>
                <a:latin typeface="+mn-lt"/>
                <a:cs typeface="Segoe UI Semilight" panose="020B0402040204020203" pitchFamily="34" charset="0"/>
              </a:rPr>
              <a:t>Available on </a:t>
            </a:r>
            <a:r>
              <a:rPr lang="en-US" sz="1600" kern="0" spc="-41" dirty="0">
                <a:solidFill>
                  <a:srgbClr val="000000"/>
                </a:solidFill>
                <a:latin typeface="+mn-lt"/>
                <a:cs typeface="Segoe UI Semilight" panose="020B0402040204020203" pitchFamily="34" charset="0"/>
                <a:hlinkClick r:id="rId3"/>
              </a:rPr>
              <a:t>https://www.arrow.com</a:t>
            </a:r>
            <a:r>
              <a:rPr lang="en-US" sz="1600" kern="0" spc="-41" dirty="0">
                <a:solidFill>
                  <a:srgbClr val="000000"/>
                </a:solidFill>
                <a:latin typeface="+mn-lt"/>
                <a:cs typeface="Segoe UI Semilight" panose="020B0402040204020203" pitchFamily="34" charset="0"/>
              </a:rPr>
              <a:t> </a:t>
            </a:r>
          </a:p>
          <a:p>
            <a:pPr defTabSz="932563">
              <a:defRPr/>
            </a:pPr>
            <a:r>
              <a:rPr lang="en-US" sz="1600" kern="0" spc="-41" dirty="0">
                <a:solidFill>
                  <a:srgbClr val="000000"/>
                </a:solidFill>
                <a:latin typeface="+mn-lt"/>
                <a:cs typeface="Segoe UI Semilight" panose="020B0402040204020203" pitchFamily="34" charset="0"/>
              </a:rPr>
              <a:t>There’s similar motion with Intel</a:t>
            </a:r>
          </a:p>
          <a:p>
            <a:pPr defTabSz="932563">
              <a:defRPr/>
            </a:pPr>
            <a:endParaRPr lang="en-US" sz="1600" kern="0" spc="-41" dirty="0">
              <a:solidFill>
                <a:srgbClr val="000000"/>
              </a:solidFill>
              <a:latin typeface="+mn-lt"/>
              <a:cs typeface="Segoe UI Semilight" panose="020B0402040204020203" pitchFamily="34" charset="0"/>
            </a:endParaRPr>
          </a:p>
          <a:p>
            <a:pPr defTabSz="932563">
              <a:defRPr/>
            </a:pPr>
            <a:endParaRPr lang="fr-FR" sz="1600" kern="0" spc="-41" dirty="0">
              <a:solidFill>
                <a:srgbClr val="000000"/>
              </a:solidFill>
              <a:latin typeface="+mn-lt"/>
              <a:cs typeface="Segoe UI Semilight" panose="020B0402040204020203" pitchFamily="34" charset="0"/>
            </a:endParaRPr>
          </a:p>
          <a:p>
            <a:pPr defTabSz="932563">
              <a:defRPr/>
            </a:pPr>
            <a:endParaRPr lang="fr-FR" dirty="0">
              <a:gradFill>
                <a:gsLst>
                  <a:gs pos="2917">
                    <a:srgbClr val="000000"/>
                  </a:gs>
                  <a:gs pos="30000">
                    <a:srgbClr val="000000"/>
                  </a:gs>
                </a:gsLst>
                <a:lin ang="5400000" scaled="0"/>
              </a:gradFill>
              <a:latin typeface="Segoe UI"/>
            </a:endParaRP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84329" y="5021262"/>
            <a:ext cx="25145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Industrial</a:t>
            </a:r>
            <a:r>
              <a:rPr lang="fr-FR"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grade SBC</a:t>
            </a:r>
            <a:endPar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6644221" y="5021262"/>
            <a:ext cx="2685517"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Customizable to high-compute CPU options</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3805732" y="5021262"/>
            <a:ext cx="2578263"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NXP LS1012A tamper-resistant silicon</a:t>
            </a:r>
          </a:p>
        </p:txBody>
      </p:sp>
      <p:pic>
        <p:nvPicPr>
          <p:cNvPr id="10" name="Content Placeholder 7">
            <a:extLst>
              <a:ext uri="{FF2B5EF4-FFF2-40B4-BE49-F238E27FC236}">
                <a16:creationId xmlns:a16="http://schemas.microsoft.com/office/drawing/2014/main" id="{BB4B2ECE-B30B-4F9E-9B74-8230674F60B1}"/>
              </a:ext>
            </a:extLst>
          </p:cNvPr>
          <p:cNvPicPr>
            <a:picLocks noChangeAspect="1"/>
          </p:cNvPicPr>
          <p:nvPr/>
        </p:nvPicPr>
        <p:blipFill rotWithShape="1">
          <a:blip r:embed="rId4">
            <a:clrChange>
              <a:clrFrom>
                <a:srgbClr val="FFFFFF"/>
              </a:clrFrom>
              <a:clrTo>
                <a:srgbClr val="FFFFFF">
                  <a:alpha val="0"/>
                </a:srgbClr>
              </a:clrTo>
            </a:clrChange>
          </a:blip>
          <a:stretch/>
        </p:blipFill>
        <p:spPr>
          <a:xfrm>
            <a:off x="5532436" y="834267"/>
            <a:ext cx="6686325" cy="3443455"/>
          </a:xfrm>
          <a:prstGeom prst="rect">
            <a:avLst/>
          </a:prstGeom>
          <a:noFill/>
        </p:spPr>
      </p:pic>
      <p:grpSp>
        <p:nvGrpSpPr>
          <p:cNvPr id="15" name="Group 14">
            <a:extLst>
              <a:ext uri="{FF2B5EF4-FFF2-40B4-BE49-F238E27FC236}">
                <a16:creationId xmlns:a16="http://schemas.microsoft.com/office/drawing/2014/main" id="{8D5B19FE-DB4A-4A57-862A-DB8B3DA9DF4A}"/>
              </a:ext>
            </a:extLst>
          </p:cNvPr>
          <p:cNvGrpSpPr/>
          <p:nvPr/>
        </p:nvGrpSpPr>
        <p:grpSpPr>
          <a:xfrm>
            <a:off x="331562" y="3268662"/>
            <a:ext cx="4972275" cy="406208"/>
            <a:chOff x="584200" y="5789441"/>
            <a:chExt cx="7143749" cy="616477"/>
          </a:xfrm>
        </p:grpSpPr>
        <p:pic>
          <p:nvPicPr>
            <p:cNvPr id="12" name="Picture 11" descr="A picture containing clipart&#10;&#10;Description automatically generated">
              <a:extLst>
                <a:ext uri="{FF2B5EF4-FFF2-40B4-BE49-F238E27FC236}">
                  <a16:creationId xmlns:a16="http://schemas.microsoft.com/office/drawing/2014/main" id="{817E1E02-0E37-4A75-882B-A7FE266CCD0C}"/>
                </a:ext>
              </a:extLst>
            </p:cNvPr>
            <p:cNvPicPr>
              <a:picLocks noChangeAspect="1"/>
            </p:cNvPicPr>
            <p:nvPr/>
          </p:nvPicPr>
          <p:blipFill>
            <a:blip r:embed="rId5"/>
            <a:stretch>
              <a:fillRect/>
            </a:stretch>
          </p:blipFill>
          <p:spPr>
            <a:xfrm>
              <a:off x="5778872" y="5851920"/>
              <a:ext cx="1949077" cy="41711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BE3F0A4-CE5F-4A03-A5E0-B12A904C90FB}"/>
                </a:ext>
              </a:extLst>
            </p:cNvPr>
            <p:cNvPicPr>
              <a:picLocks noChangeAspect="1"/>
            </p:cNvPicPr>
            <p:nvPr/>
          </p:nvPicPr>
          <p:blipFill>
            <a:blip r:embed="rId6"/>
            <a:stretch>
              <a:fillRect/>
            </a:stretch>
          </p:blipFill>
          <p:spPr>
            <a:xfrm>
              <a:off x="4139656" y="5789441"/>
              <a:ext cx="1155200" cy="616477"/>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BF32466D-DB6D-4E64-A929-6CE072FEE207}"/>
                </a:ext>
              </a:extLst>
            </p:cNvPr>
            <p:cNvPicPr>
              <a:picLocks noChangeAspect="1"/>
            </p:cNvPicPr>
            <p:nvPr/>
          </p:nvPicPr>
          <p:blipFill>
            <a:blip r:embed="rId7"/>
            <a:stretch>
              <a:fillRect/>
            </a:stretch>
          </p:blipFill>
          <p:spPr>
            <a:xfrm>
              <a:off x="584200" y="5851920"/>
              <a:ext cx="3042727" cy="553998"/>
            </a:xfrm>
            <a:prstGeom prst="rect">
              <a:avLst/>
            </a:prstGeom>
          </p:spPr>
        </p:pic>
      </p:grpSp>
      <p:sp>
        <p:nvSpPr>
          <p:cNvPr id="16" name="Rectangle 15">
            <a:extLst>
              <a:ext uri="{FF2B5EF4-FFF2-40B4-BE49-F238E27FC236}">
                <a16:creationId xmlns:a16="http://schemas.microsoft.com/office/drawing/2014/main" id="{F1E7CBD8-55FB-4B70-A5D6-142BA378AA38}"/>
              </a:ext>
            </a:extLst>
          </p:cNvPr>
          <p:cNvSpPr/>
          <p:nvPr/>
        </p:nvSpPr>
        <p:spPr bwMode="auto">
          <a:xfrm>
            <a:off x="9428212" y="5021262"/>
            <a:ext cx="3038425"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Open Enclave SDK and Azure IoT Edge pre-installed</a:t>
            </a:r>
          </a:p>
        </p:txBody>
      </p:sp>
      <p:grpSp>
        <p:nvGrpSpPr>
          <p:cNvPr id="102" name="Group 101">
            <a:extLst>
              <a:ext uri="{FF2B5EF4-FFF2-40B4-BE49-F238E27FC236}">
                <a16:creationId xmlns:a16="http://schemas.microsoft.com/office/drawing/2014/main" id="{AAA3D750-3CF5-4B81-8FC8-047B647F4777}"/>
              </a:ext>
            </a:extLst>
          </p:cNvPr>
          <p:cNvGrpSpPr/>
          <p:nvPr/>
        </p:nvGrpSpPr>
        <p:grpSpPr>
          <a:xfrm>
            <a:off x="3241335" y="4526532"/>
            <a:ext cx="647132" cy="647130"/>
            <a:chOff x="-2681373" y="1862967"/>
            <a:chExt cx="647132" cy="647130"/>
          </a:xfrm>
        </p:grpSpPr>
        <p:sp>
          <p:nvSpPr>
            <p:cNvPr id="11" name="Oval 10">
              <a:extLst>
                <a:ext uri="{FF2B5EF4-FFF2-40B4-BE49-F238E27FC236}">
                  <a16:creationId xmlns:a16="http://schemas.microsoft.com/office/drawing/2014/main" id="{C334796F-C0C4-4AF6-9CAF-28AF42AB414D}"/>
                </a:ext>
              </a:extLst>
            </p:cNvPr>
            <p:cNvSpPr/>
            <p:nvPr/>
          </p:nvSpPr>
          <p:spPr bwMode="auto">
            <a:xfrm>
              <a:off x="-2681373" y="18629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77330170-B3A1-4F93-9864-35BCFC4D0185}"/>
                </a:ext>
              </a:extLst>
            </p:cNvPr>
            <p:cNvGrpSpPr/>
            <p:nvPr/>
          </p:nvGrpSpPr>
          <p:grpSpPr>
            <a:xfrm>
              <a:off x="-2526963" y="2014573"/>
              <a:ext cx="346222" cy="345246"/>
              <a:chOff x="13631863" y="2533650"/>
              <a:chExt cx="563562" cy="561976"/>
            </a:xfrm>
            <a:solidFill>
              <a:schemeClr val="accent1"/>
            </a:solidFill>
          </p:grpSpPr>
          <p:sp>
            <p:nvSpPr>
              <p:cNvPr id="38" name="Freeform 19">
                <a:extLst>
                  <a:ext uri="{FF2B5EF4-FFF2-40B4-BE49-F238E27FC236}">
                    <a16:creationId xmlns:a16="http://schemas.microsoft.com/office/drawing/2014/main" id="{DE9621FD-9554-472A-8439-106669042F04}"/>
                  </a:ext>
                </a:extLst>
              </p:cNvPr>
              <p:cNvSpPr>
                <a:spLocks noEditPoints="1"/>
              </p:cNvSpPr>
              <p:nvPr/>
            </p:nvSpPr>
            <p:spPr bwMode="auto">
              <a:xfrm>
                <a:off x="13736638" y="2779713"/>
                <a:ext cx="341312" cy="315913"/>
              </a:xfrm>
              <a:custGeom>
                <a:avLst/>
                <a:gdLst>
                  <a:gd name="T0" fmla="*/ 1120 w 1160"/>
                  <a:gd name="T1" fmla="*/ 1080 h 1080"/>
                  <a:gd name="T2" fmla="*/ 40 w 1160"/>
                  <a:gd name="T3" fmla="*/ 1080 h 1080"/>
                  <a:gd name="T4" fmla="*/ 12 w 1160"/>
                  <a:gd name="T5" fmla="*/ 1068 h 1080"/>
                  <a:gd name="T6" fmla="*/ 0 w 1160"/>
                  <a:gd name="T7" fmla="*/ 1040 h 1080"/>
                  <a:gd name="T8" fmla="*/ 0 w 1160"/>
                  <a:gd name="T9" fmla="*/ 120 h 1080"/>
                  <a:gd name="T10" fmla="*/ 40 w 1160"/>
                  <a:gd name="T11" fmla="*/ 80 h 1080"/>
                  <a:gd name="T12" fmla="*/ 80 w 1160"/>
                  <a:gd name="T13" fmla="*/ 120 h 1080"/>
                  <a:gd name="T14" fmla="*/ 80 w 1160"/>
                  <a:gd name="T15" fmla="*/ 1000 h 1080"/>
                  <a:gd name="T16" fmla="*/ 1080 w 1160"/>
                  <a:gd name="T17" fmla="*/ 1000 h 1080"/>
                  <a:gd name="T18" fmla="*/ 1080 w 1160"/>
                  <a:gd name="T19" fmla="*/ 80 h 1080"/>
                  <a:gd name="T20" fmla="*/ 360 w 1160"/>
                  <a:gd name="T21" fmla="*/ 80 h 1080"/>
                  <a:gd name="T22" fmla="*/ 360 w 1160"/>
                  <a:gd name="T23" fmla="*/ 80 h 1080"/>
                  <a:gd name="T24" fmla="*/ 320 w 1160"/>
                  <a:gd name="T25" fmla="*/ 40 h 1080"/>
                  <a:gd name="T26" fmla="*/ 360 w 1160"/>
                  <a:gd name="T27" fmla="*/ 0 h 1080"/>
                  <a:gd name="T28" fmla="*/ 1120 w 1160"/>
                  <a:gd name="T29" fmla="*/ 0 h 1080"/>
                  <a:gd name="T30" fmla="*/ 1148 w 1160"/>
                  <a:gd name="T31" fmla="*/ 12 h 1080"/>
                  <a:gd name="T32" fmla="*/ 1160 w 1160"/>
                  <a:gd name="T33" fmla="*/ 40 h 1080"/>
                  <a:gd name="T34" fmla="*/ 1160 w 1160"/>
                  <a:gd name="T35" fmla="*/ 1040 h 1080"/>
                  <a:gd name="T36" fmla="*/ 1148 w 1160"/>
                  <a:gd name="T37" fmla="*/ 1068 h 1080"/>
                  <a:gd name="T38" fmla="*/ 1120 w 1160"/>
                  <a:gd name="T39" fmla="*/ 1080 h 1080"/>
                  <a:gd name="T40" fmla="*/ 160 w 1160"/>
                  <a:gd name="T41" fmla="*/ 80 h 1080"/>
                  <a:gd name="T42" fmla="*/ 120 w 1160"/>
                  <a:gd name="T43" fmla="*/ 40 h 1080"/>
                  <a:gd name="T44" fmla="*/ 160 w 1160"/>
                  <a:gd name="T45" fmla="*/ 0 h 1080"/>
                  <a:gd name="T46" fmla="*/ 200 w 1160"/>
                  <a:gd name="T47" fmla="*/ 40 h 1080"/>
                  <a:gd name="T48" fmla="*/ 160 w 1160"/>
                  <a:gd name="T49" fmla="*/ 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0" h="1080">
                    <a:moveTo>
                      <a:pt x="1120" y="1080"/>
                    </a:moveTo>
                    <a:cubicBezTo>
                      <a:pt x="40" y="1080"/>
                      <a:pt x="40" y="1080"/>
                      <a:pt x="40" y="1080"/>
                    </a:cubicBezTo>
                    <a:cubicBezTo>
                      <a:pt x="29" y="1080"/>
                      <a:pt x="19" y="1076"/>
                      <a:pt x="12" y="1068"/>
                    </a:cubicBezTo>
                    <a:cubicBezTo>
                      <a:pt x="4" y="1061"/>
                      <a:pt x="0" y="1051"/>
                      <a:pt x="0" y="1040"/>
                    </a:cubicBezTo>
                    <a:cubicBezTo>
                      <a:pt x="0" y="120"/>
                      <a:pt x="0" y="120"/>
                      <a:pt x="0" y="120"/>
                    </a:cubicBezTo>
                    <a:cubicBezTo>
                      <a:pt x="0" y="98"/>
                      <a:pt x="18" y="80"/>
                      <a:pt x="40" y="80"/>
                    </a:cubicBezTo>
                    <a:cubicBezTo>
                      <a:pt x="62" y="80"/>
                      <a:pt x="80" y="98"/>
                      <a:pt x="80" y="120"/>
                    </a:cubicBezTo>
                    <a:cubicBezTo>
                      <a:pt x="80" y="1000"/>
                      <a:pt x="80" y="1000"/>
                      <a:pt x="80" y="1000"/>
                    </a:cubicBezTo>
                    <a:cubicBezTo>
                      <a:pt x="1080" y="1000"/>
                      <a:pt x="1080" y="1000"/>
                      <a:pt x="1080" y="1000"/>
                    </a:cubicBezTo>
                    <a:cubicBezTo>
                      <a:pt x="1080" y="80"/>
                      <a:pt x="1080" y="80"/>
                      <a:pt x="1080" y="80"/>
                    </a:cubicBezTo>
                    <a:cubicBezTo>
                      <a:pt x="360" y="80"/>
                      <a:pt x="360" y="80"/>
                      <a:pt x="360" y="80"/>
                    </a:cubicBezTo>
                    <a:cubicBezTo>
                      <a:pt x="360" y="80"/>
                      <a:pt x="360" y="80"/>
                      <a:pt x="360" y="80"/>
                    </a:cubicBezTo>
                    <a:cubicBezTo>
                      <a:pt x="338" y="80"/>
                      <a:pt x="320" y="62"/>
                      <a:pt x="320" y="40"/>
                    </a:cubicBezTo>
                    <a:cubicBezTo>
                      <a:pt x="320" y="18"/>
                      <a:pt x="338" y="0"/>
                      <a:pt x="360" y="0"/>
                    </a:cubicBezTo>
                    <a:cubicBezTo>
                      <a:pt x="1120" y="0"/>
                      <a:pt x="1120" y="0"/>
                      <a:pt x="1120" y="0"/>
                    </a:cubicBezTo>
                    <a:cubicBezTo>
                      <a:pt x="1131" y="0"/>
                      <a:pt x="1141" y="4"/>
                      <a:pt x="1148" y="12"/>
                    </a:cubicBezTo>
                    <a:cubicBezTo>
                      <a:pt x="1156" y="19"/>
                      <a:pt x="1160" y="29"/>
                      <a:pt x="1160" y="40"/>
                    </a:cubicBezTo>
                    <a:cubicBezTo>
                      <a:pt x="1160" y="1040"/>
                      <a:pt x="1160" y="1040"/>
                      <a:pt x="1160" y="1040"/>
                    </a:cubicBezTo>
                    <a:cubicBezTo>
                      <a:pt x="1160" y="1051"/>
                      <a:pt x="1156" y="1061"/>
                      <a:pt x="1148" y="1068"/>
                    </a:cubicBezTo>
                    <a:cubicBezTo>
                      <a:pt x="1141" y="1076"/>
                      <a:pt x="1131" y="1080"/>
                      <a:pt x="1120" y="1080"/>
                    </a:cubicBezTo>
                    <a:close/>
                    <a:moveTo>
                      <a:pt x="160" y="80"/>
                    </a:moveTo>
                    <a:cubicBezTo>
                      <a:pt x="138" y="80"/>
                      <a:pt x="120" y="62"/>
                      <a:pt x="120" y="40"/>
                    </a:cubicBezTo>
                    <a:cubicBezTo>
                      <a:pt x="120" y="18"/>
                      <a:pt x="138" y="0"/>
                      <a:pt x="160" y="0"/>
                    </a:cubicBezTo>
                    <a:cubicBezTo>
                      <a:pt x="182" y="0"/>
                      <a:pt x="200" y="18"/>
                      <a:pt x="200" y="40"/>
                    </a:cubicBezTo>
                    <a:cubicBezTo>
                      <a:pt x="200" y="62"/>
                      <a:pt x="182" y="80"/>
                      <a:pt x="1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0">
                <a:extLst>
                  <a:ext uri="{FF2B5EF4-FFF2-40B4-BE49-F238E27FC236}">
                    <a16:creationId xmlns:a16="http://schemas.microsoft.com/office/drawing/2014/main" id="{7036D7DF-1E35-4648-9527-07B31D0BF45F}"/>
                  </a:ext>
                </a:extLst>
              </p:cNvPr>
              <p:cNvSpPr>
                <a:spLocks noEditPoints="1"/>
              </p:cNvSpPr>
              <p:nvPr/>
            </p:nvSpPr>
            <p:spPr bwMode="auto">
              <a:xfrm>
                <a:off x="13736638" y="2886075"/>
                <a:ext cx="341312" cy="103188"/>
              </a:xfrm>
              <a:custGeom>
                <a:avLst/>
                <a:gdLst>
                  <a:gd name="T0" fmla="*/ 1120 w 1160"/>
                  <a:gd name="T1" fmla="*/ 352 h 352"/>
                  <a:gd name="T2" fmla="*/ 40 w 1160"/>
                  <a:gd name="T3" fmla="*/ 352 h 352"/>
                  <a:gd name="T4" fmla="*/ 12 w 1160"/>
                  <a:gd name="T5" fmla="*/ 341 h 352"/>
                  <a:gd name="T6" fmla="*/ 0 w 1160"/>
                  <a:gd name="T7" fmla="*/ 312 h 352"/>
                  <a:gd name="T8" fmla="*/ 0 w 1160"/>
                  <a:gd name="T9" fmla="*/ 40 h 352"/>
                  <a:gd name="T10" fmla="*/ 12 w 1160"/>
                  <a:gd name="T11" fmla="*/ 11 h 352"/>
                  <a:gd name="T12" fmla="*/ 40 w 1160"/>
                  <a:gd name="T13" fmla="*/ 0 h 352"/>
                  <a:gd name="T14" fmla="*/ 687 w 1160"/>
                  <a:gd name="T15" fmla="*/ 0 h 352"/>
                  <a:gd name="T16" fmla="*/ 727 w 1160"/>
                  <a:gd name="T17" fmla="*/ 40 h 352"/>
                  <a:gd name="T18" fmla="*/ 687 w 1160"/>
                  <a:gd name="T19" fmla="*/ 80 h 352"/>
                  <a:gd name="T20" fmla="*/ 80 w 1160"/>
                  <a:gd name="T21" fmla="*/ 80 h 352"/>
                  <a:gd name="T22" fmla="*/ 80 w 1160"/>
                  <a:gd name="T23" fmla="*/ 272 h 352"/>
                  <a:gd name="T24" fmla="*/ 1080 w 1160"/>
                  <a:gd name="T25" fmla="*/ 272 h 352"/>
                  <a:gd name="T26" fmla="*/ 1080 w 1160"/>
                  <a:gd name="T27" fmla="*/ 79 h 352"/>
                  <a:gd name="T28" fmla="*/ 1047 w 1160"/>
                  <a:gd name="T29" fmla="*/ 40 h 352"/>
                  <a:gd name="T30" fmla="*/ 1087 w 1160"/>
                  <a:gd name="T31" fmla="*/ 0 h 352"/>
                  <a:gd name="T32" fmla="*/ 1120 w 1160"/>
                  <a:gd name="T33" fmla="*/ 0 h 352"/>
                  <a:gd name="T34" fmla="*/ 1148 w 1160"/>
                  <a:gd name="T35" fmla="*/ 11 h 352"/>
                  <a:gd name="T36" fmla="*/ 1160 w 1160"/>
                  <a:gd name="T37" fmla="*/ 40 h 352"/>
                  <a:gd name="T38" fmla="*/ 1160 w 1160"/>
                  <a:gd name="T39" fmla="*/ 312 h 352"/>
                  <a:gd name="T40" fmla="*/ 1148 w 1160"/>
                  <a:gd name="T41" fmla="*/ 341 h 352"/>
                  <a:gd name="T42" fmla="*/ 1120 w 1160"/>
                  <a:gd name="T43" fmla="*/ 352 h 352"/>
                  <a:gd name="T44" fmla="*/ 887 w 1160"/>
                  <a:gd name="T45" fmla="*/ 80 h 352"/>
                  <a:gd name="T46" fmla="*/ 847 w 1160"/>
                  <a:gd name="T47" fmla="*/ 40 h 352"/>
                  <a:gd name="T48" fmla="*/ 887 w 1160"/>
                  <a:gd name="T49" fmla="*/ 0 h 352"/>
                  <a:gd name="T50" fmla="*/ 927 w 1160"/>
                  <a:gd name="T51" fmla="*/ 40 h 352"/>
                  <a:gd name="T52" fmla="*/ 887 w 1160"/>
                  <a:gd name="T5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0" h="352">
                    <a:moveTo>
                      <a:pt x="1120" y="352"/>
                    </a:moveTo>
                    <a:cubicBezTo>
                      <a:pt x="40" y="352"/>
                      <a:pt x="40" y="352"/>
                      <a:pt x="40" y="352"/>
                    </a:cubicBezTo>
                    <a:cubicBezTo>
                      <a:pt x="29" y="352"/>
                      <a:pt x="19" y="348"/>
                      <a:pt x="12" y="341"/>
                    </a:cubicBezTo>
                    <a:cubicBezTo>
                      <a:pt x="4" y="333"/>
                      <a:pt x="0" y="323"/>
                      <a:pt x="0" y="312"/>
                    </a:cubicBezTo>
                    <a:cubicBezTo>
                      <a:pt x="0" y="40"/>
                      <a:pt x="0" y="40"/>
                      <a:pt x="0" y="40"/>
                    </a:cubicBezTo>
                    <a:cubicBezTo>
                      <a:pt x="0" y="29"/>
                      <a:pt x="4" y="19"/>
                      <a:pt x="12" y="11"/>
                    </a:cubicBezTo>
                    <a:cubicBezTo>
                      <a:pt x="19" y="4"/>
                      <a:pt x="29" y="0"/>
                      <a:pt x="40" y="0"/>
                    </a:cubicBezTo>
                    <a:cubicBezTo>
                      <a:pt x="687" y="0"/>
                      <a:pt x="687" y="0"/>
                      <a:pt x="687" y="0"/>
                    </a:cubicBezTo>
                    <a:cubicBezTo>
                      <a:pt x="709" y="0"/>
                      <a:pt x="727" y="18"/>
                      <a:pt x="727" y="40"/>
                    </a:cubicBezTo>
                    <a:cubicBezTo>
                      <a:pt x="727" y="62"/>
                      <a:pt x="709" y="80"/>
                      <a:pt x="687" y="80"/>
                    </a:cubicBezTo>
                    <a:cubicBezTo>
                      <a:pt x="80" y="80"/>
                      <a:pt x="80" y="80"/>
                      <a:pt x="80" y="80"/>
                    </a:cubicBezTo>
                    <a:cubicBezTo>
                      <a:pt x="80" y="272"/>
                      <a:pt x="80" y="272"/>
                      <a:pt x="80" y="272"/>
                    </a:cubicBezTo>
                    <a:cubicBezTo>
                      <a:pt x="1080" y="272"/>
                      <a:pt x="1080" y="272"/>
                      <a:pt x="1080" y="272"/>
                    </a:cubicBezTo>
                    <a:cubicBezTo>
                      <a:pt x="1080" y="79"/>
                      <a:pt x="1080" y="79"/>
                      <a:pt x="1080" y="79"/>
                    </a:cubicBezTo>
                    <a:cubicBezTo>
                      <a:pt x="1061" y="75"/>
                      <a:pt x="1047" y="59"/>
                      <a:pt x="1047" y="40"/>
                    </a:cubicBezTo>
                    <a:cubicBezTo>
                      <a:pt x="1047" y="18"/>
                      <a:pt x="1065" y="0"/>
                      <a:pt x="1087" y="0"/>
                    </a:cubicBezTo>
                    <a:cubicBezTo>
                      <a:pt x="1120" y="0"/>
                      <a:pt x="1120" y="0"/>
                      <a:pt x="1120" y="0"/>
                    </a:cubicBezTo>
                    <a:cubicBezTo>
                      <a:pt x="1131" y="0"/>
                      <a:pt x="1141" y="4"/>
                      <a:pt x="1148" y="11"/>
                    </a:cubicBezTo>
                    <a:cubicBezTo>
                      <a:pt x="1156" y="19"/>
                      <a:pt x="1160" y="29"/>
                      <a:pt x="1160" y="40"/>
                    </a:cubicBezTo>
                    <a:cubicBezTo>
                      <a:pt x="1160" y="312"/>
                      <a:pt x="1160" y="312"/>
                      <a:pt x="1160" y="312"/>
                    </a:cubicBezTo>
                    <a:cubicBezTo>
                      <a:pt x="1160" y="323"/>
                      <a:pt x="1156" y="333"/>
                      <a:pt x="1148" y="341"/>
                    </a:cubicBezTo>
                    <a:cubicBezTo>
                      <a:pt x="1141" y="348"/>
                      <a:pt x="1131" y="352"/>
                      <a:pt x="1120" y="352"/>
                    </a:cubicBezTo>
                    <a:close/>
                    <a:moveTo>
                      <a:pt x="887" y="80"/>
                    </a:moveTo>
                    <a:cubicBezTo>
                      <a:pt x="865" y="80"/>
                      <a:pt x="847" y="62"/>
                      <a:pt x="847" y="40"/>
                    </a:cubicBezTo>
                    <a:cubicBezTo>
                      <a:pt x="847" y="18"/>
                      <a:pt x="865" y="0"/>
                      <a:pt x="887" y="0"/>
                    </a:cubicBezTo>
                    <a:cubicBezTo>
                      <a:pt x="909" y="0"/>
                      <a:pt x="927" y="18"/>
                      <a:pt x="927" y="40"/>
                    </a:cubicBezTo>
                    <a:cubicBezTo>
                      <a:pt x="927" y="62"/>
                      <a:pt x="909" y="80"/>
                      <a:pt x="88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1">
                <a:extLst>
                  <a:ext uri="{FF2B5EF4-FFF2-40B4-BE49-F238E27FC236}">
                    <a16:creationId xmlns:a16="http://schemas.microsoft.com/office/drawing/2014/main" id="{F788FE0D-BC42-41D4-80B0-B17BC7F02769}"/>
                  </a:ext>
                </a:extLst>
              </p:cNvPr>
              <p:cNvSpPr>
                <a:spLocks noEditPoints="1"/>
              </p:cNvSpPr>
              <p:nvPr/>
            </p:nvSpPr>
            <p:spPr bwMode="auto">
              <a:xfrm>
                <a:off x="13701713" y="2674938"/>
                <a:ext cx="411162" cy="128588"/>
              </a:xfrm>
              <a:custGeom>
                <a:avLst/>
                <a:gdLst>
                  <a:gd name="T0" fmla="*/ 1360 w 1400"/>
                  <a:gd name="T1" fmla="*/ 440 h 440"/>
                  <a:gd name="T2" fmla="*/ 40 w 1400"/>
                  <a:gd name="T3" fmla="*/ 440 h 440"/>
                  <a:gd name="T4" fmla="*/ 12 w 1400"/>
                  <a:gd name="T5" fmla="*/ 428 h 440"/>
                  <a:gd name="T6" fmla="*/ 0 w 1400"/>
                  <a:gd name="T7" fmla="*/ 400 h 440"/>
                  <a:gd name="T8" fmla="*/ 0 w 1400"/>
                  <a:gd name="T9" fmla="*/ 40 h 440"/>
                  <a:gd name="T10" fmla="*/ 12 w 1400"/>
                  <a:gd name="T11" fmla="*/ 12 h 440"/>
                  <a:gd name="T12" fmla="*/ 40 w 1400"/>
                  <a:gd name="T13" fmla="*/ 0 h 440"/>
                  <a:gd name="T14" fmla="*/ 360 w 1400"/>
                  <a:gd name="T15" fmla="*/ 0 h 440"/>
                  <a:gd name="T16" fmla="*/ 400 w 1400"/>
                  <a:gd name="T17" fmla="*/ 40 h 440"/>
                  <a:gd name="T18" fmla="*/ 360 w 1400"/>
                  <a:gd name="T19" fmla="*/ 80 h 440"/>
                  <a:gd name="T20" fmla="*/ 80 w 1400"/>
                  <a:gd name="T21" fmla="*/ 80 h 440"/>
                  <a:gd name="T22" fmla="*/ 80 w 1400"/>
                  <a:gd name="T23" fmla="*/ 360 h 440"/>
                  <a:gd name="T24" fmla="*/ 1320 w 1400"/>
                  <a:gd name="T25" fmla="*/ 360 h 440"/>
                  <a:gd name="T26" fmla="*/ 1320 w 1400"/>
                  <a:gd name="T27" fmla="*/ 80 h 440"/>
                  <a:gd name="T28" fmla="*/ 760 w 1400"/>
                  <a:gd name="T29" fmla="*/ 80 h 440"/>
                  <a:gd name="T30" fmla="*/ 760 w 1400"/>
                  <a:gd name="T31" fmla="*/ 80 h 440"/>
                  <a:gd name="T32" fmla="*/ 720 w 1400"/>
                  <a:gd name="T33" fmla="*/ 40 h 440"/>
                  <a:gd name="T34" fmla="*/ 760 w 1400"/>
                  <a:gd name="T35" fmla="*/ 0 h 440"/>
                  <a:gd name="T36" fmla="*/ 1360 w 1400"/>
                  <a:gd name="T37" fmla="*/ 0 h 440"/>
                  <a:gd name="T38" fmla="*/ 1388 w 1400"/>
                  <a:gd name="T39" fmla="*/ 12 h 440"/>
                  <a:gd name="T40" fmla="*/ 1400 w 1400"/>
                  <a:gd name="T41" fmla="*/ 40 h 440"/>
                  <a:gd name="T42" fmla="*/ 1400 w 1400"/>
                  <a:gd name="T43" fmla="*/ 400 h 440"/>
                  <a:gd name="T44" fmla="*/ 1388 w 1400"/>
                  <a:gd name="T45" fmla="*/ 428 h 440"/>
                  <a:gd name="T46" fmla="*/ 1360 w 1400"/>
                  <a:gd name="T47" fmla="*/ 440 h 440"/>
                  <a:gd name="T48" fmla="*/ 560 w 1400"/>
                  <a:gd name="T49" fmla="*/ 80 h 440"/>
                  <a:gd name="T50" fmla="*/ 520 w 1400"/>
                  <a:gd name="T51" fmla="*/ 40 h 440"/>
                  <a:gd name="T52" fmla="*/ 560 w 1400"/>
                  <a:gd name="T53" fmla="*/ 0 h 440"/>
                  <a:gd name="T54" fmla="*/ 600 w 1400"/>
                  <a:gd name="T55" fmla="*/ 40 h 440"/>
                  <a:gd name="T56" fmla="*/ 560 w 1400"/>
                  <a:gd name="T57" fmla="*/ 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0" h="440">
                    <a:moveTo>
                      <a:pt x="1360" y="440"/>
                    </a:moveTo>
                    <a:cubicBezTo>
                      <a:pt x="40" y="440"/>
                      <a:pt x="40" y="440"/>
                      <a:pt x="40" y="440"/>
                    </a:cubicBezTo>
                    <a:cubicBezTo>
                      <a:pt x="29" y="440"/>
                      <a:pt x="19" y="436"/>
                      <a:pt x="12" y="428"/>
                    </a:cubicBezTo>
                    <a:cubicBezTo>
                      <a:pt x="4" y="421"/>
                      <a:pt x="0" y="411"/>
                      <a:pt x="0" y="400"/>
                    </a:cubicBezTo>
                    <a:cubicBezTo>
                      <a:pt x="0" y="40"/>
                      <a:pt x="0" y="40"/>
                      <a:pt x="0" y="40"/>
                    </a:cubicBezTo>
                    <a:cubicBezTo>
                      <a:pt x="0" y="29"/>
                      <a:pt x="4" y="19"/>
                      <a:pt x="12" y="12"/>
                    </a:cubicBezTo>
                    <a:cubicBezTo>
                      <a:pt x="19" y="4"/>
                      <a:pt x="29" y="0"/>
                      <a:pt x="40" y="0"/>
                    </a:cubicBezTo>
                    <a:cubicBezTo>
                      <a:pt x="360" y="0"/>
                      <a:pt x="360" y="0"/>
                      <a:pt x="360" y="0"/>
                    </a:cubicBezTo>
                    <a:cubicBezTo>
                      <a:pt x="382" y="0"/>
                      <a:pt x="400" y="18"/>
                      <a:pt x="400" y="40"/>
                    </a:cubicBezTo>
                    <a:cubicBezTo>
                      <a:pt x="400" y="62"/>
                      <a:pt x="382" y="80"/>
                      <a:pt x="360" y="80"/>
                    </a:cubicBezTo>
                    <a:cubicBezTo>
                      <a:pt x="80" y="80"/>
                      <a:pt x="80" y="80"/>
                      <a:pt x="80" y="80"/>
                    </a:cubicBezTo>
                    <a:cubicBezTo>
                      <a:pt x="80" y="360"/>
                      <a:pt x="80" y="360"/>
                      <a:pt x="80" y="360"/>
                    </a:cubicBezTo>
                    <a:cubicBezTo>
                      <a:pt x="1320" y="360"/>
                      <a:pt x="1320" y="360"/>
                      <a:pt x="1320" y="360"/>
                    </a:cubicBezTo>
                    <a:cubicBezTo>
                      <a:pt x="1320" y="80"/>
                      <a:pt x="1320" y="80"/>
                      <a:pt x="1320" y="80"/>
                    </a:cubicBezTo>
                    <a:cubicBezTo>
                      <a:pt x="760" y="80"/>
                      <a:pt x="760" y="80"/>
                      <a:pt x="760" y="80"/>
                    </a:cubicBezTo>
                    <a:cubicBezTo>
                      <a:pt x="760" y="80"/>
                      <a:pt x="760" y="80"/>
                      <a:pt x="760" y="80"/>
                    </a:cubicBezTo>
                    <a:cubicBezTo>
                      <a:pt x="738" y="80"/>
                      <a:pt x="720" y="62"/>
                      <a:pt x="720" y="40"/>
                    </a:cubicBezTo>
                    <a:cubicBezTo>
                      <a:pt x="720" y="18"/>
                      <a:pt x="738" y="0"/>
                      <a:pt x="760" y="0"/>
                    </a:cubicBezTo>
                    <a:cubicBezTo>
                      <a:pt x="1360" y="0"/>
                      <a:pt x="1360" y="0"/>
                      <a:pt x="1360" y="0"/>
                    </a:cubicBezTo>
                    <a:cubicBezTo>
                      <a:pt x="1371" y="0"/>
                      <a:pt x="1381" y="4"/>
                      <a:pt x="1388" y="12"/>
                    </a:cubicBezTo>
                    <a:cubicBezTo>
                      <a:pt x="1396" y="19"/>
                      <a:pt x="1400" y="29"/>
                      <a:pt x="1400" y="40"/>
                    </a:cubicBezTo>
                    <a:cubicBezTo>
                      <a:pt x="1400" y="400"/>
                      <a:pt x="1400" y="400"/>
                      <a:pt x="1400" y="400"/>
                    </a:cubicBezTo>
                    <a:cubicBezTo>
                      <a:pt x="1400" y="411"/>
                      <a:pt x="1396" y="421"/>
                      <a:pt x="1388" y="428"/>
                    </a:cubicBezTo>
                    <a:cubicBezTo>
                      <a:pt x="1381" y="436"/>
                      <a:pt x="1371" y="440"/>
                      <a:pt x="1360" y="440"/>
                    </a:cubicBezTo>
                    <a:close/>
                    <a:moveTo>
                      <a:pt x="560" y="80"/>
                    </a:moveTo>
                    <a:cubicBezTo>
                      <a:pt x="538" y="80"/>
                      <a:pt x="520" y="62"/>
                      <a:pt x="520" y="40"/>
                    </a:cubicBezTo>
                    <a:cubicBezTo>
                      <a:pt x="520" y="18"/>
                      <a:pt x="538" y="0"/>
                      <a:pt x="560" y="0"/>
                    </a:cubicBezTo>
                    <a:cubicBezTo>
                      <a:pt x="582" y="0"/>
                      <a:pt x="600" y="18"/>
                      <a:pt x="600" y="40"/>
                    </a:cubicBezTo>
                    <a:cubicBezTo>
                      <a:pt x="600" y="62"/>
                      <a:pt x="582" y="80"/>
                      <a:pt x="5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22">
                <a:extLst>
                  <a:ext uri="{FF2B5EF4-FFF2-40B4-BE49-F238E27FC236}">
                    <a16:creationId xmlns:a16="http://schemas.microsoft.com/office/drawing/2014/main" id="{4CDFBCEE-FCA4-4DDE-A9F8-DF7A692FF6DD}"/>
                  </a:ext>
                </a:extLst>
              </p:cNvPr>
              <p:cNvSpPr>
                <a:spLocks noEditPoints="1"/>
              </p:cNvSpPr>
              <p:nvPr/>
            </p:nvSpPr>
            <p:spPr bwMode="auto">
              <a:xfrm>
                <a:off x="13784263" y="2674938"/>
                <a:ext cx="106362" cy="93663"/>
              </a:xfrm>
              <a:custGeom>
                <a:avLst/>
                <a:gdLst>
                  <a:gd name="T0" fmla="*/ 240 w 360"/>
                  <a:gd name="T1" fmla="*/ 320 h 320"/>
                  <a:gd name="T2" fmla="*/ 180 w 360"/>
                  <a:gd name="T3" fmla="*/ 304 h 320"/>
                  <a:gd name="T4" fmla="*/ 120 w 360"/>
                  <a:gd name="T5" fmla="*/ 320 h 320"/>
                  <a:gd name="T6" fmla="*/ 120 w 360"/>
                  <a:gd name="T7" fmla="*/ 320 h 320"/>
                  <a:gd name="T8" fmla="*/ 35 w 360"/>
                  <a:gd name="T9" fmla="*/ 285 h 320"/>
                  <a:gd name="T10" fmla="*/ 0 w 360"/>
                  <a:gd name="T11" fmla="*/ 200 h 320"/>
                  <a:gd name="T12" fmla="*/ 0 w 360"/>
                  <a:gd name="T13" fmla="*/ 40 h 320"/>
                  <a:gd name="T14" fmla="*/ 12 w 360"/>
                  <a:gd name="T15" fmla="*/ 12 h 320"/>
                  <a:gd name="T16" fmla="*/ 40 w 360"/>
                  <a:gd name="T17" fmla="*/ 0 h 320"/>
                  <a:gd name="T18" fmla="*/ 320 w 360"/>
                  <a:gd name="T19" fmla="*/ 0 h 320"/>
                  <a:gd name="T20" fmla="*/ 348 w 360"/>
                  <a:gd name="T21" fmla="*/ 12 h 320"/>
                  <a:gd name="T22" fmla="*/ 360 w 360"/>
                  <a:gd name="T23" fmla="*/ 40 h 320"/>
                  <a:gd name="T24" fmla="*/ 360 w 360"/>
                  <a:gd name="T25" fmla="*/ 200 h 320"/>
                  <a:gd name="T26" fmla="*/ 325 w 360"/>
                  <a:gd name="T27" fmla="*/ 285 h 320"/>
                  <a:gd name="T28" fmla="*/ 240 w 360"/>
                  <a:gd name="T29" fmla="*/ 320 h 320"/>
                  <a:gd name="T30" fmla="*/ 240 w 360"/>
                  <a:gd name="T31" fmla="*/ 320 h 320"/>
                  <a:gd name="T32" fmla="*/ 180 w 360"/>
                  <a:gd name="T33" fmla="*/ 213 h 320"/>
                  <a:gd name="T34" fmla="*/ 210 w 360"/>
                  <a:gd name="T35" fmla="*/ 226 h 320"/>
                  <a:gd name="T36" fmla="*/ 240 w 360"/>
                  <a:gd name="T37" fmla="*/ 240 h 320"/>
                  <a:gd name="T38" fmla="*/ 280 w 360"/>
                  <a:gd name="T39" fmla="*/ 200 h 320"/>
                  <a:gd name="T40" fmla="*/ 280 w 360"/>
                  <a:gd name="T41" fmla="*/ 80 h 320"/>
                  <a:gd name="T42" fmla="*/ 80 w 360"/>
                  <a:gd name="T43" fmla="*/ 80 h 320"/>
                  <a:gd name="T44" fmla="*/ 80 w 360"/>
                  <a:gd name="T45" fmla="*/ 200 h 320"/>
                  <a:gd name="T46" fmla="*/ 120 w 360"/>
                  <a:gd name="T47" fmla="*/ 240 h 320"/>
                  <a:gd name="T48" fmla="*/ 150 w 360"/>
                  <a:gd name="T49" fmla="*/ 226 h 320"/>
                  <a:gd name="T50" fmla="*/ 180 w 360"/>
                  <a:gd name="T51" fmla="*/ 21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 h="320">
                    <a:moveTo>
                      <a:pt x="240" y="320"/>
                    </a:moveTo>
                    <a:cubicBezTo>
                      <a:pt x="219" y="320"/>
                      <a:pt x="198" y="314"/>
                      <a:pt x="180" y="304"/>
                    </a:cubicBezTo>
                    <a:cubicBezTo>
                      <a:pt x="162" y="314"/>
                      <a:pt x="141" y="320"/>
                      <a:pt x="120" y="320"/>
                    </a:cubicBezTo>
                    <a:cubicBezTo>
                      <a:pt x="120" y="320"/>
                      <a:pt x="120" y="320"/>
                      <a:pt x="120" y="320"/>
                    </a:cubicBezTo>
                    <a:cubicBezTo>
                      <a:pt x="88" y="320"/>
                      <a:pt x="58" y="308"/>
                      <a:pt x="35" y="285"/>
                    </a:cubicBezTo>
                    <a:cubicBezTo>
                      <a:pt x="12" y="262"/>
                      <a:pt x="0" y="232"/>
                      <a:pt x="0" y="200"/>
                    </a:cubicBezTo>
                    <a:cubicBezTo>
                      <a:pt x="0" y="40"/>
                      <a:pt x="0" y="40"/>
                      <a:pt x="0" y="40"/>
                    </a:cubicBezTo>
                    <a:cubicBezTo>
                      <a:pt x="0" y="29"/>
                      <a:pt x="4" y="19"/>
                      <a:pt x="12" y="12"/>
                    </a:cubicBezTo>
                    <a:cubicBezTo>
                      <a:pt x="19" y="4"/>
                      <a:pt x="29" y="0"/>
                      <a:pt x="40" y="0"/>
                    </a:cubicBezTo>
                    <a:cubicBezTo>
                      <a:pt x="320" y="0"/>
                      <a:pt x="320" y="0"/>
                      <a:pt x="320" y="0"/>
                    </a:cubicBezTo>
                    <a:cubicBezTo>
                      <a:pt x="331" y="0"/>
                      <a:pt x="341" y="4"/>
                      <a:pt x="348" y="12"/>
                    </a:cubicBezTo>
                    <a:cubicBezTo>
                      <a:pt x="356" y="19"/>
                      <a:pt x="360" y="29"/>
                      <a:pt x="360" y="40"/>
                    </a:cubicBezTo>
                    <a:cubicBezTo>
                      <a:pt x="360" y="200"/>
                      <a:pt x="360" y="200"/>
                      <a:pt x="360" y="200"/>
                    </a:cubicBezTo>
                    <a:cubicBezTo>
                      <a:pt x="360" y="232"/>
                      <a:pt x="348" y="262"/>
                      <a:pt x="325" y="285"/>
                    </a:cubicBezTo>
                    <a:cubicBezTo>
                      <a:pt x="302" y="308"/>
                      <a:pt x="272" y="320"/>
                      <a:pt x="240" y="320"/>
                    </a:cubicBezTo>
                    <a:cubicBezTo>
                      <a:pt x="240" y="320"/>
                      <a:pt x="240" y="320"/>
                      <a:pt x="240" y="320"/>
                    </a:cubicBezTo>
                    <a:close/>
                    <a:moveTo>
                      <a:pt x="180" y="213"/>
                    </a:moveTo>
                    <a:cubicBezTo>
                      <a:pt x="191" y="213"/>
                      <a:pt x="202" y="218"/>
                      <a:pt x="210" y="226"/>
                    </a:cubicBezTo>
                    <a:cubicBezTo>
                      <a:pt x="218" y="235"/>
                      <a:pt x="228" y="240"/>
                      <a:pt x="240" y="240"/>
                    </a:cubicBezTo>
                    <a:cubicBezTo>
                      <a:pt x="262" y="240"/>
                      <a:pt x="280" y="222"/>
                      <a:pt x="280" y="200"/>
                    </a:cubicBezTo>
                    <a:cubicBezTo>
                      <a:pt x="280" y="80"/>
                      <a:pt x="280" y="80"/>
                      <a:pt x="280" y="80"/>
                    </a:cubicBezTo>
                    <a:cubicBezTo>
                      <a:pt x="80" y="80"/>
                      <a:pt x="80" y="80"/>
                      <a:pt x="80" y="80"/>
                    </a:cubicBezTo>
                    <a:cubicBezTo>
                      <a:pt x="80" y="200"/>
                      <a:pt x="80" y="200"/>
                      <a:pt x="80" y="200"/>
                    </a:cubicBezTo>
                    <a:cubicBezTo>
                      <a:pt x="80" y="222"/>
                      <a:pt x="98" y="240"/>
                      <a:pt x="120" y="240"/>
                    </a:cubicBezTo>
                    <a:cubicBezTo>
                      <a:pt x="132" y="240"/>
                      <a:pt x="142" y="235"/>
                      <a:pt x="150" y="226"/>
                    </a:cubicBezTo>
                    <a:cubicBezTo>
                      <a:pt x="158" y="218"/>
                      <a:pt x="169" y="213"/>
                      <a:pt x="180"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3">
                <a:extLst>
                  <a:ext uri="{FF2B5EF4-FFF2-40B4-BE49-F238E27FC236}">
                    <a16:creationId xmlns:a16="http://schemas.microsoft.com/office/drawing/2014/main" id="{14AC7D92-A65B-4042-BD8D-187392B5DF47}"/>
                  </a:ext>
                </a:extLst>
              </p:cNvPr>
              <p:cNvSpPr>
                <a:spLocks/>
              </p:cNvSpPr>
              <p:nvPr/>
            </p:nvSpPr>
            <p:spPr bwMode="auto">
              <a:xfrm>
                <a:off x="13825538" y="2709863"/>
                <a:ext cx="23812" cy="50800"/>
              </a:xfrm>
              <a:custGeom>
                <a:avLst/>
                <a:gdLst>
                  <a:gd name="T0" fmla="*/ 40 w 80"/>
                  <a:gd name="T1" fmla="*/ 173 h 173"/>
                  <a:gd name="T2" fmla="*/ 0 w 80"/>
                  <a:gd name="T3" fmla="*/ 133 h 173"/>
                  <a:gd name="T4" fmla="*/ 0 w 80"/>
                  <a:gd name="T5" fmla="*/ 40 h 173"/>
                  <a:gd name="T6" fmla="*/ 40 w 80"/>
                  <a:gd name="T7" fmla="*/ 0 h 173"/>
                  <a:gd name="T8" fmla="*/ 80 w 80"/>
                  <a:gd name="T9" fmla="*/ 40 h 173"/>
                  <a:gd name="T10" fmla="*/ 80 w 80"/>
                  <a:gd name="T11" fmla="*/ 133 h 173"/>
                  <a:gd name="T12" fmla="*/ 40 w 8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 h="173">
                    <a:moveTo>
                      <a:pt x="40" y="173"/>
                    </a:moveTo>
                    <a:cubicBezTo>
                      <a:pt x="18" y="173"/>
                      <a:pt x="0" y="155"/>
                      <a:pt x="0" y="133"/>
                    </a:cubicBezTo>
                    <a:cubicBezTo>
                      <a:pt x="0" y="40"/>
                      <a:pt x="0" y="40"/>
                      <a:pt x="0" y="40"/>
                    </a:cubicBezTo>
                    <a:cubicBezTo>
                      <a:pt x="0" y="18"/>
                      <a:pt x="18" y="0"/>
                      <a:pt x="40" y="0"/>
                    </a:cubicBezTo>
                    <a:cubicBezTo>
                      <a:pt x="62" y="0"/>
                      <a:pt x="80" y="18"/>
                      <a:pt x="80" y="40"/>
                    </a:cubicBezTo>
                    <a:cubicBezTo>
                      <a:pt x="80" y="133"/>
                      <a:pt x="80" y="133"/>
                      <a:pt x="80" y="133"/>
                    </a:cubicBezTo>
                    <a:cubicBezTo>
                      <a:pt x="80" y="155"/>
                      <a:pt x="62" y="173"/>
                      <a:pt x="40"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4">
                <a:extLst>
                  <a:ext uri="{FF2B5EF4-FFF2-40B4-BE49-F238E27FC236}">
                    <a16:creationId xmlns:a16="http://schemas.microsoft.com/office/drawing/2014/main" id="{DB5D19BD-47C5-48D9-AFC0-3624890D2F5B}"/>
                  </a:ext>
                </a:extLst>
              </p:cNvPr>
              <p:cNvSpPr>
                <a:spLocks noEditPoints="1"/>
              </p:cNvSpPr>
              <p:nvPr/>
            </p:nvSpPr>
            <p:spPr bwMode="auto">
              <a:xfrm>
                <a:off x="141017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5" y="125"/>
                      <a:pt x="230" y="117"/>
                    </a:cubicBezTo>
                    <a:cubicBezTo>
                      <a:pt x="236" y="114"/>
                      <a:pt x="240" y="107"/>
                      <a:pt x="240" y="100"/>
                    </a:cubicBezTo>
                    <a:cubicBezTo>
                      <a:pt x="240" y="89"/>
                      <a:pt x="231" y="80"/>
                      <a:pt x="220" y="80"/>
                    </a:cubicBezTo>
                    <a:cubicBezTo>
                      <a:pt x="130" y="80"/>
                      <a:pt x="130" y="80"/>
                      <a:pt x="1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5">
                <a:extLst>
                  <a:ext uri="{FF2B5EF4-FFF2-40B4-BE49-F238E27FC236}">
                    <a16:creationId xmlns:a16="http://schemas.microsoft.com/office/drawing/2014/main" id="{D6A3A26B-F760-4B4D-A861-1090D92693A2}"/>
                  </a:ext>
                </a:extLst>
              </p:cNvPr>
              <p:cNvSpPr>
                <a:spLocks noEditPoints="1"/>
              </p:cNvSpPr>
              <p:nvPr/>
            </p:nvSpPr>
            <p:spPr bwMode="auto">
              <a:xfrm>
                <a:off x="136318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6" y="125"/>
                      <a:pt x="230" y="117"/>
                    </a:cubicBezTo>
                    <a:cubicBezTo>
                      <a:pt x="236" y="114"/>
                      <a:pt x="240" y="107"/>
                      <a:pt x="240" y="100"/>
                    </a:cubicBezTo>
                    <a:cubicBezTo>
                      <a:pt x="240" y="89"/>
                      <a:pt x="231" y="80"/>
                      <a:pt x="220" y="80"/>
                    </a:cubicBezTo>
                    <a:lnTo>
                      <a:pt x="13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26">
                <a:extLst>
                  <a:ext uri="{FF2B5EF4-FFF2-40B4-BE49-F238E27FC236}">
                    <a16:creationId xmlns:a16="http://schemas.microsoft.com/office/drawing/2014/main" id="{F32AB20F-9360-4438-9BDF-2C1FAC7FF3F3}"/>
                  </a:ext>
                </a:extLst>
              </p:cNvPr>
              <p:cNvSpPr>
                <a:spLocks noEditPoints="1"/>
              </p:cNvSpPr>
              <p:nvPr/>
            </p:nvSpPr>
            <p:spPr bwMode="auto">
              <a:xfrm>
                <a:off x="13873163" y="2533650"/>
                <a:ext cx="87312" cy="117475"/>
              </a:xfrm>
              <a:custGeom>
                <a:avLst/>
                <a:gdLst>
                  <a:gd name="T0" fmla="*/ 150 w 294"/>
                  <a:gd name="T1" fmla="*/ 400 h 400"/>
                  <a:gd name="T2" fmla="*/ 116 w 294"/>
                  <a:gd name="T3" fmla="*/ 380 h 400"/>
                  <a:gd name="T4" fmla="*/ 75 w 294"/>
                  <a:gd name="T5" fmla="*/ 310 h 400"/>
                  <a:gd name="T6" fmla="*/ 13 w 294"/>
                  <a:gd name="T7" fmla="*/ 191 h 400"/>
                  <a:gd name="T8" fmla="*/ 3 w 294"/>
                  <a:gd name="T9" fmla="*/ 164 h 400"/>
                  <a:gd name="T10" fmla="*/ 3 w 294"/>
                  <a:gd name="T11" fmla="*/ 164 h 400"/>
                  <a:gd name="T12" fmla="*/ 0 w 294"/>
                  <a:gd name="T13" fmla="*/ 147 h 400"/>
                  <a:gd name="T14" fmla="*/ 43 w 294"/>
                  <a:gd name="T15" fmla="*/ 43 h 400"/>
                  <a:gd name="T16" fmla="*/ 147 w 294"/>
                  <a:gd name="T17" fmla="*/ 0 h 400"/>
                  <a:gd name="T18" fmla="*/ 251 w 294"/>
                  <a:gd name="T19" fmla="*/ 43 h 400"/>
                  <a:gd name="T20" fmla="*/ 294 w 294"/>
                  <a:gd name="T21" fmla="*/ 147 h 400"/>
                  <a:gd name="T22" fmla="*/ 292 w 294"/>
                  <a:gd name="T23" fmla="*/ 157 h 400"/>
                  <a:gd name="T24" fmla="*/ 292 w 294"/>
                  <a:gd name="T25" fmla="*/ 159 h 400"/>
                  <a:gd name="T26" fmla="*/ 290 w 294"/>
                  <a:gd name="T27" fmla="*/ 164 h 400"/>
                  <a:gd name="T28" fmla="*/ 286 w 294"/>
                  <a:gd name="T29" fmla="*/ 175 h 400"/>
                  <a:gd name="T30" fmla="*/ 274 w 294"/>
                  <a:gd name="T31" fmla="*/ 202 h 400"/>
                  <a:gd name="T32" fmla="*/ 238 w 294"/>
                  <a:gd name="T33" fmla="*/ 276 h 400"/>
                  <a:gd name="T34" fmla="*/ 186 w 294"/>
                  <a:gd name="T35" fmla="*/ 378 h 400"/>
                  <a:gd name="T36" fmla="*/ 186 w 294"/>
                  <a:gd name="T37" fmla="*/ 378 h 400"/>
                  <a:gd name="T38" fmla="*/ 152 w 294"/>
                  <a:gd name="T39" fmla="*/ 400 h 400"/>
                  <a:gd name="T40" fmla="*/ 150 w 294"/>
                  <a:gd name="T41" fmla="*/ 400 h 400"/>
                  <a:gd name="T42" fmla="*/ 80 w 294"/>
                  <a:gd name="T43" fmla="*/ 144 h 400"/>
                  <a:gd name="T44" fmla="*/ 81 w 294"/>
                  <a:gd name="T45" fmla="*/ 146 h 400"/>
                  <a:gd name="T46" fmla="*/ 87 w 294"/>
                  <a:gd name="T47" fmla="*/ 161 h 400"/>
                  <a:gd name="T48" fmla="*/ 111 w 294"/>
                  <a:gd name="T49" fmla="*/ 208 h 400"/>
                  <a:gd name="T50" fmla="*/ 148 w 294"/>
                  <a:gd name="T51" fmla="*/ 276 h 400"/>
                  <a:gd name="T52" fmla="*/ 149 w 294"/>
                  <a:gd name="T53" fmla="*/ 275 h 400"/>
                  <a:gd name="T54" fmla="*/ 154 w 294"/>
                  <a:gd name="T55" fmla="*/ 265 h 400"/>
                  <a:gd name="T56" fmla="*/ 210 w 294"/>
                  <a:gd name="T57" fmla="*/ 150 h 400"/>
                  <a:gd name="T58" fmla="*/ 213 w 294"/>
                  <a:gd name="T59" fmla="*/ 141 h 400"/>
                  <a:gd name="T60" fmla="*/ 147 w 294"/>
                  <a:gd name="T61" fmla="*/ 80 h 400"/>
                  <a:gd name="T62" fmla="*/ 80 w 294"/>
                  <a:gd name="T63" fmla="*/ 14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400">
                    <a:moveTo>
                      <a:pt x="150" y="400"/>
                    </a:moveTo>
                    <a:cubicBezTo>
                      <a:pt x="136" y="400"/>
                      <a:pt x="123" y="393"/>
                      <a:pt x="116" y="380"/>
                    </a:cubicBezTo>
                    <a:cubicBezTo>
                      <a:pt x="116" y="380"/>
                      <a:pt x="97" y="349"/>
                      <a:pt x="75" y="310"/>
                    </a:cubicBezTo>
                    <a:cubicBezTo>
                      <a:pt x="56" y="276"/>
                      <a:pt x="29" y="227"/>
                      <a:pt x="13" y="191"/>
                    </a:cubicBezTo>
                    <a:cubicBezTo>
                      <a:pt x="9" y="181"/>
                      <a:pt x="6" y="173"/>
                      <a:pt x="3" y="164"/>
                    </a:cubicBezTo>
                    <a:cubicBezTo>
                      <a:pt x="3" y="164"/>
                      <a:pt x="3" y="164"/>
                      <a:pt x="3" y="164"/>
                    </a:cubicBezTo>
                    <a:cubicBezTo>
                      <a:pt x="2" y="159"/>
                      <a:pt x="0" y="154"/>
                      <a:pt x="0" y="147"/>
                    </a:cubicBezTo>
                    <a:cubicBezTo>
                      <a:pt x="0" y="107"/>
                      <a:pt x="16" y="71"/>
                      <a:pt x="43" y="43"/>
                    </a:cubicBezTo>
                    <a:cubicBezTo>
                      <a:pt x="71" y="15"/>
                      <a:pt x="108" y="0"/>
                      <a:pt x="147" y="0"/>
                    </a:cubicBezTo>
                    <a:cubicBezTo>
                      <a:pt x="186" y="0"/>
                      <a:pt x="223" y="15"/>
                      <a:pt x="251" y="43"/>
                    </a:cubicBezTo>
                    <a:cubicBezTo>
                      <a:pt x="278" y="71"/>
                      <a:pt x="294" y="107"/>
                      <a:pt x="294" y="147"/>
                    </a:cubicBezTo>
                    <a:cubicBezTo>
                      <a:pt x="294" y="153"/>
                      <a:pt x="293" y="155"/>
                      <a:pt x="292" y="157"/>
                    </a:cubicBezTo>
                    <a:cubicBezTo>
                      <a:pt x="292" y="158"/>
                      <a:pt x="292" y="158"/>
                      <a:pt x="292" y="159"/>
                    </a:cubicBezTo>
                    <a:cubicBezTo>
                      <a:pt x="291" y="161"/>
                      <a:pt x="291" y="163"/>
                      <a:pt x="290" y="164"/>
                    </a:cubicBezTo>
                    <a:cubicBezTo>
                      <a:pt x="289" y="168"/>
                      <a:pt x="287" y="172"/>
                      <a:pt x="286" y="175"/>
                    </a:cubicBezTo>
                    <a:cubicBezTo>
                      <a:pt x="283" y="182"/>
                      <a:pt x="279" y="191"/>
                      <a:pt x="274" y="202"/>
                    </a:cubicBezTo>
                    <a:cubicBezTo>
                      <a:pt x="265" y="221"/>
                      <a:pt x="253" y="245"/>
                      <a:pt x="238" y="276"/>
                    </a:cubicBezTo>
                    <a:cubicBezTo>
                      <a:pt x="215" y="321"/>
                      <a:pt x="193" y="365"/>
                      <a:pt x="186" y="378"/>
                    </a:cubicBezTo>
                    <a:cubicBezTo>
                      <a:pt x="186" y="378"/>
                      <a:pt x="186" y="378"/>
                      <a:pt x="186" y="378"/>
                    </a:cubicBezTo>
                    <a:cubicBezTo>
                      <a:pt x="179" y="391"/>
                      <a:pt x="166" y="400"/>
                      <a:pt x="152" y="400"/>
                    </a:cubicBezTo>
                    <a:cubicBezTo>
                      <a:pt x="151" y="400"/>
                      <a:pt x="151" y="400"/>
                      <a:pt x="150" y="400"/>
                    </a:cubicBezTo>
                    <a:close/>
                    <a:moveTo>
                      <a:pt x="80" y="144"/>
                    </a:moveTo>
                    <a:cubicBezTo>
                      <a:pt x="81" y="144"/>
                      <a:pt x="81" y="145"/>
                      <a:pt x="81" y="146"/>
                    </a:cubicBezTo>
                    <a:cubicBezTo>
                      <a:pt x="82" y="149"/>
                      <a:pt x="84" y="155"/>
                      <a:pt x="87" y="161"/>
                    </a:cubicBezTo>
                    <a:cubicBezTo>
                      <a:pt x="92" y="173"/>
                      <a:pt x="101" y="189"/>
                      <a:pt x="111" y="208"/>
                    </a:cubicBezTo>
                    <a:cubicBezTo>
                      <a:pt x="121" y="228"/>
                      <a:pt x="134" y="251"/>
                      <a:pt x="148" y="276"/>
                    </a:cubicBezTo>
                    <a:cubicBezTo>
                      <a:pt x="149" y="275"/>
                      <a:pt x="149" y="275"/>
                      <a:pt x="149" y="275"/>
                    </a:cubicBezTo>
                    <a:cubicBezTo>
                      <a:pt x="150" y="272"/>
                      <a:pt x="152" y="269"/>
                      <a:pt x="154" y="265"/>
                    </a:cubicBezTo>
                    <a:cubicBezTo>
                      <a:pt x="169" y="234"/>
                      <a:pt x="197" y="178"/>
                      <a:pt x="210" y="150"/>
                    </a:cubicBezTo>
                    <a:cubicBezTo>
                      <a:pt x="211" y="146"/>
                      <a:pt x="213" y="143"/>
                      <a:pt x="213" y="141"/>
                    </a:cubicBezTo>
                    <a:cubicBezTo>
                      <a:pt x="211" y="107"/>
                      <a:pt x="181" y="80"/>
                      <a:pt x="147" y="80"/>
                    </a:cubicBezTo>
                    <a:cubicBezTo>
                      <a:pt x="111" y="80"/>
                      <a:pt x="82" y="108"/>
                      <a:pt x="8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7">
                <a:extLst>
                  <a:ext uri="{FF2B5EF4-FFF2-40B4-BE49-F238E27FC236}">
                    <a16:creationId xmlns:a16="http://schemas.microsoft.com/office/drawing/2014/main" id="{E4298123-66D8-42BB-BB1C-841141E79C24}"/>
                  </a:ext>
                </a:extLst>
              </p:cNvPr>
              <p:cNvSpPr>
                <a:spLocks noEditPoints="1"/>
              </p:cNvSpPr>
              <p:nvPr/>
            </p:nvSpPr>
            <p:spPr bwMode="auto">
              <a:xfrm>
                <a:off x="13714413" y="2538413"/>
                <a:ext cx="100012" cy="98425"/>
              </a:xfrm>
              <a:custGeom>
                <a:avLst/>
                <a:gdLst>
                  <a:gd name="T0" fmla="*/ 300 w 342"/>
                  <a:gd name="T1" fmla="*/ 335 h 335"/>
                  <a:gd name="T2" fmla="*/ 290 w 342"/>
                  <a:gd name="T3" fmla="*/ 334 h 335"/>
                  <a:gd name="T4" fmla="*/ 290 w 342"/>
                  <a:gd name="T5" fmla="*/ 333 h 335"/>
                  <a:gd name="T6" fmla="*/ 211 w 342"/>
                  <a:gd name="T7" fmla="*/ 312 h 335"/>
                  <a:gd name="T8" fmla="*/ 84 w 342"/>
                  <a:gd name="T9" fmla="*/ 272 h 335"/>
                  <a:gd name="T10" fmla="*/ 57 w 342"/>
                  <a:gd name="T11" fmla="*/ 261 h 335"/>
                  <a:gd name="T12" fmla="*/ 57 w 342"/>
                  <a:gd name="T13" fmla="*/ 260 h 335"/>
                  <a:gd name="T14" fmla="*/ 43 w 342"/>
                  <a:gd name="T15" fmla="*/ 250 h 335"/>
                  <a:gd name="T16" fmla="*/ 11 w 342"/>
                  <a:gd name="T17" fmla="*/ 201 h 335"/>
                  <a:gd name="T18" fmla="*/ 0 w 342"/>
                  <a:gd name="T19" fmla="*/ 146 h 335"/>
                  <a:gd name="T20" fmla="*/ 11 w 342"/>
                  <a:gd name="T21" fmla="*/ 91 h 335"/>
                  <a:gd name="T22" fmla="*/ 43 w 342"/>
                  <a:gd name="T23" fmla="*/ 43 h 335"/>
                  <a:gd name="T24" fmla="*/ 91 w 342"/>
                  <a:gd name="T25" fmla="*/ 10 h 335"/>
                  <a:gd name="T26" fmla="*/ 146 w 342"/>
                  <a:gd name="T27" fmla="*/ 0 h 335"/>
                  <a:gd name="T28" fmla="*/ 147 w 342"/>
                  <a:gd name="T29" fmla="*/ 0 h 335"/>
                  <a:gd name="T30" fmla="*/ 202 w 342"/>
                  <a:gd name="T31" fmla="*/ 10 h 335"/>
                  <a:gd name="T32" fmla="*/ 250 w 342"/>
                  <a:gd name="T33" fmla="*/ 43 h 335"/>
                  <a:gd name="T34" fmla="*/ 250 w 342"/>
                  <a:gd name="T35" fmla="*/ 43 h 335"/>
                  <a:gd name="T36" fmla="*/ 257 w 342"/>
                  <a:gd name="T37" fmla="*/ 51 h 335"/>
                  <a:gd name="T38" fmla="*/ 258 w 342"/>
                  <a:gd name="T39" fmla="*/ 52 h 335"/>
                  <a:gd name="T40" fmla="*/ 260 w 342"/>
                  <a:gd name="T41" fmla="*/ 58 h 335"/>
                  <a:gd name="T42" fmla="*/ 265 w 342"/>
                  <a:gd name="T43" fmla="*/ 68 h 335"/>
                  <a:gd name="T44" fmla="*/ 275 w 342"/>
                  <a:gd name="T45" fmla="*/ 96 h 335"/>
                  <a:gd name="T46" fmla="*/ 302 w 342"/>
                  <a:gd name="T47" fmla="*/ 173 h 335"/>
                  <a:gd name="T48" fmla="*/ 338 w 342"/>
                  <a:gd name="T49" fmla="*/ 283 h 335"/>
                  <a:gd name="T50" fmla="*/ 329 w 342"/>
                  <a:gd name="T51" fmla="*/ 322 h 335"/>
                  <a:gd name="T52" fmla="*/ 300 w 342"/>
                  <a:gd name="T53" fmla="*/ 335 h 335"/>
                  <a:gd name="T54" fmla="*/ 98 w 342"/>
                  <a:gd name="T55" fmla="*/ 191 h 335"/>
                  <a:gd name="T56" fmla="*/ 99 w 342"/>
                  <a:gd name="T57" fmla="*/ 192 h 335"/>
                  <a:gd name="T58" fmla="*/ 114 w 342"/>
                  <a:gd name="T59" fmla="*/ 199 h 335"/>
                  <a:gd name="T60" fmla="*/ 164 w 342"/>
                  <a:gd name="T61" fmla="*/ 215 h 335"/>
                  <a:gd name="T62" fmla="*/ 239 w 342"/>
                  <a:gd name="T63" fmla="*/ 237 h 335"/>
                  <a:gd name="T64" fmla="*/ 235 w 342"/>
                  <a:gd name="T65" fmla="*/ 226 h 335"/>
                  <a:gd name="T66" fmla="*/ 193 w 342"/>
                  <a:gd name="T67" fmla="*/ 105 h 335"/>
                  <a:gd name="T68" fmla="*/ 190 w 342"/>
                  <a:gd name="T69" fmla="*/ 95 h 335"/>
                  <a:gd name="T70" fmla="*/ 147 w 342"/>
                  <a:gd name="T71" fmla="*/ 80 h 335"/>
                  <a:gd name="T72" fmla="*/ 100 w 342"/>
                  <a:gd name="T73" fmla="*/ 99 h 335"/>
                  <a:gd name="T74" fmla="*/ 80 w 342"/>
                  <a:gd name="T75" fmla="*/ 146 h 335"/>
                  <a:gd name="T76" fmla="*/ 98 w 342"/>
                  <a:gd name="T77" fmla="*/ 19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2" h="335">
                    <a:moveTo>
                      <a:pt x="300" y="335"/>
                    </a:moveTo>
                    <a:cubicBezTo>
                      <a:pt x="297" y="335"/>
                      <a:pt x="293" y="334"/>
                      <a:pt x="290" y="334"/>
                    </a:cubicBezTo>
                    <a:cubicBezTo>
                      <a:pt x="290" y="333"/>
                      <a:pt x="290" y="333"/>
                      <a:pt x="290" y="333"/>
                    </a:cubicBezTo>
                    <a:cubicBezTo>
                      <a:pt x="281" y="331"/>
                      <a:pt x="249" y="323"/>
                      <a:pt x="211" y="312"/>
                    </a:cubicBezTo>
                    <a:cubicBezTo>
                      <a:pt x="152" y="296"/>
                      <a:pt x="111" y="283"/>
                      <a:pt x="84" y="272"/>
                    </a:cubicBezTo>
                    <a:cubicBezTo>
                      <a:pt x="74" y="269"/>
                      <a:pt x="65" y="265"/>
                      <a:pt x="57" y="261"/>
                    </a:cubicBezTo>
                    <a:cubicBezTo>
                      <a:pt x="57" y="260"/>
                      <a:pt x="57" y="260"/>
                      <a:pt x="57" y="260"/>
                    </a:cubicBezTo>
                    <a:cubicBezTo>
                      <a:pt x="53" y="258"/>
                      <a:pt x="49" y="255"/>
                      <a:pt x="43" y="250"/>
                    </a:cubicBezTo>
                    <a:cubicBezTo>
                      <a:pt x="29" y="236"/>
                      <a:pt x="18" y="220"/>
                      <a:pt x="11" y="201"/>
                    </a:cubicBezTo>
                    <a:cubicBezTo>
                      <a:pt x="4" y="184"/>
                      <a:pt x="0" y="165"/>
                      <a:pt x="0" y="146"/>
                    </a:cubicBezTo>
                    <a:cubicBezTo>
                      <a:pt x="0" y="127"/>
                      <a:pt x="4" y="109"/>
                      <a:pt x="11" y="91"/>
                    </a:cubicBezTo>
                    <a:cubicBezTo>
                      <a:pt x="18" y="73"/>
                      <a:pt x="29" y="57"/>
                      <a:pt x="43" y="43"/>
                    </a:cubicBezTo>
                    <a:cubicBezTo>
                      <a:pt x="57" y="29"/>
                      <a:pt x="73" y="18"/>
                      <a:pt x="91" y="10"/>
                    </a:cubicBezTo>
                    <a:cubicBezTo>
                      <a:pt x="109" y="3"/>
                      <a:pt x="128" y="0"/>
                      <a:pt x="146" y="0"/>
                    </a:cubicBezTo>
                    <a:cubicBezTo>
                      <a:pt x="147" y="0"/>
                      <a:pt x="147" y="0"/>
                      <a:pt x="147" y="0"/>
                    </a:cubicBezTo>
                    <a:cubicBezTo>
                      <a:pt x="166" y="0"/>
                      <a:pt x="184" y="3"/>
                      <a:pt x="202" y="10"/>
                    </a:cubicBezTo>
                    <a:cubicBezTo>
                      <a:pt x="220" y="18"/>
                      <a:pt x="236" y="29"/>
                      <a:pt x="250" y="43"/>
                    </a:cubicBezTo>
                    <a:cubicBezTo>
                      <a:pt x="250" y="43"/>
                      <a:pt x="250" y="43"/>
                      <a:pt x="250" y="43"/>
                    </a:cubicBezTo>
                    <a:cubicBezTo>
                      <a:pt x="254" y="47"/>
                      <a:pt x="256" y="49"/>
                      <a:pt x="257" y="51"/>
                    </a:cubicBezTo>
                    <a:cubicBezTo>
                      <a:pt x="257" y="51"/>
                      <a:pt x="257" y="52"/>
                      <a:pt x="258" y="52"/>
                    </a:cubicBezTo>
                    <a:cubicBezTo>
                      <a:pt x="259" y="54"/>
                      <a:pt x="260" y="56"/>
                      <a:pt x="260" y="58"/>
                    </a:cubicBezTo>
                    <a:cubicBezTo>
                      <a:pt x="262" y="61"/>
                      <a:pt x="264" y="65"/>
                      <a:pt x="265" y="68"/>
                    </a:cubicBezTo>
                    <a:cubicBezTo>
                      <a:pt x="268" y="75"/>
                      <a:pt x="271" y="84"/>
                      <a:pt x="275" y="96"/>
                    </a:cubicBezTo>
                    <a:cubicBezTo>
                      <a:pt x="282" y="115"/>
                      <a:pt x="291" y="141"/>
                      <a:pt x="302" y="173"/>
                    </a:cubicBezTo>
                    <a:cubicBezTo>
                      <a:pt x="320" y="228"/>
                      <a:pt x="338" y="282"/>
                      <a:pt x="338" y="283"/>
                    </a:cubicBezTo>
                    <a:cubicBezTo>
                      <a:pt x="342" y="296"/>
                      <a:pt x="339" y="312"/>
                      <a:pt x="329" y="322"/>
                    </a:cubicBezTo>
                    <a:cubicBezTo>
                      <a:pt x="322" y="330"/>
                      <a:pt x="311" y="335"/>
                      <a:pt x="300" y="335"/>
                    </a:cubicBezTo>
                    <a:close/>
                    <a:moveTo>
                      <a:pt x="98" y="191"/>
                    </a:moveTo>
                    <a:cubicBezTo>
                      <a:pt x="98" y="192"/>
                      <a:pt x="99" y="192"/>
                      <a:pt x="99" y="192"/>
                    </a:cubicBezTo>
                    <a:cubicBezTo>
                      <a:pt x="103" y="194"/>
                      <a:pt x="108" y="196"/>
                      <a:pt x="114" y="199"/>
                    </a:cubicBezTo>
                    <a:cubicBezTo>
                      <a:pt x="126" y="203"/>
                      <a:pt x="144" y="209"/>
                      <a:pt x="164" y="215"/>
                    </a:cubicBezTo>
                    <a:cubicBezTo>
                      <a:pt x="185" y="222"/>
                      <a:pt x="211" y="229"/>
                      <a:pt x="239" y="237"/>
                    </a:cubicBezTo>
                    <a:cubicBezTo>
                      <a:pt x="238" y="233"/>
                      <a:pt x="237" y="229"/>
                      <a:pt x="235" y="226"/>
                    </a:cubicBezTo>
                    <a:cubicBezTo>
                      <a:pt x="224" y="193"/>
                      <a:pt x="205" y="133"/>
                      <a:pt x="193" y="105"/>
                    </a:cubicBezTo>
                    <a:cubicBezTo>
                      <a:pt x="192" y="101"/>
                      <a:pt x="191" y="97"/>
                      <a:pt x="190" y="95"/>
                    </a:cubicBezTo>
                    <a:cubicBezTo>
                      <a:pt x="178" y="85"/>
                      <a:pt x="163" y="80"/>
                      <a:pt x="147" y="80"/>
                    </a:cubicBezTo>
                    <a:cubicBezTo>
                      <a:pt x="129" y="80"/>
                      <a:pt x="112" y="87"/>
                      <a:pt x="100" y="99"/>
                    </a:cubicBezTo>
                    <a:cubicBezTo>
                      <a:pt x="87" y="112"/>
                      <a:pt x="80" y="128"/>
                      <a:pt x="80" y="146"/>
                    </a:cubicBezTo>
                    <a:cubicBezTo>
                      <a:pt x="80" y="163"/>
                      <a:pt x="86" y="179"/>
                      <a:pt x="98"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28">
                <a:extLst>
                  <a:ext uri="{FF2B5EF4-FFF2-40B4-BE49-F238E27FC236}">
                    <a16:creationId xmlns:a16="http://schemas.microsoft.com/office/drawing/2014/main" id="{84949A38-3748-4926-973D-EAAA39482174}"/>
                  </a:ext>
                </a:extLst>
              </p:cNvPr>
              <p:cNvSpPr>
                <a:spLocks noEditPoints="1"/>
              </p:cNvSpPr>
              <p:nvPr/>
            </p:nvSpPr>
            <p:spPr bwMode="auto">
              <a:xfrm>
                <a:off x="14049375" y="2538413"/>
                <a:ext cx="98425" cy="100013"/>
              </a:xfrm>
              <a:custGeom>
                <a:avLst/>
                <a:gdLst>
                  <a:gd name="T0" fmla="*/ 43 w 338"/>
                  <a:gd name="T1" fmla="*/ 340 h 340"/>
                  <a:gd name="T2" fmla="*/ 15 w 338"/>
                  <a:gd name="T3" fmla="*/ 329 h 340"/>
                  <a:gd name="T4" fmla="*/ 4 w 338"/>
                  <a:gd name="T5" fmla="*/ 290 h 340"/>
                  <a:gd name="T6" fmla="*/ 25 w 338"/>
                  <a:gd name="T7" fmla="*/ 211 h 340"/>
                  <a:gd name="T8" fmla="*/ 65 w 338"/>
                  <a:gd name="T9" fmla="*/ 83 h 340"/>
                  <a:gd name="T10" fmla="*/ 77 w 338"/>
                  <a:gd name="T11" fmla="*/ 57 h 340"/>
                  <a:gd name="T12" fmla="*/ 77 w 338"/>
                  <a:gd name="T13" fmla="*/ 57 h 340"/>
                  <a:gd name="T14" fmla="*/ 88 w 338"/>
                  <a:gd name="T15" fmla="*/ 43 h 340"/>
                  <a:gd name="T16" fmla="*/ 136 w 338"/>
                  <a:gd name="T17" fmla="*/ 10 h 340"/>
                  <a:gd name="T18" fmla="*/ 191 w 338"/>
                  <a:gd name="T19" fmla="*/ 0 h 340"/>
                  <a:gd name="T20" fmla="*/ 191 w 338"/>
                  <a:gd name="T21" fmla="*/ 0 h 340"/>
                  <a:gd name="T22" fmla="*/ 246 w 338"/>
                  <a:gd name="T23" fmla="*/ 10 h 340"/>
                  <a:gd name="T24" fmla="*/ 295 w 338"/>
                  <a:gd name="T25" fmla="*/ 43 h 340"/>
                  <a:gd name="T26" fmla="*/ 327 w 338"/>
                  <a:gd name="T27" fmla="*/ 91 h 340"/>
                  <a:gd name="T28" fmla="*/ 338 w 338"/>
                  <a:gd name="T29" fmla="*/ 146 h 340"/>
                  <a:gd name="T30" fmla="*/ 327 w 338"/>
                  <a:gd name="T31" fmla="*/ 201 h 340"/>
                  <a:gd name="T32" fmla="*/ 295 w 338"/>
                  <a:gd name="T33" fmla="*/ 250 h 340"/>
                  <a:gd name="T34" fmla="*/ 295 w 338"/>
                  <a:gd name="T35" fmla="*/ 250 h 340"/>
                  <a:gd name="T36" fmla="*/ 287 w 338"/>
                  <a:gd name="T37" fmla="*/ 257 h 340"/>
                  <a:gd name="T38" fmla="*/ 285 w 338"/>
                  <a:gd name="T39" fmla="*/ 257 h 340"/>
                  <a:gd name="T40" fmla="*/ 280 w 338"/>
                  <a:gd name="T41" fmla="*/ 260 h 340"/>
                  <a:gd name="T42" fmla="*/ 270 w 338"/>
                  <a:gd name="T43" fmla="*/ 265 h 340"/>
                  <a:gd name="T44" fmla="*/ 242 w 338"/>
                  <a:gd name="T45" fmla="*/ 275 h 340"/>
                  <a:gd name="T46" fmla="*/ 164 w 338"/>
                  <a:gd name="T47" fmla="*/ 302 h 340"/>
                  <a:gd name="T48" fmla="*/ 55 w 338"/>
                  <a:gd name="T49" fmla="*/ 338 h 340"/>
                  <a:gd name="T50" fmla="*/ 43 w 338"/>
                  <a:gd name="T51" fmla="*/ 340 h 340"/>
                  <a:gd name="T52" fmla="*/ 146 w 338"/>
                  <a:gd name="T53" fmla="*/ 97 h 340"/>
                  <a:gd name="T54" fmla="*/ 145 w 338"/>
                  <a:gd name="T55" fmla="*/ 99 h 340"/>
                  <a:gd name="T56" fmla="*/ 139 w 338"/>
                  <a:gd name="T57" fmla="*/ 114 h 340"/>
                  <a:gd name="T58" fmla="*/ 122 w 338"/>
                  <a:gd name="T59" fmla="*/ 164 h 340"/>
                  <a:gd name="T60" fmla="*/ 100 w 338"/>
                  <a:gd name="T61" fmla="*/ 239 h 340"/>
                  <a:gd name="T62" fmla="*/ 112 w 338"/>
                  <a:gd name="T63" fmla="*/ 235 h 340"/>
                  <a:gd name="T64" fmla="*/ 233 w 338"/>
                  <a:gd name="T65" fmla="*/ 193 h 340"/>
                  <a:gd name="T66" fmla="*/ 242 w 338"/>
                  <a:gd name="T67" fmla="*/ 189 h 340"/>
                  <a:gd name="T68" fmla="*/ 258 w 338"/>
                  <a:gd name="T69" fmla="*/ 146 h 340"/>
                  <a:gd name="T70" fmla="*/ 238 w 338"/>
                  <a:gd name="T71" fmla="*/ 99 h 340"/>
                  <a:gd name="T72" fmla="*/ 191 w 338"/>
                  <a:gd name="T73" fmla="*/ 80 h 340"/>
                  <a:gd name="T74" fmla="*/ 146 w 338"/>
                  <a:gd name="T75" fmla="*/ 9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8" h="340">
                    <a:moveTo>
                      <a:pt x="43" y="340"/>
                    </a:moveTo>
                    <a:cubicBezTo>
                      <a:pt x="33" y="340"/>
                      <a:pt x="23" y="336"/>
                      <a:pt x="15" y="329"/>
                    </a:cubicBezTo>
                    <a:cubicBezTo>
                      <a:pt x="5" y="319"/>
                      <a:pt x="0" y="304"/>
                      <a:pt x="4" y="290"/>
                    </a:cubicBezTo>
                    <a:cubicBezTo>
                      <a:pt x="4" y="289"/>
                      <a:pt x="13" y="255"/>
                      <a:pt x="25" y="211"/>
                    </a:cubicBezTo>
                    <a:cubicBezTo>
                      <a:pt x="42" y="151"/>
                      <a:pt x="54" y="111"/>
                      <a:pt x="65" y="83"/>
                    </a:cubicBezTo>
                    <a:cubicBezTo>
                      <a:pt x="69" y="73"/>
                      <a:pt x="72" y="65"/>
                      <a:pt x="77" y="57"/>
                    </a:cubicBezTo>
                    <a:cubicBezTo>
                      <a:pt x="77" y="57"/>
                      <a:pt x="77" y="57"/>
                      <a:pt x="77" y="57"/>
                    </a:cubicBezTo>
                    <a:cubicBezTo>
                      <a:pt x="80" y="52"/>
                      <a:pt x="82" y="48"/>
                      <a:pt x="88" y="43"/>
                    </a:cubicBezTo>
                    <a:cubicBezTo>
                      <a:pt x="101" y="29"/>
                      <a:pt x="118" y="18"/>
                      <a:pt x="136" y="10"/>
                    </a:cubicBezTo>
                    <a:cubicBezTo>
                      <a:pt x="154" y="3"/>
                      <a:pt x="172" y="0"/>
                      <a:pt x="191" y="0"/>
                    </a:cubicBezTo>
                    <a:cubicBezTo>
                      <a:pt x="191" y="0"/>
                      <a:pt x="191" y="0"/>
                      <a:pt x="191" y="0"/>
                    </a:cubicBezTo>
                    <a:cubicBezTo>
                      <a:pt x="210" y="0"/>
                      <a:pt x="229" y="3"/>
                      <a:pt x="246" y="10"/>
                    </a:cubicBezTo>
                    <a:cubicBezTo>
                      <a:pt x="265" y="18"/>
                      <a:pt x="281" y="29"/>
                      <a:pt x="295" y="43"/>
                    </a:cubicBezTo>
                    <a:cubicBezTo>
                      <a:pt x="309" y="57"/>
                      <a:pt x="320" y="73"/>
                      <a:pt x="327" y="91"/>
                    </a:cubicBezTo>
                    <a:cubicBezTo>
                      <a:pt x="334" y="109"/>
                      <a:pt x="338" y="127"/>
                      <a:pt x="338" y="146"/>
                    </a:cubicBezTo>
                    <a:cubicBezTo>
                      <a:pt x="338" y="165"/>
                      <a:pt x="334" y="184"/>
                      <a:pt x="327" y="201"/>
                    </a:cubicBezTo>
                    <a:cubicBezTo>
                      <a:pt x="320" y="220"/>
                      <a:pt x="309" y="236"/>
                      <a:pt x="295" y="250"/>
                    </a:cubicBezTo>
                    <a:cubicBezTo>
                      <a:pt x="295" y="250"/>
                      <a:pt x="295" y="250"/>
                      <a:pt x="295" y="250"/>
                    </a:cubicBezTo>
                    <a:cubicBezTo>
                      <a:pt x="291" y="254"/>
                      <a:pt x="288" y="255"/>
                      <a:pt x="287" y="257"/>
                    </a:cubicBezTo>
                    <a:cubicBezTo>
                      <a:pt x="286" y="257"/>
                      <a:pt x="286" y="257"/>
                      <a:pt x="285" y="257"/>
                    </a:cubicBezTo>
                    <a:cubicBezTo>
                      <a:pt x="283" y="258"/>
                      <a:pt x="282" y="259"/>
                      <a:pt x="280" y="260"/>
                    </a:cubicBezTo>
                    <a:cubicBezTo>
                      <a:pt x="277" y="262"/>
                      <a:pt x="274" y="263"/>
                      <a:pt x="270" y="265"/>
                    </a:cubicBezTo>
                    <a:cubicBezTo>
                      <a:pt x="263" y="267"/>
                      <a:pt x="254" y="271"/>
                      <a:pt x="242" y="275"/>
                    </a:cubicBezTo>
                    <a:cubicBezTo>
                      <a:pt x="222" y="282"/>
                      <a:pt x="196" y="291"/>
                      <a:pt x="164" y="302"/>
                    </a:cubicBezTo>
                    <a:cubicBezTo>
                      <a:pt x="109" y="320"/>
                      <a:pt x="55" y="338"/>
                      <a:pt x="55" y="338"/>
                    </a:cubicBezTo>
                    <a:cubicBezTo>
                      <a:pt x="51" y="339"/>
                      <a:pt x="47" y="340"/>
                      <a:pt x="43" y="340"/>
                    </a:cubicBezTo>
                    <a:close/>
                    <a:moveTo>
                      <a:pt x="146" y="97"/>
                    </a:moveTo>
                    <a:cubicBezTo>
                      <a:pt x="146" y="98"/>
                      <a:pt x="146" y="98"/>
                      <a:pt x="145" y="99"/>
                    </a:cubicBezTo>
                    <a:cubicBezTo>
                      <a:pt x="144" y="102"/>
                      <a:pt x="141" y="108"/>
                      <a:pt x="139" y="114"/>
                    </a:cubicBezTo>
                    <a:cubicBezTo>
                      <a:pt x="134" y="126"/>
                      <a:pt x="128" y="143"/>
                      <a:pt x="122" y="164"/>
                    </a:cubicBezTo>
                    <a:cubicBezTo>
                      <a:pt x="116" y="185"/>
                      <a:pt x="108" y="210"/>
                      <a:pt x="100" y="239"/>
                    </a:cubicBezTo>
                    <a:cubicBezTo>
                      <a:pt x="104" y="237"/>
                      <a:pt x="108" y="236"/>
                      <a:pt x="112" y="235"/>
                    </a:cubicBezTo>
                    <a:cubicBezTo>
                      <a:pt x="145" y="224"/>
                      <a:pt x="204" y="204"/>
                      <a:pt x="233" y="193"/>
                    </a:cubicBezTo>
                    <a:cubicBezTo>
                      <a:pt x="237" y="191"/>
                      <a:pt x="240" y="190"/>
                      <a:pt x="242" y="189"/>
                    </a:cubicBezTo>
                    <a:cubicBezTo>
                      <a:pt x="252" y="177"/>
                      <a:pt x="258" y="162"/>
                      <a:pt x="258" y="146"/>
                    </a:cubicBezTo>
                    <a:cubicBezTo>
                      <a:pt x="258" y="128"/>
                      <a:pt x="251" y="112"/>
                      <a:pt x="238" y="99"/>
                    </a:cubicBezTo>
                    <a:cubicBezTo>
                      <a:pt x="226" y="87"/>
                      <a:pt x="209" y="80"/>
                      <a:pt x="191" y="80"/>
                    </a:cubicBezTo>
                    <a:cubicBezTo>
                      <a:pt x="174" y="80"/>
                      <a:pt x="158" y="86"/>
                      <a:pt x="14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8FAC9CB1-29AB-4807-9083-7EF27C0158D5}"/>
              </a:ext>
            </a:extLst>
          </p:cNvPr>
          <p:cNvGrpSpPr/>
          <p:nvPr/>
        </p:nvGrpSpPr>
        <p:grpSpPr>
          <a:xfrm>
            <a:off x="6024542" y="4526532"/>
            <a:ext cx="647132" cy="647130"/>
            <a:chOff x="-2681373" y="2891667"/>
            <a:chExt cx="647132" cy="647130"/>
          </a:xfrm>
        </p:grpSpPr>
        <p:sp>
          <p:nvSpPr>
            <p:cNvPr id="21" name="Oval 20">
              <a:extLst>
                <a:ext uri="{FF2B5EF4-FFF2-40B4-BE49-F238E27FC236}">
                  <a16:creationId xmlns:a16="http://schemas.microsoft.com/office/drawing/2014/main" id="{D273B034-77EA-4C5F-9A0A-226CA71E07E6}"/>
                </a:ext>
              </a:extLst>
            </p:cNvPr>
            <p:cNvSpPr/>
            <p:nvPr/>
          </p:nvSpPr>
          <p:spPr bwMode="auto">
            <a:xfrm>
              <a:off x="-2681373" y="28916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A782B7E9-486B-408B-A54C-533EE8764E6C}"/>
                </a:ext>
              </a:extLst>
            </p:cNvPr>
            <p:cNvGrpSpPr/>
            <p:nvPr/>
          </p:nvGrpSpPr>
          <p:grpSpPr>
            <a:xfrm>
              <a:off x="-2540990" y="3036133"/>
              <a:ext cx="372717" cy="369591"/>
              <a:chOff x="13689013" y="3759201"/>
              <a:chExt cx="946151" cy="938212"/>
            </a:xfrm>
            <a:solidFill>
              <a:srgbClr val="274B47"/>
            </a:solidFill>
          </p:grpSpPr>
          <p:sp>
            <p:nvSpPr>
              <p:cNvPr id="50" name="Freeform 32">
                <a:extLst>
                  <a:ext uri="{FF2B5EF4-FFF2-40B4-BE49-F238E27FC236}">
                    <a16:creationId xmlns:a16="http://schemas.microsoft.com/office/drawing/2014/main" id="{257E5F33-C231-412C-AE69-89C550935BB3}"/>
                  </a:ext>
                </a:extLst>
              </p:cNvPr>
              <p:cNvSpPr>
                <a:spLocks/>
              </p:cNvSpPr>
              <p:nvPr/>
            </p:nvSpPr>
            <p:spPr bwMode="auto">
              <a:xfrm>
                <a:off x="13949363" y="4019550"/>
                <a:ext cx="414338" cy="417512"/>
              </a:xfrm>
              <a:custGeom>
                <a:avLst/>
                <a:gdLst>
                  <a:gd name="T0" fmla="*/ 114 w 225"/>
                  <a:gd name="T1" fmla="*/ 16 h 228"/>
                  <a:gd name="T2" fmla="*/ 189 w 225"/>
                  <a:gd name="T3" fmla="*/ 51 h 228"/>
                  <a:gd name="T4" fmla="*/ 202 w 225"/>
                  <a:gd name="T5" fmla="*/ 42 h 228"/>
                  <a:gd name="T6" fmla="*/ 114 w 225"/>
                  <a:gd name="T7" fmla="*/ 0 h 228"/>
                  <a:gd name="T8" fmla="*/ 0 w 225"/>
                  <a:gd name="T9" fmla="*/ 114 h 228"/>
                  <a:gd name="T10" fmla="*/ 114 w 225"/>
                  <a:gd name="T11" fmla="*/ 228 h 228"/>
                  <a:gd name="T12" fmla="*/ 225 w 225"/>
                  <a:gd name="T13" fmla="*/ 140 h 228"/>
                  <a:gd name="T14" fmla="*/ 202 w 225"/>
                  <a:gd name="T15" fmla="*/ 156 h 228"/>
                  <a:gd name="T16" fmla="*/ 114 w 225"/>
                  <a:gd name="T17" fmla="*/ 212 h 228"/>
                  <a:gd name="T18" fmla="*/ 16 w 225"/>
                  <a:gd name="T19" fmla="*/ 114 h 228"/>
                  <a:gd name="T20" fmla="*/ 114 w 225"/>
                  <a:gd name="T21" fmla="*/ 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8">
                    <a:moveTo>
                      <a:pt x="114" y="16"/>
                    </a:moveTo>
                    <a:cubicBezTo>
                      <a:pt x="144" y="16"/>
                      <a:pt x="171" y="30"/>
                      <a:pt x="189" y="51"/>
                    </a:cubicBezTo>
                    <a:cubicBezTo>
                      <a:pt x="202" y="42"/>
                      <a:pt x="202" y="42"/>
                      <a:pt x="202" y="42"/>
                    </a:cubicBezTo>
                    <a:cubicBezTo>
                      <a:pt x="181" y="16"/>
                      <a:pt x="150" y="0"/>
                      <a:pt x="114" y="0"/>
                    </a:cubicBezTo>
                    <a:cubicBezTo>
                      <a:pt x="51" y="0"/>
                      <a:pt x="0" y="51"/>
                      <a:pt x="0" y="114"/>
                    </a:cubicBezTo>
                    <a:cubicBezTo>
                      <a:pt x="0" y="177"/>
                      <a:pt x="51" y="228"/>
                      <a:pt x="114" y="228"/>
                    </a:cubicBezTo>
                    <a:cubicBezTo>
                      <a:pt x="168" y="228"/>
                      <a:pt x="213" y="190"/>
                      <a:pt x="225" y="140"/>
                    </a:cubicBezTo>
                    <a:cubicBezTo>
                      <a:pt x="217" y="145"/>
                      <a:pt x="210" y="151"/>
                      <a:pt x="202" y="156"/>
                    </a:cubicBezTo>
                    <a:cubicBezTo>
                      <a:pt x="187" y="189"/>
                      <a:pt x="153" y="212"/>
                      <a:pt x="114" y="212"/>
                    </a:cubicBezTo>
                    <a:cubicBezTo>
                      <a:pt x="60" y="212"/>
                      <a:pt x="16" y="168"/>
                      <a:pt x="16" y="114"/>
                    </a:cubicBezTo>
                    <a:cubicBezTo>
                      <a:pt x="16" y="60"/>
                      <a:pt x="60" y="16"/>
                      <a:pt x="11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37A470CC-7DFB-494B-AD76-5E0BA8ACE44F}"/>
                  </a:ext>
                </a:extLst>
              </p:cNvPr>
              <p:cNvSpPr>
                <a:spLocks/>
              </p:cNvSpPr>
              <p:nvPr/>
            </p:nvSpPr>
            <p:spPr bwMode="auto">
              <a:xfrm>
                <a:off x="13689013" y="3759201"/>
                <a:ext cx="941388" cy="938212"/>
              </a:xfrm>
              <a:custGeom>
                <a:avLst/>
                <a:gdLst>
                  <a:gd name="T0" fmla="*/ 441 w 512"/>
                  <a:gd name="T1" fmla="*/ 229 h 512"/>
                  <a:gd name="T2" fmla="*/ 496 w 512"/>
                  <a:gd name="T3" fmla="*/ 242 h 512"/>
                  <a:gd name="T4" fmla="*/ 450 w 512"/>
                  <a:gd name="T5" fmla="*/ 283 h 512"/>
                  <a:gd name="T6" fmla="*/ 410 w 512"/>
                  <a:gd name="T7" fmla="*/ 355 h 512"/>
                  <a:gd name="T8" fmla="*/ 438 w 512"/>
                  <a:gd name="T9" fmla="*/ 400 h 512"/>
                  <a:gd name="T10" fmla="*/ 416 w 512"/>
                  <a:gd name="T11" fmla="*/ 436 h 512"/>
                  <a:gd name="T12" fmla="*/ 375 w 512"/>
                  <a:gd name="T13" fmla="*/ 412 h 512"/>
                  <a:gd name="T14" fmla="*/ 295 w 512"/>
                  <a:gd name="T15" fmla="*/ 435 h 512"/>
                  <a:gd name="T16" fmla="*/ 283 w 512"/>
                  <a:gd name="T17" fmla="*/ 487 h 512"/>
                  <a:gd name="T18" fmla="*/ 229 w 512"/>
                  <a:gd name="T19" fmla="*/ 487 h 512"/>
                  <a:gd name="T20" fmla="*/ 217 w 512"/>
                  <a:gd name="T21" fmla="*/ 435 h 512"/>
                  <a:gd name="T22" fmla="*/ 137 w 512"/>
                  <a:gd name="T23" fmla="*/ 412 h 512"/>
                  <a:gd name="T24" fmla="*/ 96 w 512"/>
                  <a:gd name="T25" fmla="*/ 436 h 512"/>
                  <a:gd name="T26" fmla="*/ 74 w 512"/>
                  <a:gd name="T27" fmla="*/ 400 h 512"/>
                  <a:gd name="T28" fmla="*/ 102 w 512"/>
                  <a:gd name="T29" fmla="*/ 355 h 512"/>
                  <a:gd name="T30" fmla="*/ 62 w 512"/>
                  <a:gd name="T31" fmla="*/ 283 h 512"/>
                  <a:gd name="T32" fmla="*/ 16 w 512"/>
                  <a:gd name="T33" fmla="*/ 242 h 512"/>
                  <a:gd name="T34" fmla="*/ 74 w 512"/>
                  <a:gd name="T35" fmla="*/ 229 h 512"/>
                  <a:gd name="T36" fmla="*/ 109 w 512"/>
                  <a:gd name="T37" fmla="*/ 146 h 512"/>
                  <a:gd name="T38" fmla="*/ 72 w 512"/>
                  <a:gd name="T39" fmla="*/ 106 h 512"/>
                  <a:gd name="T40" fmla="*/ 106 w 512"/>
                  <a:gd name="T41" fmla="*/ 72 h 512"/>
                  <a:gd name="T42" fmla="*/ 146 w 512"/>
                  <a:gd name="T43" fmla="*/ 109 h 512"/>
                  <a:gd name="T44" fmla="*/ 229 w 512"/>
                  <a:gd name="T45" fmla="*/ 74 h 512"/>
                  <a:gd name="T46" fmla="*/ 242 w 512"/>
                  <a:gd name="T47" fmla="*/ 16 h 512"/>
                  <a:gd name="T48" fmla="*/ 283 w 512"/>
                  <a:gd name="T49" fmla="*/ 62 h 512"/>
                  <a:gd name="T50" fmla="*/ 355 w 512"/>
                  <a:gd name="T51" fmla="*/ 102 h 512"/>
                  <a:gd name="T52" fmla="*/ 400 w 512"/>
                  <a:gd name="T53" fmla="*/ 74 h 512"/>
                  <a:gd name="T54" fmla="*/ 436 w 512"/>
                  <a:gd name="T55" fmla="*/ 96 h 512"/>
                  <a:gd name="T56" fmla="*/ 418 w 512"/>
                  <a:gd name="T57" fmla="*/ 132 h 512"/>
                  <a:gd name="T58" fmla="*/ 427 w 512"/>
                  <a:gd name="T59" fmla="*/ 65 h 512"/>
                  <a:gd name="T60" fmla="*/ 363 w 512"/>
                  <a:gd name="T61" fmla="*/ 88 h 512"/>
                  <a:gd name="T62" fmla="*/ 270 w 512"/>
                  <a:gd name="T63" fmla="*/ 0 h 512"/>
                  <a:gd name="T64" fmla="*/ 213 w 512"/>
                  <a:gd name="T65" fmla="*/ 62 h 512"/>
                  <a:gd name="T66" fmla="*/ 106 w 512"/>
                  <a:gd name="T67" fmla="*/ 56 h 512"/>
                  <a:gd name="T68" fmla="*/ 63 w 512"/>
                  <a:gd name="T69" fmla="*/ 123 h 512"/>
                  <a:gd name="T70" fmla="*/ 25 w 512"/>
                  <a:gd name="T71" fmla="*/ 213 h 512"/>
                  <a:gd name="T72" fmla="*/ 25 w 512"/>
                  <a:gd name="T73" fmla="*/ 299 h 512"/>
                  <a:gd name="T74" fmla="*/ 63 w 512"/>
                  <a:gd name="T75" fmla="*/ 389 h 512"/>
                  <a:gd name="T76" fmla="*/ 106 w 512"/>
                  <a:gd name="T77" fmla="*/ 456 h 512"/>
                  <a:gd name="T78" fmla="*/ 213 w 512"/>
                  <a:gd name="T79" fmla="*/ 450 h 512"/>
                  <a:gd name="T80" fmla="*/ 270 w 512"/>
                  <a:gd name="T81" fmla="*/ 512 h 512"/>
                  <a:gd name="T82" fmla="*/ 363 w 512"/>
                  <a:gd name="T83" fmla="*/ 424 h 512"/>
                  <a:gd name="T84" fmla="*/ 427 w 512"/>
                  <a:gd name="T85" fmla="*/ 447 h 512"/>
                  <a:gd name="T86" fmla="*/ 424 w 512"/>
                  <a:gd name="T87" fmla="*/ 363 h 512"/>
                  <a:gd name="T88" fmla="*/ 512 w 512"/>
                  <a:gd name="T89" fmla="*/ 2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487" y="213"/>
                    </a:moveTo>
                    <a:cubicBezTo>
                      <a:pt x="464" y="213"/>
                      <a:pt x="464" y="213"/>
                      <a:pt x="464" y="213"/>
                    </a:cubicBezTo>
                    <a:cubicBezTo>
                      <a:pt x="457" y="218"/>
                      <a:pt x="449" y="224"/>
                      <a:pt x="441" y="229"/>
                    </a:cubicBezTo>
                    <a:cubicBezTo>
                      <a:pt x="450" y="229"/>
                      <a:pt x="450" y="229"/>
                      <a:pt x="450" y="229"/>
                    </a:cubicBezTo>
                    <a:cubicBezTo>
                      <a:pt x="487" y="229"/>
                      <a:pt x="487" y="229"/>
                      <a:pt x="487" y="229"/>
                    </a:cubicBezTo>
                    <a:cubicBezTo>
                      <a:pt x="492" y="229"/>
                      <a:pt x="496" y="235"/>
                      <a:pt x="496" y="242"/>
                    </a:cubicBezTo>
                    <a:cubicBezTo>
                      <a:pt x="496" y="270"/>
                      <a:pt x="496" y="270"/>
                      <a:pt x="496" y="270"/>
                    </a:cubicBezTo>
                    <a:cubicBezTo>
                      <a:pt x="496" y="277"/>
                      <a:pt x="492" y="283"/>
                      <a:pt x="487" y="283"/>
                    </a:cubicBezTo>
                    <a:cubicBezTo>
                      <a:pt x="450" y="283"/>
                      <a:pt x="450" y="283"/>
                      <a:pt x="450" y="283"/>
                    </a:cubicBezTo>
                    <a:cubicBezTo>
                      <a:pt x="438" y="283"/>
                      <a:pt x="438" y="283"/>
                      <a:pt x="438" y="283"/>
                    </a:cubicBezTo>
                    <a:cubicBezTo>
                      <a:pt x="435" y="295"/>
                      <a:pt x="435" y="295"/>
                      <a:pt x="435" y="295"/>
                    </a:cubicBezTo>
                    <a:cubicBezTo>
                      <a:pt x="430" y="316"/>
                      <a:pt x="422" y="336"/>
                      <a:pt x="410" y="355"/>
                    </a:cubicBezTo>
                    <a:cubicBezTo>
                      <a:pt x="403" y="366"/>
                      <a:pt x="403" y="366"/>
                      <a:pt x="403" y="366"/>
                    </a:cubicBezTo>
                    <a:cubicBezTo>
                      <a:pt x="412" y="375"/>
                      <a:pt x="412" y="375"/>
                      <a:pt x="412" y="375"/>
                    </a:cubicBezTo>
                    <a:cubicBezTo>
                      <a:pt x="438" y="400"/>
                      <a:pt x="438" y="400"/>
                      <a:pt x="438" y="400"/>
                    </a:cubicBezTo>
                    <a:cubicBezTo>
                      <a:pt x="440" y="402"/>
                      <a:pt x="440" y="405"/>
                      <a:pt x="440" y="407"/>
                    </a:cubicBezTo>
                    <a:cubicBezTo>
                      <a:pt x="440" y="410"/>
                      <a:pt x="438" y="413"/>
                      <a:pt x="436" y="416"/>
                    </a:cubicBezTo>
                    <a:cubicBezTo>
                      <a:pt x="416" y="436"/>
                      <a:pt x="416" y="436"/>
                      <a:pt x="416" y="436"/>
                    </a:cubicBezTo>
                    <a:cubicBezTo>
                      <a:pt x="413" y="439"/>
                      <a:pt x="409" y="440"/>
                      <a:pt x="406" y="440"/>
                    </a:cubicBezTo>
                    <a:cubicBezTo>
                      <a:pt x="404" y="440"/>
                      <a:pt x="402" y="440"/>
                      <a:pt x="400" y="438"/>
                    </a:cubicBezTo>
                    <a:cubicBezTo>
                      <a:pt x="375" y="412"/>
                      <a:pt x="375" y="412"/>
                      <a:pt x="375" y="412"/>
                    </a:cubicBezTo>
                    <a:cubicBezTo>
                      <a:pt x="366" y="403"/>
                      <a:pt x="366" y="403"/>
                      <a:pt x="366" y="403"/>
                    </a:cubicBezTo>
                    <a:cubicBezTo>
                      <a:pt x="355" y="410"/>
                      <a:pt x="355" y="410"/>
                      <a:pt x="355" y="410"/>
                    </a:cubicBezTo>
                    <a:cubicBezTo>
                      <a:pt x="336" y="422"/>
                      <a:pt x="316" y="430"/>
                      <a:pt x="295" y="435"/>
                    </a:cubicBezTo>
                    <a:cubicBezTo>
                      <a:pt x="283" y="438"/>
                      <a:pt x="283" y="438"/>
                      <a:pt x="283" y="438"/>
                    </a:cubicBezTo>
                    <a:cubicBezTo>
                      <a:pt x="283" y="450"/>
                      <a:pt x="283" y="450"/>
                      <a:pt x="283" y="450"/>
                    </a:cubicBezTo>
                    <a:cubicBezTo>
                      <a:pt x="283" y="487"/>
                      <a:pt x="283" y="487"/>
                      <a:pt x="283" y="487"/>
                    </a:cubicBezTo>
                    <a:cubicBezTo>
                      <a:pt x="283" y="492"/>
                      <a:pt x="277" y="496"/>
                      <a:pt x="270" y="496"/>
                    </a:cubicBezTo>
                    <a:cubicBezTo>
                      <a:pt x="242" y="496"/>
                      <a:pt x="242" y="496"/>
                      <a:pt x="242" y="496"/>
                    </a:cubicBezTo>
                    <a:cubicBezTo>
                      <a:pt x="235" y="496"/>
                      <a:pt x="229" y="492"/>
                      <a:pt x="229" y="487"/>
                    </a:cubicBezTo>
                    <a:cubicBezTo>
                      <a:pt x="229" y="450"/>
                      <a:pt x="229" y="450"/>
                      <a:pt x="229" y="450"/>
                    </a:cubicBezTo>
                    <a:cubicBezTo>
                      <a:pt x="229" y="438"/>
                      <a:pt x="229" y="438"/>
                      <a:pt x="229" y="438"/>
                    </a:cubicBezTo>
                    <a:cubicBezTo>
                      <a:pt x="217" y="435"/>
                      <a:pt x="217" y="435"/>
                      <a:pt x="217" y="435"/>
                    </a:cubicBezTo>
                    <a:cubicBezTo>
                      <a:pt x="196" y="430"/>
                      <a:pt x="176" y="422"/>
                      <a:pt x="157" y="410"/>
                    </a:cubicBezTo>
                    <a:cubicBezTo>
                      <a:pt x="146" y="403"/>
                      <a:pt x="146" y="403"/>
                      <a:pt x="146" y="403"/>
                    </a:cubicBezTo>
                    <a:cubicBezTo>
                      <a:pt x="137" y="412"/>
                      <a:pt x="137" y="412"/>
                      <a:pt x="137" y="412"/>
                    </a:cubicBezTo>
                    <a:cubicBezTo>
                      <a:pt x="112" y="438"/>
                      <a:pt x="112" y="438"/>
                      <a:pt x="112" y="438"/>
                    </a:cubicBezTo>
                    <a:cubicBezTo>
                      <a:pt x="110" y="440"/>
                      <a:pt x="108" y="440"/>
                      <a:pt x="106" y="440"/>
                    </a:cubicBezTo>
                    <a:cubicBezTo>
                      <a:pt x="103" y="440"/>
                      <a:pt x="99" y="439"/>
                      <a:pt x="96" y="436"/>
                    </a:cubicBezTo>
                    <a:cubicBezTo>
                      <a:pt x="76" y="416"/>
                      <a:pt x="76" y="416"/>
                      <a:pt x="76" y="416"/>
                    </a:cubicBezTo>
                    <a:cubicBezTo>
                      <a:pt x="74" y="413"/>
                      <a:pt x="72" y="410"/>
                      <a:pt x="72" y="407"/>
                    </a:cubicBezTo>
                    <a:cubicBezTo>
                      <a:pt x="72" y="405"/>
                      <a:pt x="72" y="402"/>
                      <a:pt x="74" y="400"/>
                    </a:cubicBezTo>
                    <a:cubicBezTo>
                      <a:pt x="100" y="375"/>
                      <a:pt x="100" y="375"/>
                      <a:pt x="100" y="375"/>
                    </a:cubicBezTo>
                    <a:cubicBezTo>
                      <a:pt x="109" y="366"/>
                      <a:pt x="109" y="366"/>
                      <a:pt x="109" y="366"/>
                    </a:cubicBezTo>
                    <a:cubicBezTo>
                      <a:pt x="102" y="355"/>
                      <a:pt x="102" y="355"/>
                      <a:pt x="102" y="355"/>
                    </a:cubicBezTo>
                    <a:cubicBezTo>
                      <a:pt x="90" y="336"/>
                      <a:pt x="82" y="316"/>
                      <a:pt x="77" y="295"/>
                    </a:cubicBezTo>
                    <a:cubicBezTo>
                      <a:pt x="74" y="283"/>
                      <a:pt x="74" y="283"/>
                      <a:pt x="74" y="283"/>
                    </a:cubicBezTo>
                    <a:cubicBezTo>
                      <a:pt x="62" y="283"/>
                      <a:pt x="62" y="283"/>
                      <a:pt x="62" y="283"/>
                    </a:cubicBezTo>
                    <a:cubicBezTo>
                      <a:pt x="25" y="283"/>
                      <a:pt x="25" y="283"/>
                      <a:pt x="25" y="283"/>
                    </a:cubicBezTo>
                    <a:cubicBezTo>
                      <a:pt x="20" y="283"/>
                      <a:pt x="16" y="277"/>
                      <a:pt x="16" y="270"/>
                    </a:cubicBezTo>
                    <a:cubicBezTo>
                      <a:pt x="16" y="242"/>
                      <a:pt x="16" y="242"/>
                      <a:pt x="16" y="242"/>
                    </a:cubicBezTo>
                    <a:cubicBezTo>
                      <a:pt x="16" y="235"/>
                      <a:pt x="20" y="229"/>
                      <a:pt x="25" y="229"/>
                    </a:cubicBezTo>
                    <a:cubicBezTo>
                      <a:pt x="62" y="229"/>
                      <a:pt x="62" y="229"/>
                      <a:pt x="62" y="229"/>
                    </a:cubicBezTo>
                    <a:cubicBezTo>
                      <a:pt x="74" y="229"/>
                      <a:pt x="74" y="229"/>
                      <a:pt x="74" y="229"/>
                    </a:cubicBezTo>
                    <a:cubicBezTo>
                      <a:pt x="77" y="217"/>
                      <a:pt x="77" y="217"/>
                      <a:pt x="77" y="217"/>
                    </a:cubicBezTo>
                    <a:cubicBezTo>
                      <a:pt x="82" y="196"/>
                      <a:pt x="90" y="176"/>
                      <a:pt x="102" y="157"/>
                    </a:cubicBezTo>
                    <a:cubicBezTo>
                      <a:pt x="109" y="146"/>
                      <a:pt x="109" y="146"/>
                      <a:pt x="109" y="146"/>
                    </a:cubicBezTo>
                    <a:cubicBezTo>
                      <a:pt x="100" y="137"/>
                      <a:pt x="100" y="137"/>
                      <a:pt x="100" y="137"/>
                    </a:cubicBezTo>
                    <a:cubicBezTo>
                      <a:pt x="74" y="112"/>
                      <a:pt x="74" y="112"/>
                      <a:pt x="74" y="112"/>
                    </a:cubicBezTo>
                    <a:cubicBezTo>
                      <a:pt x="72" y="110"/>
                      <a:pt x="72" y="108"/>
                      <a:pt x="72" y="106"/>
                    </a:cubicBezTo>
                    <a:cubicBezTo>
                      <a:pt x="72" y="103"/>
                      <a:pt x="73" y="99"/>
                      <a:pt x="76" y="96"/>
                    </a:cubicBezTo>
                    <a:cubicBezTo>
                      <a:pt x="96" y="76"/>
                      <a:pt x="96" y="76"/>
                      <a:pt x="96" y="76"/>
                    </a:cubicBezTo>
                    <a:cubicBezTo>
                      <a:pt x="99" y="73"/>
                      <a:pt x="103" y="72"/>
                      <a:pt x="106" y="72"/>
                    </a:cubicBezTo>
                    <a:cubicBezTo>
                      <a:pt x="108" y="72"/>
                      <a:pt x="110" y="72"/>
                      <a:pt x="112" y="74"/>
                    </a:cubicBezTo>
                    <a:cubicBezTo>
                      <a:pt x="137" y="100"/>
                      <a:pt x="137" y="100"/>
                      <a:pt x="137" y="100"/>
                    </a:cubicBezTo>
                    <a:cubicBezTo>
                      <a:pt x="146" y="109"/>
                      <a:pt x="146" y="109"/>
                      <a:pt x="146" y="109"/>
                    </a:cubicBezTo>
                    <a:cubicBezTo>
                      <a:pt x="157" y="102"/>
                      <a:pt x="157" y="102"/>
                      <a:pt x="157" y="102"/>
                    </a:cubicBezTo>
                    <a:cubicBezTo>
                      <a:pt x="176" y="90"/>
                      <a:pt x="196" y="82"/>
                      <a:pt x="217" y="77"/>
                    </a:cubicBezTo>
                    <a:cubicBezTo>
                      <a:pt x="229" y="74"/>
                      <a:pt x="229" y="74"/>
                      <a:pt x="229" y="74"/>
                    </a:cubicBezTo>
                    <a:cubicBezTo>
                      <a:pt x="229" y="62"/>
                      <a:pt x="229" y="62"/>
                      <a:pt x="229" y="62"/>
                    </a:cubicBezTo>
                    <a:cubicBezTo>
                      <a:pt x="229" y="25"/>
                      <a:pt x="229" y="25"/>
                      <a:pt x="229" y="25"/>
                    </a:cubicBezTo>
                    <a:cubicBezTo>
                      <a:pt x="229" y="20"/>
                      <a:pt x="235" y="16"/>
                      <a:pt x="242" y="16"/>
                    </a:cubicBezTo>
                    <a:cubicBezTo>
                      <a:pt x="270" y="16"/>
                      <a:pt x="270" y="16"/>
                      <a:pt x="270" y="16"/>
                    </a:cubicBezTo>
                    <a:cubicBezTo>
                      <a:pt x="277" y="16"/>
                      <a:pt x="283" y="20"/>
                      <a:pt x="283" y="25"/>
                    </a:cubicBezTo>
                    <a:cubicBezTo>
                      <a:pt x="283" y="62"/>
                      <a:pt x="283" y="62"/>
                      <a:pt x="283" y="62"/>
                    </a:cubicBezTo>
                    <a:cubicBezTo>
                      <a:pt x="283" y="74"/>
                      <a:pt x="283" y="74"/>
                      <a:pt x="283" y="74"/>
                    </a:cubicBezTo>
                    <a:cubicBezTo>
                      <a:pt x="295" y="77"/>
                      <a:pt x="295" y="77"/>
                      <a:pt x="295" y="77"/>
                    </a:cubicBezTo>
                    <a:cubicBezTo>
                      <a:pt x="316" y="82"/>
                      <a:pt x="336" y="90"/>
                      <a:pt x="355" y="102"/>
                    </a:cubicBezTo>
                    <a:cubicBezTo>
                      <a:pt x="366" y="109"/>
                      <a:pt x="366" y="109"/>
                      <a:pt x="366" y="109"/>
                    </a:cubicBezTo>
                    <a:cubicBezTo>
                      <a:pt x="375" y="100"/>
                      <a:pt x="375" y="100"/>
                      <a:pt x="375" y="100"/>
                    </a:cubicBezTo>
                    <a:cubicBezTo>
                      <a:pt x="400" y="74"/>
                      <a:pt x="400" y="74"/>
                      <a:pt x="400" y="74"/>
                    </a:cubicBezTo>
                    <a:cubicBezTo>
                      <a:pt x="402" y="72"/>
                      <a:pt x="404" y="72"/>
                      <a:pt x="406" y="72"/>
                    </a:cubicBezTo>
                    <a:cubicBezTo>
                      <a:pt x="409" y="72"/>
                      <a:pt x="413" y="73"/>
                      <a:pt x="416" y="76"/>
                    </a:cubicBezTo>
                    <a:cubicBezTo>
                      <a:pt x="436" y="96"/>
                      <a:pt x="436" y="96"/>
                      <a:pt x="436" y="96"/>
                    </a:cubicBezTo>
                    <a:cubicBezTo>
                      <a:pt x="438" y="99"/>
                      <a:pt x="440" y="102"/>
                      <a:pt x="440" y="105"/>
                    </a:cubicBezTo>
                    <a:cubicBezTo>
                      <a:pt x="440" y="107"/>
                      <a:pt x="440" y="110"/>
                      <a:pt x="438" y="112"/>
                    </a:cubicBezTo>
                    <a:cubicBezTo>
                      <a:pt x="418" y="132"/>
                      <a:pt x="418" y="132"/>
                      <a:pt x="418" y="132"/>
                    </a:cubicBezTo>
                    <a:cubicBezTo>
                      <a:pt x="456" y="105"/>
                      <a:pt x="456" y="105"/>
                      <a:pt x="456" y="105"/>
                    </a:cubicBezTo>
                    <a:cubicBezTo>
                      <a:pt x="456" y="98"/>
                      <a:pt x="453" y="91"/>
                      <a:pt x="447" y="85"/>
                    </a:cubicBezTo>
                    <a:cubicBezTo>
                      <a:pt x="427" y="65"/>
                      <a:pt x="427" y="65"/>
                      <a:pt x="427" y="65"/>
                    </a:cubicBezTo>
                    <a:cubicBezTo>
                      <a:pt x="421" y="59"/>
                      <a:pt x="413" y="56"/>
                      <a:pt x="406" y="56"/>
                    </a:cubicBezTo>
                    <a:cubicBezTo>
                      <a:pt x="400" y="56"/>
                      <a:pt x="394" y="58"/>
                      <a:pt x="389" y="63"/>
                    </a:cubicBezTo>
                    <a:cubicBezTo>
                      <a:pt x="363" y="88"/>
                      <a:pt x="363" y="88"/>
                      <a:pt x="363" y="88"/>
                    </a:cubicBezTo>
                    <a:cubicBezTo>
                      <a:pt x="344" y="76"/>
                      <a:pt x="322" y="67"/>
                      <a:pt x="299" y="62"/>
                    </a:cubicBezTo>
                    <a:cubicBezTo>
                      <a:pt x="299" y="25"/>
                      <a:pt x="299" y="25"/>
                      <a:pt x="299" y="25"/>
                    </a:cubicBezTo>
                    <a:cubicBezTo>
                      <a:pt x="299" y="11"/>
                      <a:pt x="286" y="0"/>
                      <a:pt x="270" y="0"/>
                    </a:cubicBezTo>
                    <a:cubicBezTo>
                      <a:pt x="242" y="0"/>
                      <a:pt x="242" y="0"/>
                      <a:pt x="242" y="0"/>
                    </a:cubicBezTo>
                    <a:cubicBezTo>
                      <a:pt x="226" y="0"/>
                      <a:pt x="213" y="11"/>
                      <a:pt x="213" y="25"/>
                    </a:cubicBezTo>
                    <a:cubicBezTo>
                      <a:pt x="213" y="62"/>
                      <a:pt x="213" y="62"/>
                      <a:pt x="213" y="62"/>
                    </a:cubicBezTo>
                    <a:cubicBezTo>
                      <a:pt x="190" y="67"/>
                      <a:pt x="168" y="76"/>
                      <a:pt x="149" y="88"/>
                    </a:cubicBezTo>
                    <a:cubicBezTo>
                      <a:pt x="123" y="63"/>
                      <a:pt x="123" y="63"/>
                      <a:pt x="123" y="63"/>
                    </a:cubicBezTo>
                    <a:cubicBezTo>
                      <a:pt x="118" y="58"/>
                      <a:pt x="112" y="56"/>
                      <a:pt x="106" y="56"/>
                    </a:cubicBezTo>
                    <a:cubicBezTo>
                      <a:pt x="99" y="56"/>
                      <a:pt x="91" y="59"/>
                      <a:pt x="85" y="65"/>
                    </a:cubicBezTo>
                    <a:cubicBezTo>
                      <a:pt x="65" y="85"/>
                      <a:pt x="65" y="85"/>
                      <a:pt x="65" y="85"/>
                    </a:cubicBezTo>
                    <a:cubicBezTo>
                      <a:pt x="54" y="96"/>
                      <a:pt x="53" y="113"/>
                      <a:pt x="63" y="123"/>
                    </a:cubicBezTo>
                    <a:cubicBezTo>
                      <a:pt x="88" y="149"/>
                      <a:pt x="88" y="149"/>
                      <a:pt x="88" y="149"/>
                    </a:cubicBezTo>
                    <a:cubicBezTo>
                      <a:pt x="76" y="168"/>
                      <a:pt x="67" y="190"/>
                      <a:pt x="62" y="213"/>
                    </a:cubicBezTo>
                    <a:cubicBezTo>
                      <a:pt x="25" y="213"/>
                      <a:pt x="25" y="213"/>
                      <a:pt x="25" y="213"/>
                    </a:cubicBezTo>
                    <a:cubicBezTo>
                      <a:pt x="11" y="213"/>
                      <a:pt x="0" y="226"/>
                      <a:pt x="0" y="242"/>
                    </a:cubicBezTo>
                    <a:cubicBezTo>
                      <a:pt x="0" y="270"/>
                      <a:pt x="0" y="270"/>
                      <a:pt x="0" y="270"/>
                    </a:cubicBezTo>
                    <a:cubicBezTo>
                      <a:pt x="0" y="286"/>
                      <a:pt x="11" y="299"/>
                      <a:pt x="25" y="299"/>
                    </a:cubicBezTo>
                    <a:cubicBezTo>
                      <a:pt x="62" y="299"/>
                      <a:pt x="62" y="299"/>
                      <a:pt x="62" y="299"/>
                    </a:cubicBezTo>
                    <a:cubicBezTo>
                      <a:pt x="67" y="322"/>
                      <a:pt x="76" y="344"/>
                      <a:pt x="88" y="363"/>
                    </a:cubicBezTo>
                    <a:cubicBezTo>
                      <a:pt x="63" y="389"/>
                      <a:pt x="63" y="389"/>
                      <a:pt x="63" y="389"/>
                    </a:cubicBezTo>
                    <a:cubicBezTo>
                      <a:pt x="53" y="399"/>
                      <a:pt x="54" y="416"/>
                      <a:pt x="65" y="427"/>
                    </a:cubicBezTo>
                    <a:cubicBezTo>
                      <a:pt x="85" y="447"/>
                      <a:pt x="85" y="447"/>
                      <a:pt x="85" y="447"/>
                    </a:cubicBezTo>
                    <a:cubicBezTo>
                      <a:pt x="91" y="453"/>
                      <a:pt x="99" y="456"/>
                      <a:pt x="106" y="456"/>
                    </a:cubicBezTo>
                    <a:cubicBezTo>
                      <a:pt x="112" y="456"/>
                      <a:pt x="118" y="454"/>
                      <a:pt x="123" y="449"/>
                    </a:cubicBezTo>
                    <a:cubicBezTo>
                      <a:pt x="149" y="424"/>
                      <a:pt x="149" y="424"/>
                      <a:pt x="149" y="424"/>
                    </a:cubicBezTo>
                    <a:cubicBezTo>
                      <a:pt x="168" y="436"/>
                      <a:pt x="190" y="445"/>
                      <a:pt x="213" y="450"/>
                    </a:cubicBezTo>
                    <a:cubicBezTo>
                      <a:pt x="213" y="487"/>
                      <a:pt x="213" y="487"/>
                      <a:pt x="213" y="487"/>
                    </a:cubicBezTo>
                    <a:cubicBezTo>
                      <a:pt x="213" y="501"/>
                      <a:pt x="226" y="512"/>
                      <a:pt x="242" y="512"/>
                    </a:cubicBezTo>
                    <a:cubicBezTo>
                      <a:pt x="270" y="512"/>
                      <a:pt x="270" y="512"/>
                      <a:pt x="270" y="512"/>
                    </a:cubicBezTo>
                    <a:cubicBezTo>
                      <a:pt x="286" y="512"/>
                      <a:pt x="299" y="501"/>
                      <a:pt x="299" y="487"/>
                    </a:cubicBezTo>
                    <a:cubicBezTo>
                      <a:pt x="299" y="450"/>
                      <a:pt x="299" y="450"/>
                      <a:pt x="299" y="450"/>
                    </a:cubicBezTo>
                    <a:cubicBezTo>
                      <a:pt x="322" y="445"/>
                      <a:pt x="344" y="436"/>
                      <a:pt x="363" y="424"/>
                    </a:cubicBezTo>
                    <a:cubicBezTo>
                      <a:pt x="389" y="449"/>
                      <a:pt x="389" y="449"/>
                      <a:pt x="389" y="449"/>
                    </a:cubicBezTo>
                    <a:cubicBezTo>
                      <a:pt x="394" y="454"/>
                      <a:pt x="400" y="456"/>
                      <a:pt x="406" y="456"/>
                    </a:cubicBezTo>
                    <a:cubicBezTo>
                      <a:pt x="413" y="456"/>
                      <a:pt x="421" y="453"/>
                      <a:pt x="427" y="447"/>
                    </a:cubicBezTo>
                    <a:cubicBezTo>
                      <a:pt x="447" y="427"/>
                      <a:pt x="447" y="427"/>
                      <a:pt x="447" y="427"/>
                    </a:cubicBezTo>
                    <a:cubicBezTo>
                      <a:pt x="458" y="416"/>
                      <a:pt x="459" y="399"/>
                      <a:pt x="449" y="389"/>
                    </a:cubicBezTo>
                    <a:cubicBezTo>
                      <a:pt x="424" y="363"/>
                      <a:pt x="424" y="363"/>
                      <a:pt x="424" y="363"/>
                    </a:cubicBezTo>
                    <a:cubicBezTo>
                      <a:pt x="436" y="344"/>
                      <a:pt x="445" y="322"/>
                      <a:pt x="450" y="299"/>
                    </a:cubicBezTo>
                    <a:cubicBezTo>
                      <a:pt x="487" y="299"/>
                      <a:pt x="487" y="299"/>
                      <a:pt x="487" y="299"/>
                    </a:cubicBezTo>
                    <a:cubicBezTo>
                      <a:pt x="501" y="299"/>
                      <a:pt x="512" y="286"/>
                      <a:pt x="512" y="270"/>
                    </a:cubicBezTo>
                    <a:cubicBezTo>
                      <a:pt x="512" y="242"/>
                      <a:pt x="512" y="242"/>
                      <a:pt x="512" y="242"/>
                    </a:cubicBezTo>
                    <a:cubicBezTo>
                      <a:pt x="512" y="226"/>
                      <a:pt x="501" y="213"/>
                      <a:pt x="487"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4">
                <a:extLst>
                  <a:ext uri="{FF2B5EF4-FFF2-40B4-BE49-F238E27FC236}">
                    <a16:creationId xmlns:a16="http://schemas.microsoft.com/office/drawing/2014/main" id="{28F128C1-E3E4-4782-8CE0-CB88EF63AA02}"/>
                  </a:ext>
                </a:extLst>
              </p:cNvPr>
              <p:cNvSpPr>
                <a:spLocks noEditPoints="1"/>
              </p:cNvSpPr>
              <p:nvPr/>
            </p:nvSpPr>
            <p:spPr bwMode="auto">
              <a:xfrm>
                <a:off x="14036676" y="3963988"/>
                <a:ext cx="598488" cy="396875"/>
              </a:xfrm>
              <a:custGeom>
                <a:avLst/>
                <a:gdLst>
                  <a:gd name="T0" fmla="*/ 88 w 326"/>
                  <a:gd name="T1" fmla="*/ 139 h 216"/>
                  <a:gd name="T2" fmla="*/ 88 w 326"/>
                  <a:gd name="T3" fmla="*/ 137 h 216"/>
                  <a:gd name="T4" fmla="*/ 56 w 326"/>
                  <a:gd name="T5" fmla="*/ 95 h 216"/>
                  <a:gd name="T6" fmla="*/ 39 w 326"/>
                  <a:gd name="T7" fmla="*/ 86 h 216"/>
                  <a:gd name="T8" fmla="*/ 26 w 326"/>
                  <a:gd name="T9" fmla="*/ 90 h 216"/>
                  <a:gd name="T10" fmla="*/ 12 w 326"/>
                  <a:gd name="T11" fmla="*/ 100 h 216"/>
                  <a:gd name="T12" fmla="*/ 7 w 326"/>
                  <a:gd name="T13" fmla="*/ 130 h 216"/>
                  <a:gd name="T14" fmla="*/ 63 w 326"/>
                  <a:gd name="T15" fmla="*/ 208 h 216"/>
                  <a:gd name="T16" fmla="*/ 79 w 326"/>
                  <a:gd name="T17" fmla="*/ 216 h 216"/>
                  <a:gd name="T18" fmla="*/ 79 w 326"/>
                  <a:gd name="T19" fmla="*/ 216 h 216"/>
                  <a:gd name="T20" fmla="*/ 90 w 326"/>
                  <a:gd name="T21" fmla="*/ 212 h 216"/>
                  <a:gd name="T22" fmla="*/ 314 w 326"/>
                  <a:gd name="T23" fmla="*/ 54 h 216"/>
                  <a:gd name="T24" fmla="*/ 319 w 326"/>
                  <a:gd name="T25" fmla="*/ 23 h 216"/>
                  <a:gd name="T26" fmla="*/ 309 w 326"/>
                  <a:gd name="T27" fmla="*/ 9 h 216"/>
                  <a:gd name="T28" fmla="*/ 291 w 326"/>
                  <a:gd name="T29" fmla="*/ 0 h 216"/>
                  <a:gd name="T30" fmla="*/ 279 w 326"/>
                  <a:gd name="T31" fmla="*/ 4 h 216"/>
                  <a:gd name="T32" fmla="*/ 93 w 326"/>
                  <a:gd name="T33" fmla="*/ 135 h 216"/>
                  <a:gd name="T34" fmla="*/ 88 w 326"/>
                  <a:gd name="T35" fmla="*/ 139 h 216"/>
                  <a:gd name="T36" fmla="*/ 288 w 326"/>
                  <a:gd name="T37" fmla="*/ 17 h 216"/>
                  <a:gd name="T38" fmla="*/ 296 w 326"/>
                  <a:gd name="T39" fmla="*/ 18 h 216"/>
                  <a:gd name="T40" fmla="*/ 306 w 326"/>
                  <a:gd name="T41" fmla="*/ 33 h 216"/>
                  <a:gd name="T42" fmla="*/ 305 w 326"/>
                  <a:gd name="T43" fmla="*/ 41 h 216"/>
                  <a:gd name="T44" fmla="*/ 81 w 326"/>
                  <a:gd name="T45" fmla="*/ 199 h 216"/>
                  <a:gd name="T46" fmla="*/ 79 w 326"/>
                  <a:gd name="T47" fmla="*/ 200 h 216"/>
                  <a:gd name="T48" fmla="*/ 76 w 326"/>
                  <a:gd name="T49" fmla="*/ 199 h 216"/>
                  <a:gd name="T50" fmla="*/ 20 w 326"/>
                  <a:gd name="T51" fmla="*/ 121 h 216"/>
                  <a:gd name="T52" fmla="*/ 21 w 326"/>
                  <a:gd name="T53" fmla="*/ 113 h 216"/>
                  <a:gd name="T54" fmla="*/ 35 w 326"/>
                  <a:gd name="T55" fmla="*/ 103 h 216"/>
                  <a:gd name="T56" fmla="*/ 39 w 326"/>
                  <a:gd name="T57" fmla="*/ 102 h 216"/>
                  <a:gd name="T58" fmla="*/ 43 w 326"/>
                  <a:gd name="T59" fmla="*/ 104 h 216"/>
                  <a:gd name="T60" fmla="*/ 74 w 326"/>
                  <a:gd name="T61" fmla="*/ 146 h 216"/>
                  <a:gd name="T62" fmla="*/ 81 w 326"/>
                  <a:gd name="T63" fmla="*/ 154 h 216"/>
                  <a:gd name="T64" fmla="*/ 87 w 326"/>
                  <a:gd name="T65" fmla="*/ 156 h 216"/>
                  <a:gd name="T66" fmla="*/ 103 w 326"/>
                  <a:gd name="T67" fmla="*/ 148 h 216"/>
                  <a:gd name="T68" fmla="*/ 288 w 326"/>
                  <a:gd name="T69" fmla="*/ 1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216">
                    <a:moveTo>
                      <a:pt x="88" y="139"/>
                    </a:moveTo>
                    <a:cubicBezTo>
                      <a:pt x="88" y="138"/>
                      <a:pt x="88" y="138"/>
                      <a:pt x="88" y="137"/>
                    </a:cubicBezTo>
                    <a:cubicBezTo>
                      <a:pt x="56" y="95"/>
                      <a:pt x="56" y="95"/>
                      <a:pt x="56" y="95"/>
                    </a:cubicBezTo>
                    <a:cubicBezTo>
                      <a:pt x="52" y="89"/>
                      <a:pt x="46" y="86"/>
                      <a:pt x="39" y="86"/>
                    </a:cubicBezTo>
                    <a:cubicBezTo>
                      <a:pt x="34" y="86"/>
                      <a:pt x="30" y="87"/>
                      <a:pt x="26" y="90"/>
                    </a:cubicBezTo>
                    <a:cubicBezTo>
                      <a:pt x="12" y="100"/>
                      <a:pt x="12" y="100"/>
                      <a:pt x="12" y="100"/>
                    </a:cubicBezTo>
                    <a:cubicBezTo>
                      <a:pt x="2" y="107"/>
                      <a:pt x="0" y="121"/>
                      <a:pt x="7" y="130"/>
                    </a:cubicBezTo>
                    <a:cubicBezTo>
                      <a:pt x="8" y="131"/>
                      <a:pt x="46" y="184"/>
                      <a:pt x="63" y="208"/>
                    </a:cubicBezTo>
                    <a:cubicBezTo>
                      <a:pt x="67" y="213"/>
                      <a:pt x="73" y="216"/>
                      <a:pt x="79" y="216"/>
                    </a:cubicBezTo>
                    <a:cubicBezTo>
                      <a:pt x="79" y="216"/>
                      <a:pt x="79" y="216"/>
                      <a:pt x="79" y="216"/>
                    </a:cubicBezTo>
                    <a:cubicBezTo>
                      <a:pt x="83" y="216"/>
                      <a:pt x="87" y="215"/>
                      <a:pt x="90" y="212"/>
                    </a:cubicBezTo>
                    <a:cubicBezTo>
                      <a:pt x="134" y="181"/>
                      <a:pt x="314" y="54"/>
                      <a:pt x="314" y="54"/>
                    </a:cubicBezTo>
                    <a:cubicBezTo>
                      <a:pt x="324" y="47"/>
                      <a:pt x="326" y="33"/>
                      <a:pt x="319" y="23"/>
                    </a:cubicBezTo>
                    <a:cubicBezTo>
                      <a:pt x="309" y="9"/>
                      <a:pt x="309" y="9"/>
                      <a:pt x="309" y="9"/>
                    </a:cubicBezTo>
                    <a:cubicBezTo>
                      <a:pt x="305" y="3"/>
                      <a:pt x="298" y="0"/>
                      <a:pt x="291" y="0"/>
                    </a:cubicBezTo>
                    <a:cubicBezTo>
                      <a:pt x="287" y="0"/>
                      <a:pt x="282" y="1"/>
                      <a:pt x="279" y="4"/>
                    </a:cubicBezTo>
                    <a:cubicBezTo>
                      <a:pt x="93" y="135"/>
                      <a:pt x="93" y="135"/>
                      <a:pt x="93" y="135"/>
                    </a:cubicBezTo>
                    <a:cubicBezTo>
                      <a:pt x="92" y="136"/>
                      <a:pt x="90" y="138"/>
                      <a:pt x="88" y="139"/>
                    </a:cubicBezTo>
                    <a:close/>
                    <a:moveTo>
                      <a:pt x="288" y="17"/>
                    </a:moveTo>
                    <a:cubicBezTo>
                      <a:pt x="291" y="15"/>
                      <a:pt x="294" y="16"/>
                      <a:pt x="296" y="18"/>
                    </a:cubicBezTo>
                    <a:cubicBezTo>
                      <a:pt x="306" y="33"/>
                      <a:pt x="306" y="33"/>
                      <a:pt x="306" y="33"/>
                    </a:cubicBezTo>
                    <a:cubicBezTo>
                      <a:pt x="308" y="35"/>
                      <a:pt x="307" y="39"/>
                      <a:pt x="305" y="41"/>
                    </a:cubicBezTo>
                    <a:cubicBezTo>
                      <a:pt x="305" y="41"/>
                      <a:pt x="125" y="168"/>
                      <a:pt x="81" y="199"/>
                    </a:cubicBezTo>
                    <a:cubicBezTo>
                      <a:pt x="80" y="200"/>
                      <a:pt x="80" y="200"/>
                      <a:pt x="79" y="200"/>
                    </a:cubicBezTo>
                    <a:cubicBezTo>
                      <a:pt x="78" y="200"/>
                      <a:pt x="77" y="199"/>
                      <a:pt x="76" y="199"/>
                    </a:cubicBezTo>
                    <a:cubicBezTo>
                      <a:pt x="59" y="175"/>
                      <a:pt x="20" y="122"/>
                      <a:pt x="20" y="121"/>
                    </a:cubicBezTo>
                    <a:cubicBezTo>
                      <a:pt x="18" y="118"/>
                      <a:pt x="19" y="115"/>
                      <a:pt x="21" y="113"/>
                    </a:cubicBezTo>
                    <a:cubicBezTo>
                      <a:pt x="35" y="103"/>
                      <a:pt x="35" y="103"/>
                      <a:pt x="35" y="103"/>
                    </a:cubicBezTo>
                    <a:cubicBezTo>
                      <a:pt x="36" y="102"/>
                      <a:pt x="37" y="102"/>
                      <a:pt x="39" y="102"/>
                    </a:cubicBezTo>
                    <a:cubicBezTo>
                      <a:pt x="40" y="102"/>
                      <a:pt x="42" y="102"/>
                      <a:pt x="43" y="104"/>
                    </a:cubicBezTo>
                    <a:cubicBezTo>
                      <a:pt x="74" y="146"/>
                      <a:pt x="74" y="146"/>
                      <a:pt x="74" y="146"/>
                    </a:cubicBezTo>
                    <a:cubicBezTo>
                      <a:pt x="76" y="148"/>
                      <a:pt x="78" y="152"/>
                      <a:pt x="81" y="154"/>
                    </a:cubicBezTo>
                    <a:cubicBezTo>
                      <a:pt x="82" y="155"/>
                      <a:pt x="84" y="156"/>
                      <a:pt x="87" y="156"/>
                    </a:cubicBezTo>
                    <a:cubicBezTo>
                      <a:pt x="92" y="156"/>
                      <a:pt x="99" y="151"/>
                      <a:pt x="103" y="148"/>
                    </a:cubicBezTo>
                    <a:lnTo>
                      <a:pt x="288"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C97FD433-F8C2-4A27-B8E8-36F826899698}"/>
              </a:ext>
            </a:extLst>
          </p:cNvPr>
          <p:cNvGrpSpPr/>
          <p:nvPr/>
        </p:nvGrpSpPr>
        <p:grpSpPr>
          <a:xfrm>
            <a:off x="458128" y="4526532"/>
            <a:ext cx="647132" cy="647130"/>
            <a:chOff x="-1335929" y="979949"/>
            <a:chExt cx="647132" cy="647130"/>
          </a:xfrm>
        </p:grpSpPr>
        <p:sp>
          <p:nvSpPr>
            <p:cNvPr id="60" name="Oval 59">
              <a:extLst>
                <a:ext uri="{FF2B5EF4-FFF2-40B4-BE49-F238E27FC236}">
                  <a16:creationId xmlns:a16="http://schemas.microsoft.com/office/drawing/2014/main" id="{E4836B10-3C7D-4157-82D1-844E7DE6E0DE}"/>
                </a:ext>
              </a:extLst>
            </p:cNvPr>
            <p:cNvSpPr/>
            <p:nvPr/>
          </p:nvSpPr>
          <p:spPr bwMode="auto">
            <a:xfrm>
              <a:off x="-1335929" y="9799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DAE6944-163E-4A79-8A34-300614F00E4B}"/>
                </a:ext>
              </a:extLst>
            </p:cNvPr>
            <p:cNvGrpSpPr/>
            <p:nvPr/>
          </p:nvGrpSpPr>
          <p:grpSpPr>
            <a:xfrm>
              <a:off x="-1159434" y="1113805"/>
              <a:ext cx="294176" cy="379411"/>
              <a:chOff x="13893800" y="1820863"/>
              <a:chExt cx="898525" cy="1158875"/>
            </a:xfrm>
            <a:solidFill>
              <a:schemeClr val="accent1"/>
            </a:solidFill>
          </p:grpSpPr>
          <p:sp>
            <p:nvSpPr>
              <p:cNvPr id="68" name="Freeform 5">
                <a:extLst>
                  <a:ext uri="{FF2B5EF4-FFF2-40B4-BE49-F238E27FC236}">
                    <a16:creationId xmlns:a16="http://schemas.microsoft.com/office/drawing/2014/main" id="{85975254-1E54-4C04-800B-E5528F7AE464}"/>
                  </a:ext>
                </a:extLst>
              </p:cNvPr>
              <p:cNvSpPr>
                <a:spLocks noEditPoints="1"/>
              </p:cNvSpPr>
              <p:nvPr/>
            </p:nvSpPr>
            <p:spPr bwMode="auto">
              <a:xfrm>
                <a:off x="14424025" y="2632076"/>
                <a:ext cx="236538" cy="246063"/>
              </a:xfrm>
              <a:custGeom>
                <a:avLst/>
                <a:gdLst>
                  <a:gd name="T0" fmla="*/ 1 w 65"/>
                  <a:gd name="T1" fmla="*/ 16 h 68"/>
                  <a:gd name="T2" fmla="*/ 10 w 65"/>
                  <a:gd name="T3" fmla="*/ 33 h 68"/>
                  <a:gd name="T4" fmla="*/ 0 w 65"/>
                  <a:gd name="T5" fmla="*/ 50 h 68"/>
                  <a:gd name="T6" fmla="*/ 1 w 65"/>
                  <a:gd name="T7" fmla="*/ 54 h 68"/>
                  <a:gd name="T8" fmla="*/ 4 w 65"/>
                  <a:gd name="T9" fmla="*/ 56 h 68"/>
                  <a:gd name="T10" fmla="*/ 23 w 65"/>
                  <a:gd name="T11" fmla="*/ 53 h 68"/>
                  <a:gd name="T12" fmla="*/ 36 w 65"/>
                  <a:gd name="T13" fmla="*/ 67 h 68"/>
                  <a:gd name="T14" fmla="*/ 39 w 65"/>
                  <a:gd name="T15" fmla="*/ 68 h 68"/>
                  <a:gd name="T16" fmla="*/ 40 w 65"/>
                  <a:gd name="T17" fmla="*/ 68 h 68"/>
                  <a:gd name="T18" fmla="*/ 43 w 65"/>
                  <a:gd name="T19" fmla="*/ 65 h 68"/>
                  <a:gd name="T20" fmla="*/ 46 w 65"/>
                  <a:gd name="T21" fmla="*/ 47 h 68"/>
                  <a:gd name="T22" fmla="*/ 63 w 65"/>
                  <a:gd name="T23" fmla="*/ 39 h 68"/>
                  <a:gd name="T24" fmla="*/ 65 w 65"/>
                  <a:gd name="T25" fmla="*/ 35 h 68"/>
                  <a:gd name="T26" fmla="*/ 63 w 65"/>
                  <a:gd name="T27" fmla="*/ 32 h 68"/>
                  <a:gd name="T28" fmla="*/ 47 w 65"/>
                  <a:gd name="T29" fmla="*/ 23 h 68"/>
                  <a:gd name="T30" fmla="*/ 45 w 65"/>
                  <a:gd name="T31" fmla="*/ 4 h 68"/>
                  <a:gd name="T32" fmla="*/ 42 w 65"/>
                  <a:gd name="T33" fmla="*/ 1 h 68"/>
                  <a:gd name="T34" fmla="*/ 38 w 65"/>
                  <a:gd name="T35" fmla="*/ 2 h 68"/>
                  <a:gd name="T36" fmla="*/ 24 w 65"/>
                  <a:gd name="T37" fmla="*/ 15 h 68"/>
                  <a:gd name="T38" fmla="*/ 6 w 65"/>
                  <a:gd name="T39" fmla="*/ 11 h 68"/>
                  <a:gd name="T40" fmla="*/ 2 w 65"/>
                  <a:gd name="T41" fmla="*/ 12 h 68"/>
                  <a:gd name="T42" fmla="*/ 1 w 65"/>
                  <a:gd name="T43" fmla="*/ 16 h 68"/>
                  <a:gd name="T44" fmla="*/ 18 w 65"/>
                  <a:gd name="T45" fmla="*/ 32 h 68"/>
                  <a:gd name="T46" fmla="*/ 12 w 65"/>
                  <a:gd name="T47" fmla="*/ 20 h 68"/>
                  <a:gd name="T48" fmla="*/ 25 w 65"/>
                  <a:gd name="T49" fmla="*/ 23 h 68"/>
                  <a:gd name="T50" fmla="*/ 28 w 65"/>
                  <a:gd name="T51" fmla="*/ 22 h 68"/>
                  <a:gd name="T52" fmla="*/ 38 w 65"/>
                  <a:gd name="T53" fmla="*/ 13 h 68"/>
                  <a:gd name="T54" fmla="*/ 39 w 65"/>
                  <a:gd name="T55" fmla="*/ 26 h 68"/>
                  <a:gd name="T56" fmla="*/ 41 w 65"/>
                  <a:gd name="T57" fmla="*/ 29 h 68"/>
                  <a:gd name="T58" fmla="*/ 52 w 65"/>
                  <a:gd name="T59" fmla="*/ 35 h 68"/>
                  <a:gd name="T60" fmla="*/ 41 w 65"/>
                  <a:gd name="T61" fmla="*/ 40 h 68"/>
                  <a:gd name="T62" fmla="*/ 38 w 65"/>
                  <a:gd name="T63" fmla="*/ 43 h 68"/>
                  <a:gd name="T64" fmla="*/ 36 w 65"/>
                  <a:gd name="T65" fmla="*/ 56 h 68"/>
                  <a:gd name="T66" fmla="*/ 28 w 65"/>
                  <a:gd name="T67" fmla="*/ 46 h 68"/>
                  <a:gd name="T68" fmla="*/ 25 w 65"/>
                  <a:gd name="T69" fmla="*/ 45 h 68"/>
                  <a:gd name="T70" fmla="*/ 24 w 65"/>
                  <a:gd name="T71" fmla="*/ 45 h 68"/>
                  <a:gd name="T72" fmla="*/ 11 w 65"/>
                  <a:gd name="T73" fmla="*/ 47 h 68"/>
                  <a:gd name="T74" fmla="*/ 18 w 65"/>
                  <a:gd name="T75" fmla="*/ 36 h 68"/>
                  <a:gd name="T76" fmla="*/ 18 w 65"/>
                  <a:gd name="T7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68">
                    <a:moveTo>
                      <a:pt x="1" y="16"/>
                    </a:moveTo>
                    <a:cubicBezTo>
                      <a:pt x="10" y="33"/>
                      <a:pt x="10" y="33"/>
                      <a:pt x="10" y="33"/>
                    </a:cubicBezTo>
                    <a:cubicBezTo>
                      <a:pt x="0" y="50"/>
                      <a:pt x="0" y="50"/>
                      <a:pt x="0" y="50"/>
                    </a:cubicBezTo>
                    <a:cubicBezTo>
                      <a:pt x="0" y="51"/>
                      <a:pt x="0" y="53"/>
                      <a:pt x="1" y="54"/>
                    </a:cubicBezTo>
                    <a:cubicBezTo>
                      <a:pt x="1" y="55"/>
                      <a:pt x="3" y="56"/>
                      <a:pt x="4" y="56"/>
                    </a:cubicBezTo>
                    <a:cubicBezTo>
                      <a:pt x="23" y="53"/>
                      <a:pt x="23" y="53"/>
                      <a:pt x="23" y="53"/>
                    </a:cubicBezTo>
                    <a:cubicBezTo>
                      <a:pt x="36" y="67"/>
                      <a:pt x="36" y="67"/>
                      <a:pt x="36" y="67"/>
                    </a:cubicBezTo>
                    <a:cubicBezTo>
                      <a:pt x="36" y="68"/>
                      <a:pt x="38" y="68"/>
                      <a:pt x="39" y="68"/>
                    </a:cubicBezTo>
                    <a:cubicBezTo>
                      <a:pt x="39" y="68"/>
                      <a:pt x="39" y="68"/>
                      <a:pt x="40" y="68"/>
                    </a:cubicBezTo>
                    <a:cubicBezTo>
                      <a:pt x="41" y="68"/>
                      <a:pt x="42" y="67"/>
                      <a:pt x="43" y="65"/>
                    </a:cubicBezTo>
                    <a:cubicBezTo>
                      <a:pt x="46" y="47"/>
                      <a:pt x="46" y="47"/>
                      <a:pt x="46" y="47"/>
                    </a:cubicBezTo>
                    <a:cubicBezTo>
                      <a:pt x="63" y="39"/>
                      <a:pt x="63" y="39"/>
                      <a:pt x="63" y="39"/>
                    </a:cubicBezTo>
                    <a:cubicBezTo>
                      <a:pt x="64" y="38"/>
                      <a:pt x="65" y="37"/>
                      <a:pt x="65" y="35"/>
                    </a:cubicBezTo>
                    <a:cubicBezTo>
                      <a:pt x="65" y="34"/>
                      <a:pt x="65" y="32"/>
                      <a:pt x="63" y="32"/>
                    </a:cubicBezTo>
                    <a:cubicBezTo>
                      <a:pt x="47" y="23"/>
                      <a:pt x="47" y="23"/>
                      <a:pt x="47" y="23"/>
                    </a:cubicBezTo>
                    <a:cubicBezTo>
                      <a:pt x="45" y="4"/>
                      <a:pt x="45" y="4"/>
                      <a:pt x="45" y="4"/>
                    </a:cubicBezTo>
                    <a:cubicBezTo>
                      <a:pt x="44" y="2"/>
                      <a:pt x="43" y="1"/>
                      <a:pt x="42" y="1"/>
                    </a:cubicBezTo>
                    <a:cubicBezTo>
                      <a:pt x="41" y="0"/>
                      <a:pt x="39" y="1"/>
                      <a:pt x="38" y="2"/>
                    </a:cubicBezTo>
                    <a:cubicBezTo>
                      <a:pt x="24" y="15"/>
                      <a:pt x="24" y="15"/>
                      <a:pt x="24" y="15"/>
                    </a:cubicBezTo>
                    <a:cubicBezTo>
                      <a:pt x="6" y="11"/>
                      <a:pt x="6" y="11"/>
                      <a:pt x="6" y="11"/>
                    </a:cubicBezTo>
                    <a:cubicBezTo>
                      <a:pt x="4" y="11"/>
                      <a:pt x="3" y="11"/>
                      <a:pt x="2" y="12"/>
                    </a:cubicBezTo>
                    <a:cubicBezTo>
                      <a:pt x="1" y="13"/>
                      <a:pt x="1" y="15"/>
                      <a:pt x="1" y="16"/>
                    </a:cubicBezTo>
                    <a:close/>
                    <a:moveTo>
                      <a:pt x="18" y="32"/>
                    </a:moveTo>
                    <a:cubicBezTo>
                      <a:pt x="12" y="20"/>
                      <a:pt x="12" y="20"/>
                      <a:pt x="12" y="20"/>
                    </a:cubicBezTo>
                    <a:cubicBezTo>
                      <a:pt x="25" y="23"/>
                      <a:pt x="25" y="23"/>
                      <a:pt x="25" y="23"/>
                    </a:cubicBezTo>
                    <a:cubicBezTo>
                      <a:pt x="26" y="23"/>
                      <a:pt x="27" y="23"/>
                      <a:pt x="28" y="22"/>
                    </a:cubicBezTo>
                    <a:cubicBezTo>
                      <a:pt x="38" y="13"/>
                      <a:pt x="38" y="13"/>
                      <a:pt x="38" y="13"/>
                    </a:cubicBezTo>
                    <a:cubicBezTo>
                      <a:pt x="39" y="26"/>
                      <a:pt x="39" y="26"/>
                      <a:pt x="39" y="26"/>
                    </a:cubicBezTo>
                    <a:cubicBezTo>
                      <a:pt x="39" y="27"/>
                      <a:pt x="40" y="28"/>
                      <a:pt x="41" y="29"/>
                    </a:cubicBezTo>
                    <a:cubicBezTo>
                      <a:pt x="52" y="35"/>
                      <a:pt x="52" y="35"/>
                      <a:pt x="52" y="35"/>
                    </a:cubicBezTo>
                    <a:cubicBezTo>
                      <a:pt x="41" y="40"/>
                      <a:pt x="41" y="40"/>
                      <a:pt x="41" y="40"/>
                    </a:cubicBezTo>
                    <a:cubicBezTo>
                      <a:pt x="40" y="41"/>
                      <a:pt x="39" y="42"/>
                      <a:pt x="38" y="43"/>
                    </a:cubicBezTo>
                    <a:cubicBezTo>
                      <a:pt x="36" y="56"/>
                      <a:pt x="36" y="56"/>
                      <a:pt x="36" y="56"/>
                    </a:cubicBezTo>
                    <a:cubicBezTo>
                      <a:pt x="28" y="46"/>
                      <a:pt x="28" y="46"/>
                      <a:pt x="28" y="46"/>
                    </a:cubicBezTo>
                    <a:cubicBezTo>
                      <a:pt x="27" y="45"/>
                      <a:pt x="26" y="45"/>
                      <a:pt x="25" y="45"/>
                    </a:cubicBezTo>
                    <a:cubicBezTo>
                      <a:pt x="24" y="45"/>
                      <a:pt x="24" y="45"/>
                      <a:pt x="24" y="45"/>
                    </a:cubicBezTo>
                    <a:cubicBezTo>
                      <a:pt x="11" y="47"/>
                      <a:pt x="11" y="47"/>
                      <a:pt x="11" y="47"/>
                    </a:cubicBezTo>
                    <a:cubicBezTo>
                      <a:pt x="18" y="36"/>
                      <a:pt x="18" y="36"/>
                      <a:pt x="18" y="36"/>
                    </a:cubicBezTo>
                    <a:cubicBezTo>
                      <a:pt x="18" y="34"/>
                      <a:pt x="18" y="33"/>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FC557A73-975F-4A0C-B00B-F519BB7F7823}"/>
                  </a:ext>
                </a:extLst>
              </p:cNvPr>
              <p:cNvSpPr>
                <a:spLocks/>
              </p:cNvSpPr>
              <p:nvPr/>
            </p:nvSpPr>
            <p:spPr bwMode="auto">
              <a:xfrm>
                <a:off x="14038263" y="1968501"/>
                <a:ext cx="390525" cy="30163"/>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7">
                <a:extLst>
                  <a:ext uri="{FF2B5EF4-FFF2-40B4-BE49-F238E27FC236}">
                    <a16:creationId xmlns:a16="http://schemas.microsoft.com/office/drawing/2014/main" id="{D121F370-8F56-43A6-984B-6BB12FD19B54}"/>
                  </a:ext>
                </a:extLst>
              </p:cNvPr>
              <p:cNvSpPr>
                <a:spLocks/>
              </p:cNvSpPr>
              <p:nvPr/>
            </p:nvSpPr>
            <p:spPr bwMode="auto">
              <a:xfrm>
                <a:off x="14038263" y="20812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8">
                <a:extLst>
                  <a:ext uri="{FF2B5EF4-FFF2-40B4-BE49-F238E27FC236}">
                    <a16:creationId xmlns:a16="http://schemas.microsoft.com/office/drawing/2014/main" id="{B2D99747-A9BC-4333-96EB-609F40AD010A}"/>
                  </a:ext>
                </a:extLst>
              </p:cNvPr>
              <p:cNvSpPr>
                <a:spLocks noEditPoints="1"/>
              </p:cNvSpPr>
              <p:nvPr/>
            </p:nvSpPr>
            <p:spPr bwMode="auto">
              <a:xfrm>
                <a:off x="13893800" y="1820863"/>
                <a:ext cx="898525" cy="1158875"/>
              </a:xfrm>
              <a:custGeom>
                <a:avLst/>
                <a:gdLst>
                  <a:gd name="T0" fmla="*/ 243 w 247"/>
                  <a:gd name="T1" fmla="*/ 0 h 320"/>
                  <a:gd name="T2" fmla="*/ 4 w 247"/>
                  <a:gd name="T3" fmla="*/ 0 h 320"/>
                  <a:gd name="T4" fmla="*/ 0 w 247"/>
                  <a:gd name="T5" fmla="*/ 4 h 320"/>
                  <a:gd name="T6" fmla="*/ 0 w 247"/>
                  <a:gd name="T7" fmla="*/ 316 h 320"/>
                  <a:gd name="T8" fmla="*/ 4 w 247"/>
                  <a:gd name="T9" fmla="*/ 320 h 320"/>
                  <a:gd name="T10" fmla="*/ 243 w 247"/>
                  <a:gd name="T11" fmla="*/ 320 h 320"/>
                  <a:gd name="T12" fmla="*/ 247 w 247"/>
                  <a:gd name="T13" fmla="*/ 316 h 320"/>
                  <a:gd name="T14" fmla="*/ 247 w 247"/>
                  <a:gd name="T15" fmla="*/ 4 h 320"/>
                  <a:gd name="T16" fmla="*/ 243 w 247"/>
                  <a:gd name="T17" fmla="*/ 0 h 320"/>
                  <a:gd name="T18" fmla="*/ 8 w 247"/>
                  <a:gd name="T19" fmla="*/ 273 h 320"/>
                  <a:gd name="T20" fmla="*/ 47 w 247"/>
                  <a:gd name="T21" fmla="*/ 312 h 320"/>
                  <a:gd name="T22" fmla="*/ 8 w 247"/>
                  <a:gd name="T23" fmla="*/ 312 h 320"/>
                  <a:gd name="T24" fmla="*/ 8 w 247"/>
                  <a:gd name="T25" fmla="*/ 273 h 320"/>
                  <a:gd name="T26" fmla="*/ 51 w 247"/>
                  <a:gd name="T27" fmla="*/ 305 h 320"/>
                  <a:gd name="T28" fmla="*/ 15 w 247"/>
                  <a:gd name="T29" fmla="*/ 269 h 320"/>
                  <a:gd name="T30" fmla="*/ 51 w 247"/>
                  <a:gd name="T31" fmla="*/ 269 h 320"/>
                  <a:gd name="T32" fmla="*/ 51 w 247"/>
                  <a:gd name="T33" fmla="*/ 305 h 320"/>
                  <a:gd name="T34" fmla="*/ 239 w 247"/>
                  <a:gd name="T35" fmla="*/ 312 h 320"/>
                  <a:gd name="T36" fmla="*/ 59 w 247"/>
                  <a:gd name="T37" fmla="*/ 312 h 320"/>
                  <a:gd name="T38" fmla="*/ 59 w 247"/>
                  <a:gd name="T39" fmla="*/ 265 h 320"/>
                  <a:gd name="T40" fmla="*/ 55 w 247"/>
                  <a:gd name="T41" fmla="*/ 261 h 320"/>
                  <a:gd name="T42" fmla="*/ 8 w 247"/>
                  <a:gd name="T43" fmla="*/ 261 h 320"/>
                  <a:gd name="T44" fmla="*/ 8 w 247"/>
                  <a:gd name="T45" fmla="*/ 8 h 320"/>
                  <a:gd name="T46" fmla="*/ 239 w 247"/>
                  <a:gd name="T47" fmla="*/ 8 h 320"/>
                  <a:gd name="T48" fmla="*/ 239 w 247"/>
                  <a:gd name="T49" fmla="*/ 3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20">
                    <a:moveTo>
                      <a:pt x="243" y="0"/>
                    </a:moveTo>
                    <a:cubicBezTo>
                      <a:pt x="4" y="0"/>
                      <a:pt x="4" y="0"/>
                      <a:pt x="4" y="0"/>
                    </a:cubicBezTo>
                    <a:cubicBezTo>
                      <a:pt x="2" y="0"/>
                      <a:pt x="0" y="2"/>
                      <a:pt x="0" y="4"/>
                    </a:cubicBezTo>
                    <a:cubicBezTo>
                      <a:pt x="0" y="316"/>
                      <a:pt x="0" y="316"/>
                      <a:pt x="0" y="316"/>
                    </a:cubicBezTo>
                    <a:cubicBezTo>
                      <a:pt x="0" y="318"/>
                      <a:pt x="2" y="320"/>
                      <a:pt x="4" y="320"/>
                    </a:cubicBezTo>
                    <a:cubicBezTo>
                      <a:pt x="243" y="320"/>
                      <a:pt x="243" y="320"/>
                      <a:pt x="243" y="320"/>
                    </a:cubicBezTo>
                    <a:cubicBezTo>
                      <a:pt x="245" y="320"/>
                      <a:pt x="247" y="318"/>
                      <a:pt x="247" y="316"/>
                    </a:cubicBezTo>
                    <a:cubicBezTo>
                      <a:pt x="247" y="4"/>
                      <a:pt x="247" y="4"/>
                      <a:pt x="247" y="4"/>
                    </a:cubicBezTo>
                    <a:cubicBezTo>
                      <a:pt x="247" y="2"/>
                      <a:pt x="245" y="0"/>
                      <a:pt x="243" y="0"/>
                    </a:cubicBezTo>
                    <a:close/>
                    <a:moveTo>
                      <a:pt x="8" y="273"/>
                    </a:moveTo>
                    <a:cubicBezTo>
                      <a:pt x="47" y="312"/>
                      <a:pt x="47" y="312"/>
                      <a:pt x="47" y="312"/>
                    </a:cubicBezTo>
                    <a:cubicBezTo>
                      <a:pt x="8" y="312"/>
                      <a:pt x="8" y="312"/>
                      <a:pt x="8" y="312"/>
                    </a:cubicBezTo>
                    <a:lnTo>
                      <a:pt x="8" y="273"/>
                    </a:lnTo>
                    <a:close/>
                    <a:moveTo>
                      <a:pt x="51" y="305"/>
                    </a:moveTo>
                    <a:cubicBezTo>
                      <a:pt x="15" y="269"/>
                      <a:pt x="15" y="269"/>
                      <a:pt x="15" y="269"/>
                    </a:cubicBezTo>
                    <a:cubicBezTo>
                      <a:pt x="51" y="269"/>
                      <a:pt x="51" y="269"/>
                      <a:pt x="51" y="269"/>
                    </a:cubicBezTo>
                    <a:lnTo>
                      <a:pt x="51" y="305"/>
                    </a:lnTo>
                    <a:close/>
                    <a:moveTo>
                      <a:pt x="239" y="312"/>
                    </a:moveTo>
                    <a:cubicBezTo>
                      <a:pt x="59" y="312"/>
                      <a:pt x="59" y="312"/>
                      <a:pt x="59" y="312"/>
                    </a:cubicBezTo>
                    <a:cubicBezTo>
                      <a:pt x="59" y="265"/>
                      <a:pt x="59" y="265"/>
                      <a:pt x="59" y="265"/>
                    </a:cubicBezTo>
                    <a:cubicBezTo>
                      <a:pt x="59" y="263"/>
                      <a:pt x="58" y="261"/>
                      <a:pt x="55" y="261"/>
                    </a:cubicBezTo>
                    <a:cubicBezTo>
                      <a:pt x="8" y="261"/>
                      <a:pt x="8" y="261"/>
                      <a:pt x="8" y="261"/>
                    </a:cubicBezTo>
                    <a:cubicBezTo>
                      <a:pt x="8" y="8"/>
                      <a:pt x="8" y="8"/>
                      <a:pt x="8" y="8"/>
                    </a:cubicBezTo>
                    <a:cubicBezTo>
                      <a:pt x="239" y="8"/>
                      <a:pt x="239" y="8"/>
                      <a:pt x="239" y="8"/>
                    </a:cubicBezTo>
                    <a:lnTo>
                      <a:pt x="2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E9089C82-0F31-4BEF-AC5D-6A0EABCE32A4}"/>
                  </a:ext>
                </a:extLst>
              </p:cNvPr>
              <p:cNvSpPr>
                <a:spLocks noEditPoints="1"/>
              </p:cNvSpPr>
              <p:nvPr/>
            </p:nvSpPr>
            <p:spPr bwMode="auto">
              <a:xfrm>
                <a:off x="14501813" y="19685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2"/>
                      <a:pt x="37" y="0"/>
                      <a:pt x="35" y="0"/>
                    </a:cubicBezTo>
                    <a:cubicBezTo>
                      <a:pt x="4" y="0"/>
                      <a:pt x="4" y="0"/>
                      <a:pt x="4" y="0"/>
                    </a:cubicBezTo>
                    <a:cubicBezTo>
                      <a:pt x="1" y="0"/>
                      <a:pt x="0" y="2"/>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FB55817A-8B1E-45C9-B8B8-5AE45D30B75F}"/>
                  </a:ext>
                </a:extLst>
              </p:cNvPr>
              <p:cNvSpPr>
                <a:spLocks/>
              </p:cNvSpPr>
              <p:nvPr/>
            </p:nvSpPr>
            <p:spPr bwMode="auto">
              <a:xfrm>
                <a:off x="14038263" y="21828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BD31764D-30E2-41BD-8435-0E90A562EF0B}"/>
                  </a:ext>
                </a:extLst>
              </p:cNvPr>
              <p:cNvSpPr>
                <a:spLocks/>
              </p:cNvSpPr>
              <p:nvPr/>
            </p:nvSpPr>
            <p:spPr bwMode="auto">
              <a:xfrm>
                <a:off x="14038263" y="22987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2">
                <a:extLst>
                  <a:ext uri="{FF2B5EF4-FFF2-40B4-BE49-F238E27FC236}">
                    <a16:creationId xmlns:a16="http://schemas.microsoft.com/office/drawing/2014/main" id="{61B38C9A-E6B4-442B-8F57-3ADC3370C17B}"/>
                  </a:ext>
                </a:extLst>
              </p:cNvPr>
              <p:cNvSpPr>
                <a:spLocks noEditPoints="1"/>
              </p:cNvSpPr>
              <p:nvPr/>
            </p:nvSpPr>
            <p:spPr bwMode="auto">
              <a:xfrm>
                <a:off x="14501813" y="2182813"/>
                <a:ext cx="141288" cy="144463"/>
              </a:xfrm>
              <a:custGeom>
                <a:avLst/>
                <a:gdLst>
                  <a:gd name="T0" fmla="*/ 4 w 39"/>
                  <a:gd name="T1" fmla="*/ 40 h 40"/>
                  <a:gd name="T2" fmla="*/ 35 w 39"/>
                  <a:gd name="T3" fmla="*/ 40 h 40"/>
                  <a:gd name="T4" fmla="*/ 39 w 39"/>
                  <a:gd name="T5" fmla="*/ 36 h 40"/>
                  <a:gd name="T6" fmla="*/ 39 w 39"/>
                  <a:gd name="T7" fmla="*/ 4 h 40"/>
                  <a:gd name="T8" fmla="*/ 35 w 39"/>
                  <a:gd name="T9" fmla="*/ 0 h 40"/>
                  <a:gd name="T10" fmla="*/ 4 w 39"/>
                  <a:gd name="T11" fmla="*/ 0 h 40"/>
                  <a:gd name="T12" fmla="*/ 0 w 39"/>
                  <a:gd name="T13" fmla="*/ 4 h 40"/>
                  <a:gd name="T14" fmla="*/ 0 w 39"/>
                  <a:gd name="T15" fmla="*/ 36 h 40"/>
                  <a:gd name="T16" fmla="*/ 4 w 39"/>
                  <a:gd name="T17" fmla="*/ 40 h 40"/>
                  <a:gd name="T18" fmla="*/ 8 w 39"/>
                  <a:gd name="T19" fmla="*/ 8 h 40"/>
                  <a:gd name="T20" fmla="*/ 31 w 39"/>
                  <a:gd name="T21" fmla="*/ 8 h 40"/>
                  <a:gd name="T22" fmla="*/ 31 w 39"/>
                  <a:gd name="T23" fmla="*/ 32 h 40"/>
                  <a:gd name="T24" fmla="*/ 8 w 39"/>
                  <a:gd name="T25" fmla="*/ 32 h 40"/>
                  <a:gd name="T26" fmla="*/ 8 w 39"/>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0">
                    <a:moveTo>
                      <a:pt x="4" y="40"/>
                    </a:moveTo>
                    <a:cubicBezTo>
                      <a:pt x="35" y="40"/>
                      <a:pt x="35" y="40"/>
                      <a:pt x="35" y="40"/>
                    </a:cubicBezTo>
                    <a:cubicBezTo>
                      <a:pt x="37" y="40"/>
                      <a:pt x="39" y="38"/>
                      <a:pt x="39" y="36"/>
                    </a:cubicBezTo>
                    <a:cubicBezTo>
                      <a:pt x="39" y="4"/>
                      <a:pt x="39" y="4"/>
                      <a:pt x="39" y="4"/>
                    </a:cubicBezTo>
                    <a:cubicBezTo>
                      <a:pt x="39" y="2"/>
                      <a:pt x="37" y="0"/>
                      <a:pt x="35" y="0"/>
                    </a:cubicBezTo>
                    <a:cubicBezTo>
                      <a:pt x="4" y="0"/>
                      <a:pt x="4" y="0"/>
                      <a:pt x="4" y="0"/>
                    </a:cubicBezTo>
                    <a:cubicBezTo>
                      <a:pt x="1" y="0"/>
                      <a:pt x="0" y="2"/>
                      <a:pt x="0" y="4"/>
                    </a:cubicBezTo>
                    <a:cubicBezTo>
                      <a:pt x="0" y="36"/>
                      <a:pt x="0" y="36"/>
                      <a:pt x="0" y="36"/>
                    </a:cubicBezTo>
                    <a:cubicBezTo>
                      <a:pt x="0" y="38"/>
                      <a:pt x="1" y="40"/>
                      <a:pt x="4" y="40"/>
                    </a:cubicBezTo>
                    <a:close/>
                    <a:moveTo>
                      <a:pt x="8" y="8"/>
                    </a:moveTo>
                    <a:cubicBezTo>
                      <a:pt x="31" y="8"/>
                      <a:pt x="31" y="8"/>
                      <a:pt x="31" y="8"/>
                    </a:cubicBezTo>
                    <a:cubicBezTo>
                      <a:pt x="31" y="32"/>
                      <a:pt x="31" y="32"/>
                      <a:pt x="31" y="32"/>
                    </a:cubicBezTo>
                    <a:cubicBezTo>
                      <a:pt x="8" y="32"/>
                      <a:pt x="8" y="32"/>
                      <a:pt x="8" y="3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DE99EAF1-F5A4-41AF-A7B2-C9CCF8C1530E}"/>
                  </a:ext>
                </a:extLst>
              </p:cNvPr>
              <p:cNvSpPr>
                <a:spLocks/>
              </p:cNvSpPr>
              <p:nvPr/>
            </p:nvSpPr>
            <p:spPr bwMode="auto">
              <a:xfrm>
                <a:off x="14038263" y="24003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4">
                <a:extLst>
                  <a:ext uri="{FF2B5EF4-FFF2-40B4-BE49-F238E27FC236}">
                    <a16:creationId xmlns:a16="http://schemas.microsoft.com/office/drawing/2014/main" id="{24B8F3CC-AB8C-4B01-865B-14160C696260}"/>
                  </a:ext>
                </a:extLst>
              </p:cNvPr>
              <p:cNvSpPr>
                <a:spLocks/>
              </p:cNvSpPr>
              <p:nvPr/>
            </p:nvSpPr>
            <p:spPr bwMode="auto">
              <a:xfrm>
                <a:off x="14038263" y="25130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5">
                <a:extLst>
                  <a:ext uri="{FF2B5EF4-FFF2-40B4-BE49-F238E27FC236}">
                    <a16:creationId xmlns:a16="http://schemas.microsoft.com/office/drawing/2014/main" id="{A8B6B3C3-600C-4190-B60D-5E008E803068}"/>
                  </a:ext>
                </a:extLst>
              </p:cNvPr>
              <p:cNvSpPr>
                <a:spLocks noEditPoints="1"/>
              </p:cNvSpPr>
              <p:nvPr/>
            </p:nvSpPr>
            <p:spPr bwMode="auto">
              <a:xfrm>
                <a:off x="14501813" y="24003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1"/>
                      <a:pt x="37" y="0"/>
                      <a:pt x="35" y="0"/>
                    </a:cubicBezTo>
                    <a:cubicBezTo>
                      <a:pt x="4" y="0"/>
                      <a:pt x="4" y="0"/>
                      <a:pt x="4" y="0"/>
                    </a:cubicBezTo>
                    <a:cubicBezTo>
                      <a:pt x="1" y="0"/>
                      <a:pt x="0" y="1"/>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 name="Group 104">
            <a:extLst>
              <a:ext uri="{FF2B5EF4-FFF2-40B4-BE49-F238E27FC236}">
                <a16:creationId xmlns:a16="http://schemas.microsoft.com/office/drawing/2014/main" id="{4F8F9612-D051-4954-839F-C9FF448969FE}"/>
              </a:ext>
            </a:extLst>
          </p:cNvPr>
          <p:cNvGrpSpPr/>
          <p:nvPr/>
        </p:nvGrpSpPr>
        <p:grpSpPr>
          <a:xfrm>
            <a:off x="8807748" y="4526532"/>
            <a:ext cx="647132" cy="647130"/>
            <a:chOff x="-1335929" y="4066049"/>
            <a:chExt cx="647132" cy="647130"/>
          </a:xfrm>
        </p:grpSpPr>
        <p:sp>
          <p:nvSpPr>
            <p:cNvPr id="66" name="Oval 65">
              <a:extLst>
                <a:ext uri="{FF2B5EF4-FFF2-40B4-BE49-F238E27FC236}">
                  <a16:creationId xmlns:a16="http://schemas.microsoft.com/office/drawing/2014/main" id="{336CE2B7-0B44-4B3B-BAD2-8DD4B07F28B1}"/>
                </a:ext>
              </a:extLst>
            </p:cNvPr>
            <p:cNvSpPr/>
            <p:nvPr/>
          </p:nvSpPr>
          <p:spPr bwMode="auto">
            <a:xfrm>
              <a:off x="-1335929" y="40660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79746C62-F1B1-4850-8D07-BEB9D203DA87}"/>
                </a:ext>
              </a:extLst>
            </p:cNvPr>
            <p:cNvGrpSpPr/>
            <p:nvPr/>
          </p:nvGrpSpPr>
          <p:grpSpPr>
            <a:xfrm>
              <a:off x="-1118738" y="4242744"/>
              <a:ext cx="228600" cy="300695"/>
              <a:chOff x="7494588" y="4694238"/>
              <a:chExt cx="206375" cy="271462"/>
            </a:xfrm>
            <a:solidFill>
              <a:schemeClr val="accent1"/>
            </a:solidFill>
          </p:grpSpPr>
          <p:sp>
            <p:nvSpPr>
              <p:cNvPr id="98" name="Freeform 39">
                <a:extLst>
                  <a:ext uri="{FF2B5EF4-FFF2-40B4-BE49-F238E27FC236}">
                    <a16:creationId xmlns:a16="http://schemas.microsoft.com/office/drawing/2014/main" id="{416D21D2-0653-45B5-B657-2C47010B7DFE}"/>
                  </a:ext>
                </a:extLst>
              </p:cNvPr>
              <p:cNvSpPr>
                <a:spLocks/>
              </p:cNvSpPr>
              <p:nvPr/>
            </p:nvSpPr>
            <p:spPr bwMode="auto">
              <a:xfrm>
                <a:off x="7532688" y="4803775"/>
                <a:ext cx="131763" cy="103188"/>
              </a:xfrm>
              <a:custGeom>
                <a:avLst/>
                <a:gdLst>
                  <a:gd name="T0" fmla="*/ 41 w 83"/>
                  <a:gd name="T1" fmla="*/ 65 h 65"/>
                  <a:gd name="T2" fmla="*/ 0 w 83"/>
                  <a:gd name="T3" fmla="*/ 12 h 65"/>
                  <a:gd name="T4" fmla="*/ 16 w 83"/>
                  <a:gd name="T5" fmla="*/ 0 h 65"/>
                  <a:gd name="T6" fmla="*/ 41 w 83"/>
                  <a:gd name="T7" fmla="*/ 35 h 65"/>
                  <a:gd name="T8" fmla="*/ 67 w 83"/>
                  <a:gd name="T9" fmla="*/ 0 h 65"/>
                  <a:gd name="T10" fmla="*/ 83 w 83"/>
                  <a:gd name="T11" fmla="*/ 12 h 65"/>
                  <a:gd name="T12" fmla="*/ 41 w 83"/>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83" h="65">
                    <a:moveTo>
                      <a:pt x="41" y="65"/>
                    </a:moveTo>
                    <a:lnTo>
                      <a:pt x="0" y="12"/>
                    </a:lnTo>
                    <a:lnTo>
                      <a:pt x="16" y="0"/>
                    </a:lnTo>
                    <a:lnTo>
                      <a:pt x="41" y="35"/>
                    </a:lnTo>
                    <a:lnTo>
                      <a:pt x="67" y="0"/>
                    </a:lnTo>
                    <a:lnTo>
                      <a:pt x="83" y="12"/>
                    </a:lnTo>
                    <a:lnTo>
                      <a:pt x="4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40">
                <a:extLst>
                  <a:ext uri="{FF2B5EF4-FFF2-40B4-BE49-F238E27FC236}">
                    <a16:creationId xmlns:a16="http://schemas.microsoft.com/office/drawing/2014/main" id="{FE95A0D6-BEB3-4616-8FBC-D76292F7692F}"/>
                  </a:ext>
                </a:extLst>
              </p:cNvPr>
              <p:cNvSpPr>
                <a:spLocks noChangeArrowheads="1"/>
              </p:cNvSpPr>
              <p:nvPr/>
            </p:nvSpPr>
            <p:spPr bwMode="auto">
              <a:xfrm>
                <a:off x="7583488" y="4694238"/>
                <a:ext cx="30163" cy="187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41">
                <a:extLst>
                  <a:ext uri="{FF2B5EF4-FFF2-40B4-BE49-F238E27FC236}">
                    <a16:creationId xmlns:a16="http://schemas.microsoft.com/office/drawing/2014/main" id="{909AB2D0-E131-4A7F-892F-D5A9DC09A6C4}"/>
                  </a:ext>
                </a:extLst>
              </p:cNvPr>
              <p:cNvSpPr>
                <a:spLocks noChangeArrowheads="1"/>
              </p:cNvSpPr>
              <p:nvPr/>
            </p:nvSpPr>
            <p:spPr bwMode="auto">
              <a:xfrm>
                <a:off x="7494588" y="4937125"/>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3638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dirty="0">
                <a:solidFill>
                  <a:schemeClr val="tx2"/>
                </a:solidFill>
              </a:rPr>
              <a:t>Azure confidential computing links</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125200" cy="498700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Azure confidential computing solution page: </a:t>
            </a:r>
            <a:br>
              <a:rPr lang="en-US" sz="1600" dirty="0">
                <a:solidFill>
                  <a:schemeClr val="tx2"/>
                </a:solidFill>
              </a:rPr>
            </a:br>
            <a:r>
              <a:rPr lang="en-US" sz="1600" dirty="0">
                <a:solidFill>
                  <a:schemeClr val="tx2"/>
                </a:solidFill>
                <a:hlinkClick r:id="rId3"/>
              </a:rPr>
              <a:t>https://azure.microsoft.com/en-us/solutions/confidential-compute/</a:t>
            </a:r>
            <a:endParaRPr lang="en-US" sz="1600" dirty="0">
              <a:solidFill>
                <a:schemeClr val="tx2"/>
              </a:solidFill>
            </a:endParaRPr>
          </a:p>
          <a:p>
            <a:pPr>
              <a:spcBef>
                <a:spcPts val="1428"/>
              </a:spcBef>
            </a:pPr>
            <a:r>
              <a:rPr lang="en-US" sz="1600" dirty="0">
                <a:solidFill>
                  <a:srgbClr val="000000"/>
                </a:solidFill>
              </a:rPr>
              <a:t>Ignite Mechanics Video with Mark Russinovich:</a:t>
            </a:r>
            <a:br>
              <a:rPr lang="en-US" sz="1600" dirty="0">
                <a:solidFill>
                  <a:schemeClr val="tx2"/>
                </a:solidFill>
              </a:rPr>
            </a:br>
            <a:r>
              <a:rPr lang="en-US" sz="1600" dirty="0">
                <a:hlinkClick r:id="rId4"/>
              </a:rPr>
              <a:t>https://youtu.be/Qu6sP0XDMU8</a:t>
            </a:r>
            <a:r>
              <a:rPr lang="en-US" sz="1600" dirty="0"/>
              <a:t> </a:t>
            </a:r>
            <a:endParaRPr lang="en-US" sz="1600" dirty="0">
              <a:solidFill>
                <a:schemeClr val="tx2"/>
              </a:solidFill>
            </a:endParaRPr>
          </a:p>
          <a:p>
            <a:pPr>
              <a:spcBef>
                <a:spcPts val="1428"/>
              </a:spcBef>
            </a:pPr>
            <a:r>
              <a:rPr lang="en-US" sz="1600" dirty="0">
                <a:solidFill>
                  <a:srgbClr val="000000"/>
                </a:solidFill>
              </a:rPr>
              <a:t>Confidential Computing DC-Series VM [Preview]: </a:t>
            </a:r>
            <a:r>
              <a:rPr lang="en-US" sz="1600" dirty="0">
                <a:solidFill>
                  <a:schemeClr val="tx2"/>
                </a:solidFill>
                <a:hlinkClick r:id="rId5"/>
              </a:rPr>
              <a:t>http://aka.ms/ccvm</a:t>
            </a:r>
            <a:r>
              <a:rPr lang="en-US" sz="1600" dirty="0">
                <a:solidFill>
                  <a:schemeClr val="tx2"/>
                </a:solidFill>
              </a:rPr>
              <a:t> </a:t>
            </a:r>
          </a:p>
          <a:p>
            <a:pPr>
              <a:spcBef>
                <a:spcPts val="1428"/>
              </a:spcBef>
            </a:pPr>
            <a:r>
              <a:rPr lang="en-US" sz="1600" dirty="0">
                <a:solidFill>
                  <a:srgbClr val="000000"/>
                </a:solidFill>
              </a:rPr>
              <a:t>Azure Confidential Compute (Virtual Machine):</a:t>
            </a:r>
          </a:p>
          <a:p>
            <a:pPr>
              <a:spcBef>
                <a:spcPts val="0"/>
              </a:spcBef>
            </a:pPr>
            <a:r>
              <a:rPr lang="fr-FR" sz="1600" dirty="0">
                <a:hlinkClick r:id="rId6"/>
              </a:rPr>
              <a:t>https://azuremarketplace.microsoft.com/en-us/marketplace/apps/microsoft-azure-compute.acc-virtual-machine-v2?tab=Overview</a:t>
            </a:r>
            <a:endParaRPr lang="en-US" sz="1600" dirty="0">
              <a:solidFill>
                <a:srgbClr val="000000"/>
              </a:solidFill>
            </a:endParaRPr>
          </a:p>
          <a:p>
            <a:pPr>
              <a:spcBef>
                <a:spcPts val="1428"/>
              </a:spcBef>
            </a:pPr>
            <a:r>
              <a:rPr lang="en-US" sz="1600" dirty="0">
                <a:solidFill>
                  <a:srgbClr val="000000"/>
                </a:solidFill>
              </a:rPr>
              <a:t>Open Enclave SDK page:</a:t>
            </a:r>
            <a:br>
              <a:rPr lang="en-US" sz="1600" dirty="0">
                <a:solidFill>
                  <a:schemeClr val="tx2"/>
                </a:solidFill>
              </a:rPr>
            </a:br>
            <a:r>
              <a:rPr lang="en-US" sz="1600" dirty="0">
                <a:solidFill>
                  <a:schemeClr val="tx2"/>
                </a:solidFill>
                <a:hlinkClick r:id="rId7"/>
              </a:rPr>
              <a:t>https://openenclave.io/sdk/</a:t>
            </a:r>
            <a:endParaRPr lang="en-US" sz="1600" dirty="0">
              <a:solidFill>
                <a:schemeClr val="tx2"/>
              </a:solidFill>
            </a:endParaRPr>
          </a:p>
          <a:p>
            <a:pPr>
              <a:spcBef>
                <a:spcPts val="1428"/>
              </a:spcBef>
            </a:pPr>
            <a:r>
              <a:rPr lang="en-US" sz="1600" dirty="0">
                <a:solidFill>
                  <a:srgbClr val="000000"/>
                </a:solidFill>
              </a:rPr>
              <a:t>Open Enclave GitHub repository:</a:t>
            </a:r>
            <a:br>
              <a:rPr lang="en-US" sz="1600" dirty="0">
                <a:solidFill>
                  <a:schemeClr val="tx2"/>
                </a:solidFill>
              </a:rPr>
            </a:br>
            <a:r>
              <a:rPr lang="en-US" sz="1600" dirty="0">
                <a:solidFill>
                  <a:schemeClr val="tx2"/>
                </a:solidFill>
                <a:hlinkClick r:id="rId8"/>
              </a:rPr>
              <a:t>https://aka.ms/OESDKGitHubRepo</a:t>
            </a:r>
            <a:endParaRPr lang="en-US" sz="1600" dirty="0">
              <a:solidFill>
                <a:schemeClr val="tx2"/>
              </a:solidFill>
            </a:endParaRPr>
          </a:p>
          <a:p>
            <a:pPr>
              <a:spcBef>
                <a:spcPts val="1428"/>
              </a:spcBef>
            </a:pPr>
            <a:r>
              <a:rPr lang="en-US" sz="1600" dirty="0">
                <a:solidFill>
                  <a:srgbClr val="000000"/>
                </a:solidFill>
              </a:rPr>
              <a:t>Confidential Consortium Framework page:</a:t>
            </a:r>
            <a:br>
              <a:rPr lang="en-US" sz="1600" dirty="0">
                <a:solidFill>
                  <a:schemeClr val="tx2"/>
                </a:solidFill>
              </a:rPr>
            </a:br>
            <a:r>
              <a:rPr lang="en-US" sz="1600" dirty="0">
                <a:hlinkClick r:id="rId9"/>
              </a:rPr>
              <a:t>https://aka.ms/ccf/</a:t>
            </a:r>
            <a:endParaRPr lang="en-US" sz="1600" dirty="0"/>
          </a:p>
          <a:p>
            <a:pPr>
              <a:spcBef>
                <a:spcPts val="1428"/>
              </a:spcBef>
            </a:pPr>
            <a:r>
              <a:rPr lang="en-US" sz="1600" dirty="0">
                <a:solidFill>
                  <a:srgbClr val="000000"/>
                </a:solidFill>
              </a:rPr>
              <a:t>Confidential Consortium Framework GitHub repo:</a:t>
            </a:r>
            <a:br>
              <a:rPr lang="en-US" sz="1600" dirty="0">
                <a:solidFill>
                  <a:schemeClr val="tx2"/>
                </a:solidFill>
              </a:rPr>
            </a:br>
            <a:r>
              <a:rPr lang="en-US" sz="1600" dirty="0">
                <a:solidFill>
                  <a:schemeClr val="tx2"/>
                </a:solidFill>
                <a:hlinkClick r:id="rId10"/>
              </a:rPr>
              <a:t>https://github.com/Microsoft/CCF</a:t>
            </a:r>
            <a:r>
              <a:rPr lang="en-US" sz="1600" dirty="0">
                <a:solidFill>
                  <a:schemeClr val="tx2"/>
                </a:solidFill>
              </a:rPr>
              <a:t> </a:t>
            </a:r>
          </a:p>
        </p:txBody>
      </p:sp>
    </p:spTree>
    <p:extLst>
      <p:ext uri="{BB962C8B-B14F-4D97-AF65-F5344CB8AC3E}">
        <p14:creationId xmlns:p14="http://schemas.microsoft.com/office/powerpoint/2010/main" val="2340467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A5D65-069E-4C85-9A2D-C222A1D85CB5}"/>
              </a:ext>
            </a:extLst>
          </p:cNvPr>
          <p:cNvSpPr>
            <a:spLocks noGrp="1"/>
          </p:cNvSpPr>
          <p:nvPr>
            <p:ph type="title"/>
          </p:nvPr>
        </p:nvSpPr>
        <p:spPr/>
        <p:txBody>
          <a:bodyPr/>
          <a:lstStyle/>
          <a:p>
            <a:r>
              <a:rPr lang="en-US" dirty="0"/>
              <a:t>Data breaches need to be taken seriously</a:t>
            </a:r>
          </a:p>
        </p:txBody>
      </p:sp>
      <p:grpSp>
        <p:nvGrpSpPr>
          <p:cNvPr id="22" name="Group 21">
            <a:extLst>
              <a:ext uri="{FF2B5EF4-FFF2-40B4-BE49-F238E27FC236}">
                <a16:creationId xmlns:a16="http://schemas.microsoft.com/office/drawing/2014/main" id="{E280D7F3-7B6C-42C9-9376-18B7CAF04E42}"/>
              </a:ext>
            </a:extLst>
          </p:cNvPr>
          <p:cNvGrpSpPr/>
          <p:nvPr/>
        </p:nvGrpSpPr>
        <p:grpSpPr>
          <a:xfrm>
            <a:off x="8275637" y="1439862"/>
            <a:ext cx="3754677" cy="4591050"/>
            <a:chOff x="8254761" y="1382713"/>
            <a:chExt cx="3754677" cy="4591050"/>
          </a:xfrm>
        </p:grpSpPr>
        <p:sp>
          <p:nvSpPr>
            <p:cNvPr id="23" name="Rectangle 22">
              <a:extLst>
                <a:ext uri="{FF2B5EF4-FFF2-40B4-BE49-F238E27FC236}">
                  <a16:creationId xmlns:a16="http://schemas.microsoft.com/office/drawing/2014/main" id="{C14C28D0-6190-43F5-BB22-FE8137294B83}"/>
                </a:ext>
              </a:extLst>
            </p:cNvPr>
            <p:cNvSpPr/>
            <p:nvPr/>
          </p:nvSpPr>
          <p:spPr bwMode="auto">
            <a:xfrm>
              <a:off x="8254765" y="1382713"/>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41EF6FC1-AC3C-4AB1-A0DA-F88FD33B02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6889" r="5849"/>
            <a:stretch/>
          </p:blipFill>
          <p:spPr>
            <a:xfrm>
              <a:off x="8254761" y="2667180"/>
              <a:ext cx="3754677" cy="2113205"/>
            </a:xfrm>
            <a:prstGeom prst="rect">
              <a:avLst/>
            </a:prstGeom>
          </p:spPr>
        </p:pic>
        <p:sp>
          <p:nvSpPr>
            <p:cNvPr id="25" name="Text Placeholder 10">
              <a:extLst>
                <a:ext uri="{FF2B5EF4-FFF2-40B4-BE49-F238E27FC236}">
                  <a16:creationId xmlns:a16="http://schemas.microsoft.com/office/drawing/2014/main" id="{CD1D9E46-D155-421C-9F18-57B62A0525CE}"/>
                </a:ext>
              </a:extLst>
            </p:cNvPr>
            <p:cNvSpPr txBox="1">
              <a:spLocks/>
            </p:cNvSpPr>
            <p:nvPr/>
          </p:nvSpPr>
          <p:spPr>
            <a:xfrm>
              <a:off x="8456433"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Anthem is warning consumers about its huge data breach.</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Here’s a translation. </a:t>
              </a:r>
            </a:p>
          </p:txBody>
        </p:sp>
        <p:sp>
          <p:nvSpPr>
            <p:cNvPr id="26" name="Rectangle 25">
              <a:extLst>
                <a:ext uri="{FF2B5EF4-FFF2-40B4-BE49-F238E27FC236}">
                  <a16:creationId xmlns:a16="http://schemas.microsoft.com/office/drawing/2014/main" id="{16F04050-6B55-4FD1-93E3-7DD775B42376}"/>
                </a:ext>
              </a:extLst>
            </p:cNvPr>
            <p:cNvSpPr/>
            <p:nvPr/>
          </p:nvSpPr>
          <p:spPr>
            <a:xfrm>
              <a:off x="8392126"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“The indications are that they gained access to Anthem's data by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stealing the network credentials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of at least five employees with high-level IT access.”</a:t>
              </a:r>
            </a:p>
          </p:txBody>
        </p:sp>
        <p:sp>
          <p:nvSpPr>
            <p:cNvPr id="27" name="Rectangle 26">
              <a:extLst>
                <a:ext uri="{FF2B5EF4-FFF2-40B4-BE49-F238E27FC236}">
                  <a16:creationId xmlns:a16="http://schemas.microsoft.com/office/drawing/2014/main" id="{9E39C2B5-A554-4402-B890-A75D3789E6E2}"/>
                </a:ext>
              </a:extLst>
            </p:cNvPr>
            <p:cNvSpPr/>
            <p:nvPr/>
          </p:nvSpPr>
          <p:spPr>
            <a:xfrm>
              <a:off x="8456433"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March 6, 2015</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28" name="Group 27">
            <a:extLst>
              <a:ext uri="{FF2B5EF4-FFF2-40B4-BE49-F238E27FC236}">
                <a16:creationId xmlns:a16="http://schemas.microsoft.com/office/drawing/2014/main" id="{44CAE64E-0B62-43C9-BC58-79155FFD9D2E}"/>
              </a:ext>
            </a:extLst>
          </p:cNvPr>
          <p:cNvGrpSpPr/>
          <p:nvPr/>
        </p:nvGrpSpPr>
        <p:grpSpPr>
          <a:xfrm>
            <a:off x="4361778" y="1439863"/>
            <a:ext cx="3754668" cy="4591050"/>
            <a:chOff x="4340902" y="1382714"/>
            <a:chExt cx="3754668" cy="4591050"/>
          </a:xfrm>
        </p:grpSpPr>
        <p:sp>
          <p:nvSpPr>
            <p:cNvPr id="29" name="Rectangle 28">
              <a:extLst>
                <a:ext uri="{FF2B5EF4-FFF2-40B4-BE49-F238E27FC236}">
                  <a16:creationId xmlns:a16="http://schemas.microsoft.com/office/drawing/2014/main" id="{E45CACC7-17FD-4D6E-9519-976BBF3A57E1}"/>
                </a:ext>
              </a:extLst>
            </p:cNvPr>
            <p:cNvSpPr/>
            <p:nvPr/>
          </p:nvSpPr>
          <p:spPr bwMode="auto">
            <a:xfrm>
              <a:off x="4340902" y="1382714"/>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CF1A1E0A-4E64-4B33-A0E7-4045321F94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6" t="27345" r="3964" b="2839"/>
            <a:stretch/>
          </p:blipFill>
          <p:spPr>
            <a:xfrm>
              <a:off x="4340903" y="2667181"/>
              <a:ext cx="3754667" cy="2113205"/>
            </a:xfrm>
            <a:prstGeom prst="rect">
              <a:avLst/>
            </a:prstGeom>
          </p:spPr>
        </p:pic>
        <p:sp>
          <p:nvSpPr>
            <p:cNvPr id="31" name="Text Placeholder 10">
              <a:extLst>
                <a:ext uri="{FF2B5EF4-FFF2-40B4-BE49-F238E27FC236}">
                  <a16:creationId xmlns:a16="http://schemas.microsoft.com/office/drawing/2014/main" id="{7DB9DAA5-5487-45D6-8EBC-8DEFA7A698DE}"/>
                </a:ext>
              </a:extLst>
            </p:cNvPr>
            <p:cNvSpPr txBox="1">
              <a:spLocks/>
            </p:cNvSpPr>
            <p:nvPr/>
          </p:nvSpPr>
          <p:spPr>
            <a:xfrm>
              <a:off x="4542570"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Canada’s Desjardins reports</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costs of $53M related to</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data breach</a:t>
              </a:r>
            </a:p>
          </p:txBody>
        </p:sp>
        <p:sp>
          <p:nvSpPr>
            <p:cNvPr id="32" name="Rectangle 31">
              <a:extLst>
                <a:ext uri="{FF2B5EF4-FFF2-40B4-BE49-F238E27FC236}">
                  <a16:creationId xmlns:a16="http://schemas.microsoft.com/office/drawing/2014/main" id="{76B5F792-E348-4B66-B99F-EC956A233B9A}"/>
                </a:ext>
              </a:extLst>
            </p:cNvPr>
            <p:cNvSpPr/>
            <p:nvPr/>
          </p:nvSpPr>
          <p:spPr>
            <a:xfrm>
              <a:off x="4478266" y="4993439"/>
              <a:ext cx="3417894"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“Unauthorized use of internal data by an employee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led to breach of personal information including social insurance number, address and details of banking habits.”</a:t>
              </a:r>
            </a:p>
          </p:txBody>
        </p:sp>
        <p:sp>
          <p:nvSpPr>
            <p:cNvPr id="33" name="Rectangle 32">
              <a:extLst>
                <a:ext uri="{FF2B5EF4-FFF2-40B4-BE49-F238E27FC236}">
                  <a16:creationId xmlns:a16="http://schemas.microsoft.com/office/drawing/2014/main" id="{CC70BDF3-99BC-42D4-8ECC-4742803049BC}"/>
                </a:ext>
              </a:extLst>
            </p:cNvPr>
            <p:cNvSpPr/>
            <p:nvPr/>
          </p:nvSpPr>
          <p:spPr>
            <a:xfrm>
              <a:off x="4540312"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August 13,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34" name="Group 33">
            <a:extLst>
              <a:ext uri="{FF2B5EF4-FFF2-40B4-BE49-F238E27FC236}">
                <a16:creationId xmlns:a16="http://schemas.microsoft.com/office/drawing/2014/main" id="{DCD6A9D8-04C9-46C8-8655-BC537CCD5814}"/>
              </a:ext>
            </a:extLst>
          </p:cNvPr>
          <p:cNvGrpSpPr/>
          <p:nvPr/>
        </p:nvGrpSpPr>
        <p:grpSpPr>
          <a:xfrm>
            <a:off x="447912" y="1439864"/>
            <a:ext cx="3754669" cy="4591050"/>
            <a:chOff x="427036" y="1382715"/>
            <a:chExt cx="3754669" cy="4591050"/>
          </a:xfrm>
        </p:grpSpPr>
        <p:sp>
          <p:nvSpPr>
            <p:cNvPr id="35" name="Rectangle 34">
              <a:extLst>
                <a:ext uri="{FF2B5EF4-FFF2-40B4-BE49-F238E27FC236}">
                  <a16:creationId xmlns:a16="http://schemas.microsoft.com/office/drawing/2014/main" id="{44102754-0C33-46D1-9351-4B945CF85E51}"/>
                </a:ext>
              </a:extLst>
            </p:cNvPr>
            <p:cNvSpPr/>
            <p:nvPr/>
          </p:nvSpPr>
          <p:spPr bwMode="auto">
            <a:xfrm>
              <a:off x="427036" y="1382715"/>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2">
              <a:extLst>
                <a:ext uri="{FF2B5EF4-FFF2-40B4-BE49-F238E27FC236}">
                  <a16:creationId xmlns:a16="http://schemas.microsoft.com/office/drawing/2014/main" id="{FDBE2A43-9723-406B-A84B-2C3306BB661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038" y="2667182"/>
              <a:ext cx="3754667" cy="2113204"/>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5AD21033-61F2-4FE6-A84D-8CE5C13F2472}"/>
                </a:ext>
              </a:extLst>
            </p:cNvPr>
            <p:cNvSpPr txBox="1">
              <a:spLocks/>
            </p:cNvSpPr>
            <p:nvPr/>
          </p:nvSpPr>
          <p:spPr>
            <a:xfrm>
              <a:off x="628704"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err="1">
                  <a:ln>
                    <a:noFill/>
                  </a:ln>
                  <a:solidFill>
                    <a:schemeClr val="tx1"/>
                  </a:solidFill>
                  <a:effectLst/>
                  <a:uLnTx/>
                  <a:uFillTx/>
                  <a:latin typeface="Segoe UI Semibold"/>
                  <a:ea typeface="+mn-ea"/>
                  <a:cs typeface="Times New Roman" panose="02020603050405020304" pitchFamily="18" charset="0"/>
                </a:rPr>
                <a:t>LifeLabs</a:t>
              </a: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 cyberattack one of ‘several wake-up calls’ for e-health security and privacy</a:t>
              </a:r>
            </a:p>
          </p:txBody>
        </p:sp>
        <p:sp>
          <p:nvSpPr>
            <p:cNvPr id="38" name="Rectangle 37">
              <a:extLst>
                <a:ext uri="{FF2B5EF4-FFF2-40B4-BE49-F238E27FC236}">
                  <a16:creationId xmlns:a16="http://schemas.microsoft.com/office/drawing/2014/main" id="{481FE748-D288-4EAE-93FA-E6891C1F297F}"/>
                </a:ext>
              </a:extLst>
            </p:cNvPr>
            <p:cNvSpPr/>
            <p:nvPr/>
          </p:nvSpPr>
          <p:spPr>
            <a:xfrm>
              <a:off x="564397"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“What's interesting about the large push for electronic patient health-care information that you put online is that a lot of these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organizations are not designed to withstand attacks.”</a:t>
              </a:r>
            </a:p>
          </p:txBody>
        </p:sp>
        <p:sp>
          <p:nvSpPr>
            <p:cNvPr id="39" name="Rectangle 38">
              <a:extLst>
                <a:ext uri="{FF2B5EF4-FFF2-40B4-BE49-F238E27FC236}">
                  <a16:creationId xmlns:a16="http://schemas.microsoft.com/office/drawing/2014/main" id="{E0A00484-84FD-452A-A513-F0A512B067B4}"/>
                </a:ext>
              </a:extLst>
            </p:cNvPr>
            <p:cNvSpPr/>
            <p:nvPr/>
          </p:nvSpPr>
          <p:spPr>
            <a:xfrm>
              <a:off x="626448"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December 19,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364773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500"/>
                                  </p:stCondLst>
                                  <p:childTnLst>
                                    <p:animMotion origin="layout" path="M 2.28746E-6 -4.48479E-6 L 2.28746E-6 0.05947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750"/>
                                  </p:stCondLst>
                                  <p:childTnLst>
                                    <p:animMotion origin="layout" path="M 5.6676E-7 -4.48479E-6 L 5.6676E-7 0.05947 " pathEditMode="relative" rAng="0" ptsTypes="AA">
                                      <p:cBhvr>
                                        <p:cTn id="14" dur="750" spd="-100000" fill="hold"/>
                                        <p:tgtEl>
                                          <p:spTgt spid="28"/>
                                        </p:tgtEl>
                                        <p:attrNameLst>
                                          <p:attrName>ppt_x</p:attrName>
                                          <p:attrName>ppt_y</p:attrName>
                                        </p:attrNameLst>
                                      </p:cBhvr>
                                      <p:rCtr x="0" y="2973"/>
                                    </p:animMotion>
                                  </p:childTnLst>
                                </p:cTn>
                              </p:par>
                              <p:par>
                                <p:cTn id="15" presetID="10" presetClass="entr" presetSubtype="0"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1000"/>
                                  </p:stCondLst>
                                  <p:childTnLst>
                                    <p:animMotion origin="layout" path="M -3.50523E-6 -4.48479E-6 L -3.50523E-6 0.05947 " pathEditMode="relative" rAng="0" ptsTypes="AA">
                                      <p:cBhvr>
                                        <p:cTn id="19" dur="750" spd="-100000" fill="hold"/>
                                        <p:tgtEl>
                                          <p:spTgt spid="22"/>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b="1" dirty="0"/>
              <a:t>Reference material on Intel SGX use</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963400" cy="35199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Blockchain with Coco </a:t>
            </a:r>
            <a:r>
              <a:rPr lang="en-US" sz="1600" dirty="0" err="1">
                <a:solidFill>
                  <a:srgbClr val="000000"/>
                </a:solidFill>
              </a:rPr>
              <a:t>Fx</a:t>
            </a:r>
            <a:r>
              <a:rPr lang="en-US" sz="1600" dirty="0">
                <a:solidFill>
                  <a:srgbClr val="000000"/>
                </a:solidFill>
              </a:rPr>
              <a:t>: </a:t>
            </a:r>
            <a:r>
              <a:rPr lang="en-US" sz="1600" dirty="0">
                <a:solidFill>
                  <a:schemeClr val="tx2"/>
                </a:solidFill>
                <a:hlinkClick r:id="rId3"/>
              </a:rPr>
              <a:t>http://aka.ms/cocopaper</a:t>
            </a:r>
            <a:r>
              <a:rPr lang="en-US" sz="1600" dirty="0">
                <a:solidFill>
                  <a:schemeClr val="tx2"/>
                </a:solidFill>
              </a:rPr>
              <a:t>   </a:t>
            </a:r>
          </a:p>
          <a:p>
            <a:pPr>
              <a:spcBef>
                <a:spcPts val="1428"/>
              </a:spcBef>
            </a:pPr>
            <a:r>
              <a:rPr lang="en-US" sz="1600" dirty="0">
                <a:solidFill>
                  <a:srgbClr val="000000"/>
                </a:solidFill>
              </a:rPr>
              <a:t>Multi-party machine learning: </a:t>
            </a:r>
            <a:br>
              <a:rPr lang="en-US" sz="1600" dirty="0">
                <a:solidFill>
                  <a:srgbClr val="000000"/>
                </a:solidFill>
              </a:rPr>
            </a:br>
            <a:r>
              <a:rPr lang="en-US" sz="1600" dirty="0">
                <a:solidFill>
                  <a:schemeClr val="tx2"/>
                </a:solidFill>
                <a:hlinkClick r:id="rId4"/>
              </a:rPr>
              <a:t>https://www.microsoft.com/en-us/research/wp-content/uploads/2016/07/paper.pdf</a:t>
            </a:r>
            <a:r>
              <a:rPr lang="en-US" sz="1600" dirty="0">
                <a:solidFill>
                  <a:schemeClr val="tx2"/>
                </a:solidFill>
              </a:rPr>
              <a:t>  </a:t>
            </a:r>
          </a:p>
          <a:p>
            <a:pPr>
              <a:spcBef>
                <a:spcPts val="1428"/>
              </a:spcBef>
            </a:pPr>
            <a:r>
              <a:rPr lang="en-US" sz="1600" dirty="0">
                <a:solidFill>
                  <a:srgbClr val="000000"/>
                </a:solidFill>
              </a:rPr>
              <a:t>SQL Server with Haven: </a:t>
            </a:r>
            <a:br>
              <a:rPr lang="en-US" sz="1600" dirty="0">
                <a:solidFill>
                  <a:srgbClr val="000000"/>
                </a:solidFill>
              </a:rPr>
            </a:br>
            <a:r>
              <a:rPr lang="en-US" sz="1600" dirty="0">
                <a:solidFill>
                  <a:schemeClr val="tx2"/>
                </a:solidFill>
                <a:hlinkClick r:id="rId5"/>
              </a:rPr>
              <a:t>https://www.microsoft.com/en-us/research/wp-content/uploads/2016/02/osdi2014-haven.pdf</a:t>
            </a:r>
            <a:r>
              <a:rPr lang="en-US" sz="1600" dirty="0">
                <a:solidFill>
                  <a:schemeClr val="tx2"/>
                </a:solidFill>
              </a:rPr>
              <a:t>   ​</a:t>
            </a:r>
          </a:p>
          <a:p>
            <a:pPr>
              <a:spcBef>
                <a:spcPts val="1428"/>
              </a:spcBef>
            </a:pPr>
            <a:r>
              <a:rPr lang="en-US" sz="1600" dirty="0">
                <a:solidFill>
                  <a:srgbClr val="000000"/>
                </a:solidFill>
              </a:rPr>
              <a:t>Map/reduce with VC3: </a:t>
            </a:r>
            <a:br>
              <a:rPr lang="en-US" sz="1600" dirty="0">
                <a:solidFill>
                  <a:srgbClr val="000000"/>
                </a:solidFill>
              </a:rPr>
            </a:br>
            <a:r>
              <a:rPr lang="en-US" sz="1600" dirty="0">
                <a:solidFill>
                  <a:schemeClr val="tx2"/>
                </a:solidFill>
                <a:hlinkClick r:id="rId6"/>
              </a:rPr>
              <a:t>https://www.microsoft.com/en-us/research/wp-content/uploads/2016/02/vc3-oakland2015.pdf</a:t>
            </a:r>
            <a:r>
              <a:rPr lang="en-US" sz="1600" dirty="0">
                <a:solidFill>
                  <a:schemeClr val="tx2"/>
                </a:solidFill>
              </a:rPr>
              <a:t>  ​</a:t>
            </a:r>
          </a:p>
          <a:p>
            <a:pPr>
              <a:spcBef>
                <a:spcPts val="1428"/>
              </a:spcBef>
            </a:pPr>
            <a:r>
              <a:rPr lang="en-US" sz="1600" dirty="0">
                <a:solidFill>
                  <a:srgbClr val="000000"/>
                </a:solidFill>
              </a:rPr>
              <a:t>Preventing enclave information leaks:</a:t>
            </a:r>
            <a:br>
              <a:rPr lang="en-US" sz="1600" dirty="0">
                <a:solidFill>
                  <a:srgbClr val="000000"/>
                </a:solidFill>
              </a:rPr>
            </a:br>
            <a:r>
              <a:rPr lang="en-US" sz="1600" dirty="0">
                <a:solidFill>
                  <a:schemeClr val="tx2"/>
                </a:solidFill>
                <a:hlinkClick r:id="rId7"/>
              </a:rPr>
              <a:t>https://people.eecs.berkeley.edu/~rsinha/research/pubs/pldi2016.pdf</a:t>
            </a:r>
            <a:r>
              <a:rPr lang="en-US" sz="1600" dirty="0">
                <a:solidFill>
                  <a:schemeClr val="tx2"/>
                </a:solidFill>
              </a:rPr>
              <a:t>  </a:t>
            </a:r>
            <a:r>
              <a:rPr lang="en-US" sz="1600" dirty="0">
                <a:solidFill>
                  <a:srgbClr val="000000"/>
                </a:solidFill>
              </a:rPr>
              <a:t> ​</a:t>
            </a:r>
          </a:p>
          <a:p>
            <a:pPr>
              <a:spcBef>
                <a:spcPts val="1428"/>
              </a:spcBef>
            </a:pPr>
            <a:r>
              <a:rPr lang="en-US" sz="1600" dirty="0">
                <a:solidFill>
                  <a:srgbClr val="000000"/>
                </a:solidFill>
              </a:rPr>
              <a:t>Using side-channel page faults to extract JPG images: </a:t>
            </a:r>
            <a:br>
              <a:rPr lang="en-US" sz="1600" dirty="0">
                <a:solidFill>
                  <a:srgbClr val="000000"/>
                </a:solidFill>
              </a:rPr>
            </a:br>
            <a:r>
              <a:rPr lang="en-US" sz="1600" dirty="0">
                <a:solidFill>
                  <a:schemeClr val="tx2"/>
                </a:solidFill>
                <a:hlinkClick r:id="rId8"/>
              </a:rPr>
              <a:t>https://www.microsoft.com/en-us/research/wp-content/uploads/2017/06/atc17-final230.pdf</a:t>
            </a:r>
            <a:r>
              <a:rPr lang="en-US" sz="1600" dirty="0">
                <a:solidFill>
                  <a:schemeClr val="tx2"/>
                </a:solidFill>
              </a:rPr>
              <a:t>   ​</a:t>
            </a:r>
          </a:p>
        </p:txBody>
      </p:sp>
    </p:spTree>
    <p:extLst>
      <p:ext uri="{BB962C8B-B14F-4D97-AF65-F5344CB8AC3E}">
        <p14:creationId xmlns:p14="http://schemas.microsoft.com/office/powerpoint/2010/main" val="2080644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dirty="0"/>
              <a:t>A series of guides on Confidential Computing, and Trusted Execution Environments (TEEs) to get started and share</a:t>
            </a:r>
            <a:endParaRPr lang="en-US" dirty="0"/>
          </a:p>
          <a:p>
            <a:pPr lvl="1"/>
            <a:r>
              <a:rPr lang="fr-FR" sz="1840" dirty="0">
                <a:hlinkClick r:id="rId3"/>
              </a:rPr>
              <a:t>https://aka.ms/CCDevGuides</a:t>
            </a:r>
            <a:r>
              <a:rPr lang="fr-FR" sz="1840" dirty="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65237"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dirty="0">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24079" y="3103764"/>
            <a:ext cx="2592430" cy="3264100"/>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24079" y="3103764"/>
            <a:ext cx="2592430" cy="3276598"/>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31971" y="4725905"/>
            <a:ext cx="26085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Coming soon</a:t>
            </a:r>
            <a:r>
              <a:rPr lang="fr-FR" sz="2400" dirty="0">
                <a:solidFill>
                  <a:schemeClr val="bg1"/>
                </a:solidFill>
              </a:rPr>
              <a:t>…</a:t>
            </a:r>
          </a:p>
        </p:txBody>
      </p:sp>
      <p:pic>
        <p:nvPicPr>
          <p:cNvPr id="6" name="Picture 5">
            <a:extLst>
              <a:ext uri="{FF2B5EF4-FFF2-40B4-BE49-F238E27FC236}">
                <a16:creationId xmlns:a16="http://schemas.microsoft.com/office/drawing/2014/main" id="{D73837D7-556B-4E2D-914B-35FA7CCE22C5}"/>
              </a:ext>
            </a:extLst>
          </p:cNvPr>
          <p:cNvPicPr>
            <a:picLocks noChangeAspect="1"/>
          </p:cNvPicPr>
          <p:nvPr/>
        </p:nvPicPr>
        <p:blipFill>
          <a:blip r:embed="rId6"/>
          <a:stretch>
            <a:fillRect/>
          </a:stretch>
        </p:blipFill>
        <p:spPr>
          <a:xfrm>
            <a:off x="4084637" y="3116262"/>
            <a:ext cx="2514600" cy="326424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94434B-97A4-4194-B05D-E3426AA282C5}"/>
              </a:ext>
            </a:extLst>
          </p:cNvPr>
          <p:cNvPicPr>
            <a:picLocks noChangeAspect="1"/>
          </p:cNvPicPr>
          <p:nvPr/>
        </p:nvPicPr>
        <p:blipFill>
          <a:blip r:embed="rId7"/>
          <a:stretch>
            <a:fillRect/>
          </a:stretch>
        </p:blipFill>
        <p:spPr>
          <a:xfrm>
            <a:off x="6754358" y="3118401"/>
            <a:ext cx="2514600" cy="32619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743FDE-478A-440A-BC61-4D519C993D29}"/>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F0B9BDED-698F-40FD-AEB2-7D360495906E}"/>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BD2B0608-FDC4-4469-B797-102300DD624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7A26D27-7D6A-4439-8375-C3D6A3ECF2B0}"/>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C4586967-2D28-433F-A2BC-11BB4912DB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BAAC64A-A8F1-4219-8E98-EDFCDF92BBA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3F3B5889-8EC4-403C-8699-A4089B4DF130}"/>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02760075-8E88-4369-A8CF-D4A59D47B06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Homomorphic Encryption (HE)</a:t>
            </a:r>
          </a:p>
        </p:txBody>
      </p:sp>
      <p:sp>
        <p:nvSpPr>
          <p:cNvPr id="6" name="Text Placeholder 2">
            <a:extLst>
              <a:ext uri="{FF2B5EF4-FFF2-40B4-BE49-F238E27FC236}">
                <a16:creationId xmlns:a16="http://schemas.microsoft.com/office/drawing/2014/main" id="{42DC7F2C-2E4D-4BE9-BA11-5F633FE1C690}"/>
              </a:ext>
            </a:extLst>
          </p:cNvPr>
          <p:cNvSpPr txBox="1">
            <a:spLocks/>
          </p:cNvSpPr>
          <p:nvPr/>
        </p:nvSpPr>
        <p:spPr>
          <a:xfrm>
            <a:off x="287265" y="457203"/>
            <a:ext cx="10426772" cy="418627"/>
          </a:xfrm>
          <a:prstGeom prst="rect">
            <a:avLst/>
          </a:prstGeom>
        </p:spPr>
        <p:txBody>
          <a:bodyPr vert="horz" wrap="square" lIns="156098" tIns="97561" rIns="156098" bIns="97561" rtlCol="0">
            <a:spAutoFit/>
          </a:bodyPr>
          <a:lstStyle>
            <a:lvl1pPr marL="0" indent="0" algn="l" defTabSz="913505" rtl="0" fontAlgn="base">
              <a:lnSpc>
                <a:spcPct val="90000"/>
              </a:lnSpc>
              <a:spcBef>
                <a:spcPct val="20000"/>
              </a:spcBef>
              <a:spcAft>
                <a:spcPct val="0"/>
              </a:spcAft>
              <a:buSzPct val="90000"/>
              <a:buFont typeface="Arial" charset="0"/>
              <a:buNone/>
              <a:defRPr sz="1800" b="1"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fr-FR" sz="1600" cap="all" dirty="0">
                <a:solidFill>
                  <a:prstClr val="white">
                    <a:lumMod val="65000"/>
                  </a:prstClr>
                </a:solidFill>
                <a:latin typeface="Arial"/>
              </a:rPr>
              <a:t>Protéger nos données lors de l’exécution </a:t>
            </a:r>
            <a:endParaRPr kumimoji="0" lang="en-US" sz="1600" i="0" u="none" strike="noStrike" kern="1200" cap="all" spc="0" normalizeH="0" dirty="0">
              <a:ln>
                <a:noFill/>
              </a:ln>
              <a:solidFill>
                <a:prstClr val="white">
                  <a:lumMod val="65000"/>
                </a:prstClr>
              </a:solidFill>
              <a:effectLst/>
              <a:uLnTx/>
              <a:uFillTx/>
              <a:latin typeface="Arial"/>
              <a:ea typeface="ＭＳ Ｐゴシック" charset="0"/>
            </a:endParaRPr>
          </a:p>
        </p:txBody>
      </p:sp>
    </p:spTree>
    <p:extLst>
      <p:ext uri="{BB962C8B-B14F-4D97-AF65-F5344CB8AC3E}">
        <p14:creationId xmlns:p14="http://schemas.microsoft.com/office/powerpoint/2010/main" val="20633195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BBEE-2B3D-48F2-80D1-06A565C7A301}"/>
              </a:ext>
            </a:extLst>
          </p:cNvPr>
          <p:cNvSpPr>
            <a:spLocks noGrp="1"/>
          </p:cNvSpPr>
          <p:nvPr>
            <p:ph type="title"/>
          </p:nvPr>
        </p:nvSpPr>
        <p:spPr>
          <a:xfrm>
            <a:off x="274639" y="352425"/>
            <a:ext cx="11889564" cy="860424"/>
          </a:xfrm>
        </p:spPr>
        <p:txBody>
          <a:bodyPr/>
          <a:lstStyle/>
          <a:p>
            <a:r>
              <a:rPr lang="en-US" dirty="0"/>
              <a:t>Homomorphic Encryption (HE)</a:t>
            </a:r>
          </a:p>
        </p:txBody>
      </p:sp>
      <p:sp>
        <p:nvSpPr>
          <p:cNvPr id="6" name="Text Placeholder 5">
            <a:extLst>
              <a:ext uri="{FF2B5EF4-FFF2-40B4-BE49-F238E27FC236}">
                <a16:creationId xmlns:a16="http://schemas.microsoft.com/office/drawing/2014/main" id="{5429B263-4029-4B45-BC42-B26CFFDC2886}"/>
              </a:ext>
            </a:extLst>
          </p:cNvPr>
          <p:cNvSpPr>
            <a:spLocks noGrp="1"/>
          </p:cNvSpPr>
          <p:nvPr>
            <p:ph type="body" sz="quarter" idx="10"/>
          </p:nvPr>
        </p:nvSpPr>
        <p:spPr>
          <a:xfrm>
            <a:off x="274638" y="1212850"/>
            <a:ext cx="6248399" cy="2828467"/>
          </a:xfrm>
        </p:spPr>
        <p:txBody>
          <a:bodyPr/>
          <a:lstStyle/>
          <a:p>
            <a:r>
              <a:rPr lang="fr-FR" sz="2400" kern="0" dirty="0">
                <a:solidFill>
                  <a:srgbClr val="0078D3"/>
                </a:solidFill>
                <a:latin typeface="Segoe UI Semibold"/>
                <a:cs typeface="Segoe UI Semilight" panose="020B0402040204020203" pitchFamily="34" charset="0"/>
              </a:rPr>
              <a:t>New type of </a:t>
            </a:r>
            <a:r>
              <a:rPr lang="en-US" sz="2400" kern="0" dirty="0">
                <a:solidFill>
                  <a:srgbClr val="0078D3"/>
                </a:solidFill>
                <a:latin typeface="Segoe UI Semibold"/>
                <a:cs typeface="Segoe UI Semilight" panose="020B0402040204020203" pitchFamily="34" charset="0"/>
              </a:rPr>
              <a:t>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Allows (un)limited computation on encrypted data</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Enables outsourcing of data storage/processing, i.e. data enters / changes / leaves untrusted networks – always encrypted</a:t>
            </a:r>
            <a:endPar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endParaRP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No information about the data is revealed to the untrusted network</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Results can only be revealed by data owner</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200" dirty="0">
                <a:gradFill>
                  <a:gsLst>
                    <a:gs pos="1250">
                      <a:srgbClr val="3C3C41"/>
                    </a:gs>
                    <a:gs pos="100000">
                      <a:srgbClr val="3C3C41"/>
                    </a:gs>
                  </a:gsLst>
                  <a:lin ang="5400000" scaled="0"/>
                </a:gradFill>
                <a:latin typeface="Segoe UI"/>
                <a:sym typeface="Arial"/>
              </a:rPr>
              <a:t>Think persistent cloud storage with computation (in Azure) : statistical computations, ML inference, secure search</a:t>
            </a:r>
            <a:endParaRPr lang="en-US" sz="1600" dirty="0">
              <a:solidFill>
                <a:srgbClr val="3C3C41"/>
              </a:solidFill>
              <a:latin typeface="Segoe UI" panose="020B0502040204020203" pitchFamily="34" charset="0"/>
              <a:cs typeface="Segoe UI" panose="020B0502040204020203" pitchFamily="34" charset="0"/>
              <a:sym typeface="Aria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Can be either public-key of private-key encryption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Post-quantum secure</a:t>
            </a:r>
          </a:p>
        </p:txBody>
      </p:sp>
      <p:sp>
        <p:nvSpPr>
          <p:cNvPr id="7" name="Rectangle 6">
            <a:extLst>
              <a:ext uri="{FF2B5EF4-FFF2-40B4-BE49-F238E27FC236}">
                <a16:creationId xmlns:a16="http://schemas.microsoft.com/office/drawing/2014/main" id="{1E1E9F3B-E100-4A12-8307-4ACD95987242}"/>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94053-FDFB-41F3-9F10-A9CA4A2698F1}"/>
                  </a:ext>
                </a:extLst>
              </p:cNvPr>
              <p:cNvSpPr/>
              <p:nvPr/>
            </p:nvSpPr>
            <p:spPr bwMode="auto">
              <a:xfrm>
                <a:off x="483367" y="4759956"/>
                <a:ext cx="4090264" cy="977677"/>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“Full homomorphic” encryption</a:t>
                </a: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p:txBody>
          </p:sp>
        </mc:Choice>
        <mc:Fallback xmlns="">
          <p:sp>
            <p:nvSpPr>
              <p:cNvPr id="8" name="Rectangle 7">
                <a:extLst>
                  <a:ext uri="{FF2B5EF4-FFF2-40B4-BE49-F238E27FC236}">
                    <a16:creationId xmlns:a16="http://schemas.microsoft.com/office/drawing/2014/main" id="{6DC94053-FDFB-41F3-9F10-A9CA4A2698F1}"/>
                  </a:ext>
                </a:extLst>
              </p:cNvPr>
              <p:cNvSpPr>
                <a:spLocks noRot="1" noChangeAspect="1" noMove="1" noResize="1" noEditPoints="1" noAdjustHandles="1" noChangeArrowheads="1" noChangeShapeType="1" noTextEdit="1"/>
              </p:cNvSpPr>
              <p:nvPr/>
            </p:nvSpPr>
            <p:spPr bwMode="auto">
              <a:xfrm>
                <a:off x="483367" y="4759956"/>
                <a:ext cx="4090264" cy="977677"/>
              </a:xfrm>
              <a:prstGeom prst="rect">
                <a:avLst/>
              </a:prstGeom>
              <a:blipFill>
                <a:blip r:embed="rId3"/>
                <a:stretch>
                  <a:fillRect l="-745" t="-625" b="-1875"/>
                </a:stretch>
              </a:blipFill>
              <a:ln>
                <a:noFill/>
                <a:headEnd type="none" w="med" len="med"/>
                <a:tailEnd type="none" w="med" len="med"/>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1ED6304E-F193-46C4-92AD-FFCCCC1954CA}"/>
              </a:ext>
            </a:extLst>
          </p:cNvPr>
          <p:cNvSpPr/>
          <p:nvPr/>
        </p:nvSpPr>
        <p:spPr bwMode="auto">
          <a:xfrm>
            <a:off x="8485998" y="4716170"/>
            <a:ext cx="3220905" cy="1711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Invented in 2009 by Craig Gentry, @ Stanford university</a:t>
            </a:r>
          </a:p>
          <a:p>
            <a:pPr defTabSz="913841">
              <a:lnSpc>
                <a:spcPct val="90000"/>
              </a:lnSpc>
              <a:spcBef>
                <a:spcPts val="1200"/>
              </a:spcBef>
              <a:defRPr/>
            </a:pPr>
            <a:r>
              <a:rPr lang="en-US" sz="1400" spc="-20" dirty="0">
                <a:solidFill>
                  <a:srgbClr val="000000"/>
                </a:solidFill>
              </a:rPr>
              <a:t>Originally, 100 trillion times slower to make calculations on encrypted data than on unencrypted data</a:t>
            </a:r>
          </a:p>
          <a:p>
            <a:pPr defTabSz="913841">
              <a:lnSpc>
                <a:spcPct val="90000"/>
              </a:lnSpc>
              <a:spcBef>
                <a:spcPts val="1200"/>
              </a:spcBef>
              <a:defRPr/>
            </a:pPr>
            <a:r>
              <a:rPr lang="en-US" sz="1400" spc="-20" dirty="0">
                <a:solidFill>
                  <a:srgbClr val="000000"/>
                </a:solidFill>
              </a:rPr>
              <a:t>2 million times faster in 2013</a:t>
            </a:r>
            <a:r>
              <a:rPr lang="fr-FR" sz="1400" spc="-20" dirty="0">
                <a:solidFill>
                  <a:srgbClr val="000000"/>
                </a:solidFill>
              </a:rPr>
              <a:t> </a:t>
            </a: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C47BD1D-330C-47AA-B633-E316FC780520}"/>
              </a:ext>
            </a:extLst>
          </p:cNvPr>
          <p:cNvSpPr/>
          <p:nvPr/>
        </p:nvSpPr>
        <p:spPr bwMode="auto">
          <a:xfrm>
            <a:off x="4356407" y="4716170"/>
            <a:ext cx="3361051" cy="19051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pc="-20" dirty="0">
                <a:solidFill>
                  <a:srgbClr val="0078D3"/>
                </a:solidFill>
                <a:latin typeface="Segoe UI Semibold"/>
              </a:rPr>
              <a:t>Some benefits</a:t>
            </a:r>
          </a:p>
          <a:p>
            <a:pPr marL="0" lvl="2" defTabSz="913841">
              <a:lnSpc>
                <a:spcPct val="90000"/>
              </a:lnSpc>
              <a:spcBef>
                <a:spcPts val="1200"/>
              </a:spcBef>
              <a:defRPr/>
            </a:pPr>
            <a:r>
              <a:rPr lang="en-US" sz="1400" spc="-20" dirty="0">
                <a:solidFill>
                  <a:srgbClr val="000000"/>
                </a:solidFill>
              </a:rPr>
              <a:t>There is no hardware element in the TCB (so you don't have to trust hardware)</a:t>
            </a:r>
          </a:p>
          <a:p>
            <a:pPr marL="0" lvl="2" defTabSz="913841">
              <a:lnSpc>
                <a:spcPct val="90000"/>
              </a:lnSpc>
              <a:spcBef>
                <a:spcPts val="1200"/>
              </a:spcBef>
              <a:defRPr/>
            </a:pPr>
            <a:r>
              <a:rPr lang="en-US" sz="1400" spc="-20" dirty="0">
                <a:solidFill>
                  <a:srgbClr val="000000"/>
                </a:solidFill>
              </a:rPr>
              <a:t>This type of encryption is applicable for some applications, but... its extra cost is still intolerable for general-purpose treatments</a:t>
            </a:r>
          </a:p>
        </p:txBody>
      </p:sp>
      <p:pic>
        <p:nvPicPr>
          <p:cNvPr id="12" name="Picture 11">
            <a:extLst>
              <a:ext uri="{FF2B5EF4-FFF2-40B4-BE49-F238E27FC236}">
                <a16:creationId xmlns:a16="http://schemas.microsoft.com/office/drawing/2014/main" id="{719A0E4B-FBD3-4F35-A912-84FD8547702E}"/>
              </a:ext>
            </a:extLst>
          </p:cNvPr>
          <p:cNvPicPr>
            <a:picLocks noChangeAspect="1"/>
          </p:cNvPicPr>
          <p:nvPr/>
        </p:nvPicPr>
        <p:blipFill>
          <a:blip r:embed="rId4"/>
          <a:stretch>
            <a:fillRect/>
          </a:stretch>
        </p:blipFill>
        <p:spPr>
          <a:xfrm>
            <a:off x="6449690" y="1039101"/>
            <a:ext cx="5787860" cy="2987021"/>
          </a:xfrm>
          <a:prstGeom prst="rect">
            <a:avLst/>
          </a:prstGeom>
        </p:spPr>
      </p:pic>
    </p:spTree>
    <p:extLst>
      <p:ext uri="{BB962C8B-B14F-4D97-AF65-F5344CB8AC3E}">
        <p14:creationId xmlns:p14="http://schemas.microsoft.com/office/powerpoint/2010/main" val="41855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plaintext</a:t>
            </a:r>
            <a:endParaRPr lang="en-US" dirty="0">
              <a:solidFill>
                <a:srgbClr val="0070C0"/>
              </a:solidFill>
              <a:latin typeface="Segoe UI" panose="020B0502040204020203" pitchFamily="34" charset="0"/>
              <a:cs typeface="Segoe UI" panose="020B0502040204020203" pitchFamily="34" charset="0"/>
            </a:endParaRPr>
          </a:p>
        </p:txBody>
      </p:sp>
      <p:sp>
        <p:nvSpPr>
          <p:cNvPr id="44" name="Text Placeholder 2">
            <a:extLst>
              <a:ext uri="{FF2B5EF4-FFF2-40B4-BE49-F238E27FC236}">
                <a16:creationId xmlns:a16="http://schemas.microsoft.com/office/drawing/2014/main" id="{97B2DF69-6842-4C58-B1E3-F714B1FE5ADE}"/>
              </a:ext>
            </a:extLst>
          </p:cNvPr>
          <p:cNvSpPr txBox="1">
            <a:spLocks/>
          </p:cNvSpPr>
          <p:nvPr/>
        </p:nvSpPr>
        <p:spPr>
          <a:xfrm>
            <a:off x="427038" y="1668462"/>
            <a:ext cx="6019799" cy="4832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rgbClr val="000000"/>
              </a:buClr>
              <a:buSzPts val="1800"/>
            </a:pPr>
            <a:r>
              <a:rPr lang="en-US" sz="2000" dirty="0"/>
              <a:t>Plaintexts are </a:t>
            </a:r>
            <a:r>
              <a:rPr lang="en-US" sz="2000" b="1" dirty="0"/>
              <a:t>vectors</a:t>
            </a:r>
            <a:r>
              <a:rPr lang="en-US" sz="2000" dirty="0"/>
              <a:t> by nature</a:t>
            </a:r>
          </a:p>
          <a:p>
            <a:pPr>
              <a:lnSpc>
                <a:spcPct val="115000"/>
              </a:lnSpc>
              <a:spcBef>
                <a:spcPts val="1200"/>
              </a:spcBef>
              <a:buClr>
                <a:srgbClr val="000000"/>
              </a:buClr>
              <a:buSzPts val="1800"/>
            </a:pPr>
            <a:r>
              <a:rPr lang="en-US" sz="2000" dirty="0"/>
              <a:t>Vector dimension typically several thousands (huge!)</a:t>
            </a:r>
          </a:p>
          <a:p>
            <a:pPr>
              <a:lnSpc>
                <a:spcPct val="115000"/>
              </a:lnSpc>
              <a:spcBef>
                <a:spcPts val="1200"/>
              </a:spcBef>
              <a:buClr>
                <a:srgbClr val="000000"/>
              </a:buClr>
              <a:buSzPts val="1800"/>
            </a:pPr>
            <a:r>
              <a:rPr lang="en-US" sz="2000" dirty="0"/>
              <a:t>Vector elements can be e.g. integers mod prime or fixed-precision real or complex numbers</a:t>
            </a:r>
          </a:p>
          <a:p>
            <a:pPr>
              <a:lnSpc>
                <a:spcPct val="115000"/>
              </a:lnSpc>
              <a:spcBef>
                <a:spcPts val="1200"/>
              </a:spcBef>
              <a:buClr>
                <a:srgbClr val="000000"/>
              </a:buClr>
              <a:buSzPts val="1800"/>
            </a:pPr>
            <a:r>
              <a:rPr lang="en-US" sz="2000" dirty="0"/>
              <a:t>Computation operates on all vector elements simultaneously</a:t>
            </a:r>
          </a:p>
          <a:p>
            <a:pPr>
              <a:lnSpc>
                <a:spcPct val="115000"/>
              </a:lnSpc>
              <a:spcBef>
                <a:spcPts val="1200"/>
              </a:spcBef>
              <a:buClr>
                <a:srgbClr val="000000"/>
              </a:buClr>
              <a:buSzPts val="1800"/>
            </a:pPr>
            <a:r>
              <a:rPr lang="en-US" sz="2000" dirty="0"/>
              <a:t>Vectorization: use it or lose it (better use it!)</a:t>
            </a:r>
          </a:p>
          <a:p>
            <a:pPr>
              <a:lnSpc>
                <a:spcPct val="115000"/>
              </a:lnSpc>
              <a:spcBef>
                <a:spcPts val="1200"/>
              </a:spcBef>
              <a:buClr>
                <a:srgbClr val="000000"/>
              </a:buClr>
              <a:buSzPts val="1800"/>
            </a:pPr>
            <a:r>
              <a:rPr lang="en-US" sz="2000" dirty="0"/>
              <a:t>Homomorphic encryption is suitable for vectorizable computations</a:t>
            </a:r>
          </a:p>
          <a:p>
            <a:endParaRPr lang="en-US" sz="2000" dirty="0"/>
          </a:p>
        </p:txBody>
      </p:sp>
      <p:grpSp>
        <p:nvGrpSpPr>
          <p:cNvPr id="19" name="Group 18">
            <a:extLst>
              <a:ext uri="{FF2B5EF4-FFF2-40B4-BE49-F238E27FC236}">
                <a16:creationId xmlns:a16="http://schemas.microsoft.com/office/drawing/2014/main" id="{961093C2-EB7C-466C-B075-CE55CFD2DAAB}"/>
              </a:ext>
            </a:extLst>
          </p:cNvPr>
          <p:cNvGrpSpPr/>
          <p:nvPr/>
        </p:nvGrpSpPr>
        <p:grpSpPr>
          <a:xfrm>
            <a:off x="6753310" y="677862"/>
            <a:ext cx="5288309" cy="5790801"/>
            <a:chOff x="6753310" y="677862"/>
            <a:chExt cx="5288309" cy="5790801"/>
          </a:xfrm>
        </p:grpSpPr>
        <p:sp>
          <p:nvSpPr>
            <p:cNvPr id="7" name="cloud">
              <a:extLst>
                <a:ext uri="{FF2B5EF4-FFF2-40B4-BE49-F238E27FC236}">
                  <a16:creationId xmlns:a16="http://schemas.microsoft.com/office/drawing/2014/main" id="{51524999-2BCD-47FC-AF2F-987276352EA9}"/>
                </a:ext>
              </a:extLst>
            </p:cNvPr>
            <p:cNvSpPr>
              <a:spLocks noChangeAspect="1"/>
            </p:cNvSpPr>
            <p:nvPr/>
          </p:nvSpPr>
          <p:spPr bwMode="auto">
            <a:xfrm>
              <a:off x="7742237" y="677862"/>
              <a:ext cx="3588510" cy="22862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 name="Group 3">
              <a:extLst>
                <a:ext uri="{FF2B5EF4-FFF2-40B4-BE49-F238E27FC236}">
                  <a16:creationId xmlns:a16="http://schemas.microsoft.com/office/drawing/2014/main" id="{C124CC48-4D06-490A-884F-BF182D4A7926}"/>
                </a:ext>
              </a:extLst>
            </p:cNvPr>
            <p:cNvGrpSpPr/>
            <p:nvPr/>
          </p:nvGrpSpPr>
          <p:grpSpPr>
            <a:xfrm>
              <a:off x="6753310" y="1276296"/>
              <a:ext cx="5288309" cy="5192367"/>
              <a:chOff x="6753310" y="1276296"/>
              <a:chExt cx="5288309" cy="5192367"/>
            </a:xfrm>
          </p:grpSpPr>
          <p:sp>
            <p:nvSpPr>
              <p:cNvPr id="61" name="TextBox 60">
                <a:extLst>
                  <a:ext uri="{FF2B5EF4-FFF2-40B4-BE49-F238E27FC236}">
                    <a16:creationId xmlns:a16="http://schemas.microsoft.com/office/drawing/2014/main" id="{6FA60BE5-18CF-4C41-9626-4BEFB0918E69}"/>
                  </a:ext>
                </a:extLst>
              </p:cNvPr>
              <p:cNvSpPr txBox="1"/>
              <p:nvPr/>
            </p:nvSpPr>
            <p:spPr>
              <a:xfrm>
                <a:off x="8658310" y="1276296"/>
                <a:ext cx="1686502" cy="584775"/>
              </a:xfrm>
              <a:prstGeom prst="rect">
                <a:avLst/>
              </a:prstGeom>
              <a:noFill/>
              <a:ln w="19050" cap="flat" cmpd="sng" algn="ctr">
                <a:noFill/>
                <a:prstDash val="solid"/>
                <a:headEnd type="none"/>
                <a:tailEnd type="arrow"/>
              </a:ln>
              <a:effectLst/>
            </p:spPr>
            <p:txBody>
              <a:bodyPr wrap="square" rtlCol="0">
                <a:spAutoFit/>
              </a:bodyPr>
              <a:lstStyle/>
              <a:p>
                <a:pPr algn="ctr"/>
                <a:r>
                  <a:rPr lang="en-US" sz="1600" dirty="0">
                    <a:latin typeface="Segoe UI Semibold" panose="020B0702040204020203" pitchFamily="34" charset="0"/>
                    <a:cs typeface="Segoe UI Semibold" panose="020B0702040204020203" pitchFamily="34" charset="0"/>
                  </a:rPr>
                  <a:t>Homomorphic computation</a:t>
                </a:r>
              </a:p>
            </p:txBody>
          </p:sp>
          <p:sp>
            <p:nvSpPr>
              <p:cNvPr id="99" name="TextBox 98">
                <a:extLst>
                  <a:ext uri="{FF2B5EF4-FFF2-40B4-BE49-F238E27FC236}">
                    <a16:creationId xmlns:a16="http://schemas.microsoft.com/office/drawing/2014/main" id="{0CC645D5-AB75-4A3B-9E85-8555CC41AD7C}"/>
                  </a:ext>
                </a:extLst>
              </p:cNvPr>
              <p:cNvSpPr txBox="1"/>
              <p:nvPr/>
            </p:nvSpPr>
            <p:spPr>
              <a:xfrm>
                <a:off x="8956274" y="1938221"/>
                <a:ext cx="1225603" cy="646331"/>
              </a:xfrm>
              <a:prstGeom prst="rect">
                <a:avLst/>
              </a:prstGeom>
              <a:noFill/>
              <a:ln w="19050" cap="flat" cmpd="sng" algn="ctr">
                <a:noFill/>
                <a:prstDash val="solid"/>
                <a:headEnd type="none"/>
                <a:tailEnd type="arrow"/>
              </a:ln>
              <a:effectLst/>
            </p:spPr>
            <p:txBody>
              <a:bodyPr wrap="square" rtlCol="0">
                <a:spAutoFit/>
              </a:bodyPr>
              <a:lstStyle/>
              <a:p>
                <a:pPr algn="ctr"/>
                <a:r>
                  <a:rPr lang="en-US" sz="1200" b="1" dirty="0" err="1">
                    <a:latin typeface="Segoe UI" panose="020B0502040204020203" pitchFamily="34" charset="0"/>
                    <a:cs typeface="Segoe UI" panose="020B0502040204020203" pitchFamily="34" charset="0"/>
                  </a:rPr>
                  <a:t>pt-ct</a:t>
                </a:r>
                <a:r>
                  <a:rPr lang="en-US" sz="1200" b="1" dirty="0">
                    <a:latin typeface="Segoe UI" panose="020B0502040204020203" pitchFamily="34" charset="0"/>
                    <a:cs typeface="Segoe UI" panose="020B0502040204020203" pitchFamily="34" charset="0"/>
                  </a:rPr>
                  <a:t>/</a:t>
                </a:r>
                <a:r>
                  <a:rPr lang="en-US" sz="1200" b="1" dirty="0" err="1">
                    <a:latin typeface="Segoe UI" panose="020B0502040204020203" pitchFamily="34" charset="0"/>
                    <a:cs typeface="Segoe UI" panose="020B0502040204020203" pitchFamily="34" charset="0"/>
                  </a:rPr>
                  <a:t>ct-ct</a:t>
                </a:r>
                <a:endParaRPr lang="en-US" sz="1200" b="1" dirty="0">
                  <a:latin typeface="Segoe UI" panose="020B0502040204020203" pitchFamily="34" charset="0"/>
                  <a:cs typeface="Segoe UI" panose="020B0502040204020203" pitchFamily="34" charset="0"/>
                </a:endParaRPr>
              </a:p>
              <a:p>
                <a:pPr algn="ctr"/>
                <a:r>
                  <a:rPr lang="en-US" sz="1200" dirty="0">
                    <a:latin typeface="Segoe UI" panose="020B0502040204020203" pitchFamily="34" charset="0"/>
                    <a:cs typeface="Segoe UI" panose="020B0502040204020203" pitchFamily="34" charset="0"/>
                  </a:rPr>
                  <a:t>add, </a:t>
                </a:r>
                <a:r>
                  <a:rPr lang="en-US" sz="1200" dirty="0" err="1">
                    <a:latin typeface="Segoe UI" panose="020B0502040204020203" pitchFamily="34" charset="0"/>
                    <a:cs typeface="Segoe UI" panose="020B0502040204020203" pitchFamily="34" charset="0"/>
                  </a:rPr>
                  <a:t>mult</a:t>
                </a:r>
                <a:r>
                  <a:rPr lang="en-US" sz="1200" dirty="0">
                    <a:latin typeface="Segoe UI" panose="020B0502040204020203" pitchFamily="34" charset="0"/>
                    <a:cs typeface="Segoe UI" panose="020B0502040204020203" pitchFamily="34" charset="0"/>
                  </a:rPr>
                  <a:t>, rotation, etc.</a:t>
                </a:r>
              </a:p>
            </p:txBody>
          </p:sp>
          <p:cxnSp>
            <p:nvCxnSpPr>
              <p:cNvPr id="10" name="Straight Arrow Connector 9">
                <a:extLst>
                  <a:ext uri="{FF2B5EF4-FFF2-40B4-BE49-F238E27FC236}">
                    <a16:creationId xmlns:a16="http://schemas.microsoft.com/office/drawing/2014/main" id="{222E0C2A-559E-4D44-AC58-9119CEC856ED}"/>
                  </a:ext>
                </a:extLst>
              </p:cNvPr>
              <p:cNvCxnSpPr>
                <a:cxnSpLocks/>
              </p:cNvCxnSpPr>
              <p:nvPr/>
            </p:nvCxnSpPr>
            <p:spPr>
              <a:xfrm>
                <a:off x="10593817" y="4957569"/>
                <a:ext cx="2" cy="864000"/>
              </a:xfrm>
              <a:prstGeom prst="straightConnector1">
                <a:avLst/>
              </a:prstGeom>
              <a:noFill/>
              <a:ln w="28575" cap="flat" cmpd="sng" algn="ctr">
                <a:solidFill>
                  <a:srgbClr val="000000"/>
                </a:solidFill>
                <a:prstDash val="solid"/>
                <a:headEnd type="none"/>
                <a:tailEnd type="arrow"/>
              </a:ln>
              <a:effectLst/>
            </p:spPr>
          </p:cxnSp>
          <p:sp>
            <p:nvSpPr>
              <p:cNvPr id="53" name="Rectangle 52">
                <a:extLst>
                  <a:ext uri="{FF2B5EF4-FFF2-40B4-BE49-F238E27FC236}">
                    <a16:creationId xmlns:a16="http://schemas.microsoft.com/office/drawing/2014/main" id="{8CA7BC64-4393-4B49-B2F6-ABCF8EC2BB67}"/>
                  </a:ext>
                </a:extLst>
              </p:cNvPr>
              <p:cNvSpPr/>
              <p:nvPr/>
            </p:nvSpPr>
            <p:spPr bwMode="auto">
              <a:xfrm>
                <a:off x="6753310" y="4128663"/>
                <a:ext cx="5288309" cy="2340000"/>
              </a:xfrm>
              <a:prstGeom prst="rect">
                <a:avLst/>
              </a:prstGeom>
              <a:noFill/>
              <a:ln w="38100" cap="flat" cmpd="sng" algn="ctr">
                <a:solidFill>
                  <a:srgbClr val="0070C0"/>
                </a:solidFill>
                <a:prstDash val="solid"/>
                <a:headEnd type="none"/>
                <a:tailEnd type="arrow"/>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cxnSp>
            <p:nvCxnSpPr>
              <p:cNvPr id="55" name="Straight Arrow Connector 54">
                <a:extLst>
                  <a:ext uri="{FF2B5EF4-FFF2-40B4-BE49-F238E27FC236}">
                    <a16:creationId xmlns:a16="http://schemas.microsoft.com/office/drawing/2014/main" id="{8D7444B3-CCB7-4E2E-B333-2F96BF9425A3}"/>
                  </a:ext>
                </a:extLst>
              </p:cNvPr>
              <p:cNvCxnSpPr>
                <a:cxnSpLocks/>
              </p:cNvCxnSpPr>
              <p:nvPr/>
            </p:nvCxnSpPr>
            <p:spPr>
              <a:xfrm flipH="1" flipV="1">
                <a:off x="8658310" y="4966864"/>
                <a:ext cx="0" cy="864000"/>
              </a:xfrm>
              <a:prstGeom prst="straightConnector1">
                <a:avLst/>
              </a:prstGeom>
              <a:noFill/>
              <a:ln w="28575" cap="flat" cmpd="sng" algn="ctr">
                <a:solidFill>
                  <a:srgbClr val="000000"/>
                </a:solidFill>
                <a:prstDash val="solid"/>
                <a:headEnd type="none"/>
                <a:tailEnd type="arrow"/>
              </a:ln>
              <a:effectLst/>
            </p:spPr>
          </p:cxnSp>
          <p:cxnSp>
            <p:nvCxnSpPr>
              <p:cNvPr id="74" name="Straight Arrow Connector 73">
                <a:extLst>
                  <a:ext uri="{FF2B5EF4-FFF2-40B4-BE49-F238E27FC236}">
                    <a16:creationId xmlns:a16="http://schemas.microsoft.com/office/drawing/2014/main" id="{46638A79-EF54-41E8-BBFD-302D2C80A65C}"/>
                  </a:ext>
                </a:extLst>
              </p:cNvPr>
              <p:cNvCxnSpPr>
                <a:cxnSpLocks/>
              </p:cNvCxnSpPr>
              <p:nvPr/>
            </p:nvCxnSpPr>
            <p:spPr>
              <a:xfrm>
                <a:off x="10563308" y="3045360"/>
                <a:ext cx="2" cy="1080000"/>
              </a:xfrm>
              <a:prstGeom prst="straightConnector1">
                <a:avLst/>
              </a:prstGeom>
              <a:noFill/>
              <a:ln w="28575" cap="flat" cmpd="sng" algn="ctr">
                <a:solidFill>
                  <a:srgbClr val="0070C0"/>
                </a:solidFill>
                <a:prstDash val="solid"/>
                <a:headEnd type="none"/>
                <a:tailEnd type="arrow"/>
              </a:ln>
              <a:effectLst/>
            </p:spPr>
          </p:cxnSp>
          <p:cxnSp>
            <p:nvCxnSpPr>
              <p:cNvPr id="76" name="Straight Arrow Connector 75">
                <a:extLst>
                  <a:ext uri="{FF2B5EF4-FFF2-40B4-BE49-F238E27FC236}">
                    <a16:creationId xmlns:a16="http://schemas.microsoft.com/office/drawing/2014/main" id="{E284019A-E77D-4D7A-8113-CF1CF5A5A2FC}"/>
                  </a:ext>
                </a:extLst>
              </p:cNvPr>
              <p:cNvCxnSpPr>
                <a:cxnSpLocks/>
              </p:cNvCxnSpPr>
              <p:nvPr/>
            </p:nvCxnSpPr>
            <p:spPr>
              <a:xfrm flipH="1" flipV="1">
                <a:off x="8658310" y="3032160"/>
                <a:ext cx="0" cy="1080000"/>
              </a:xfrm>
              <a:prstGeom prst="straightConnector1">
                <a:avLst/>
              </a:prstGeom>
              <a:noFill/>
              <a:ln w="28575" cap="flat" cmpd="sng" algn="ctr">
                <a:solidFill>
                  <a:srgbClr val="0070C0"/>
                </a:solidFill>
                <a:prstDash val="solid"/>
                <a:headEnd type="none"/>
                <a:tailEnd type="arrow"/>
              </a:ln>
              <a:effectLst/>
            </p:spPr>
          </p:cxnSp>
          <p:sp>
            <p:nvSpPr>
              <p:cNvPr id="79" name="TextBox 78">
                <a:extLst>
                  <a:ext uri="{FF2B5EF4-FFF2-40B4-BE49-F238E27FC236}">
                    <a16:creationId xmlns:a16="http://schemas.microsoft.com/office/drawing/2014/main" id="{5864616D-3E76-46DB-86E9-502A7265ABE0}"/>
                  </a:ext>
                </a:extLst>
              </p:cNvPr>
              <p:cNvSpPr txBox="1"/>
              <p:nvPr/>
            </p:nvSpPr>
            <p:spPr>
              <a:xfrm>
                <a:off x="8734510" y="5062728"/>
                <a:ext cx="1162920" cy="769441"/>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Encrypt</a:t>
                </a:r>
                <a:endParaRPr lang="en-US"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(+encode)</a:t>
                </a:r>
              </a:p>
              <a:p>
                <a:r>
                  <a:rPr lang="en-US" sz="1400" dirty="0">
                    <a:latin typeface="Segoe UI" panose="020B0502040204020203" pitchFamily="34" charset="0"/>
                    <a:cs typeface="Segoe UI" panose="020B0502040204020203" pitchFamily="34" charset="0"/>
                  </a:rPr>
                  <a:t>(+vectorize)</a:t>
                </a:r>
                <a:endParaRPr lang="en-US" sz="1200"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54E101A8-EEC2-45D0-84F8-8BBDF4443B48}"/>
                  </a:ext>
                </a:extLst>
              </p:cNvPr>
              <p:cNvSpPr txBox="1"/>
              <p:nvPr/>
            </p:nvSpPr>
            <p:spPr>
              <a:xfrm>
                <a:off x="10645433" y="5062755"/>
                <a:ext cx="1162920" cy="553998"/>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Decrypt</a:t>
                </a:r>
                <a:endParaRPr lang="en-US" sz="1400"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(+decode)</a:t>
                </a:r>
              </a:p>
            </p:txBody>
          </p:sp>
          <p:cxnSp>
            <p:nvCxnSpPr>
              <p:cNvPr id="101" name="Straight Arrow Connector 100">
                <a:extLst>
                  <a:ext uri="{FF2B5EF4-FFF2-40B4-BE49-F238E27FC236}">
                    <a16:creationId xmlns:a16="http://schemas.microsoft.com/office/drawing/2014/main" id="{43500B82-A281-4D61-BF1D-C439DA442E3C}"/>
                  </a:ext>
                </a:extLst>
              </p:cNvPr>
              <p:cNvCxnSpPr>
                <a:cxnSpLocks/>
              </p:cNvCxnSpPr>
              <p:nvPr/>
            </p:nvCxnSpPr>
            <p:spPr>
              <a:xfrm flipV="1">
                <a:off x="9101152" y="2656878"/>
                <a:ext cx="1037385" cy="2376"/>
              </a:xfrm>
              <a:prstGeom prst="straightConnector1">
                <a:avLst/>
              </a:prstGeom>
              <a:noFill/>
              <a:ln w="28575" cap="flat" cmpd="sng" algn="ctr">
                <a:solidFill>
                  <a:srgbClr val="000000"/>
                </a:solidFill>
                <a:prstDash val="solid"/>
                <a:headEnd type="none"/>
                <a:tailEnd type="arrow"/>
              </a:ln>
              <a:effectLst/>
            </p:spPr>
          </p:cxnSp>
        </p:grpSp>
      </p:gr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6722804" y="5321712"/>
            <a:ext cx="1225603" cy="443519"/>
          </a:xfrm>
        </p:spPr>
        <p:txBody>
          <a:bodyPr/>
          <a:lstStyle/>
          <a:p>
            <a:pPr marR="0" lvl="0" algn="ctr" rtl="0">
              <a:lnSpc>
                <a:spcPct val="115000"/>
              </a:lnSpc>
              <a:spcBef>
                <a:spcPts val="1200"/>
              </a:spcBef>
              <a:spcAft>
                <a:spcPts val="0"/>
              </a:spcAft>
              <a:buClr>
                <a:srgbClr val="000000"/>
              </a:buClr>
              <a:buSzPts val="1800"/>
            </a:pPr>
            <a:r>
              <a:rPr lang="en-US" sz="1600" dirty="0">
                <a:solidFill>
                  <a:schemeClr val="tx1"/>
                </a:solidFill>
              </a:rPr>
              <a:t>Client</a:t>
            </a:r>
            <a:endParaRPr lang="en-US" sz="1400" dirty="0">
              <a:solidFill>
                <a:schemeClr val="tx1"/>
              </a:solidFill>
            </a:endParaRPr>
          </a:p>
        </p:txBody>
      </p:sp>
      <p:pic>
        <p:nvPicPr>
          <p:cNvPr id="8" name="Picture 7">
            <a:extLst>
              <a:ext uri="{FF2B5EF4-FFF2-40B4-BE49-F238E27FC236}">
                <a16:creationId xmlns:a16="http://schemas.microsoft.com/office/drawing/2014/main" id="{3942C20E-98C4-4913-B74B-51D815DAE47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6320" y="4655293"/>
            <a:ext cx="662607" cy="662607"/>
          </a:xfrm>
          <a:prstGeom prst="rect">
            <a:avLst/>
          </a:prstGeom>
        </p:spPr>
      </p:pic>
      <p:grpSp>
        <p:nvGrpSpPr>
          <p:cNvPr id="5" name="Group 4">
            <a:extLst>
              <a:ext uri="{FF2B5EF4-FFF2-40B4-BE49-F238E27FC236}">
                <a16:creationId xmlns:a16="http://schemas.microsoft.com/office/drawing/2014/main" id="{150B7938-0BDD-4274-B04A-47D0C30982E7}"/>
              </a:ext>
            </a:extLst>
          </p:cNvPr>
          <p:cNvGrpSpPr/>
          <p:nvPr/>
        </p:nvGrpSpPr>
        <p:grpSpPr>
          <a:xfrm>
            <a:off x="7365561" y="5747763"/>
            <a:ext cx="191055" cy="346755"/>
            <a:chOff x="7365561" y="5747763"/>
            <a:chExt cx="191055" cy="346755"/>
          </a:xfrm>
        </p:grpSpPr>
        <p:sp>
          <p:nvSpPr>
            <p:cNvPr id="59" name="Freeform: Shape 58">
              <a:extLst>
                <a:ext uri="{FF2B5EF4-FFF2-40B4-BE49-F238E27FC236}">
                  <a16:creationId xmlns:a16="http://schemas.microsoft.com/office/drawing/2014/main" id="{8D84DAC6-D880-4369-AF4A-CC78D0513083}"/>
                </a:ext>
              </a:extLst>
            </p:cNvPr>
            <p:cNvSpPr/>
            <p:nvPr/>
          </p:nvSpPr>
          <p:spPr bwMode="auto">
            <a:xfrm rot="18901731">
              <a:off x="7374348" y="5747763"/>
              <a:ext cx="182268" cy="346755"/>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60" name="Oval 59">
              <a:extLst>
                <a:ext uri="{FF2B5EF4-FFF2-40B4-BE49-F238E27FC236}">
                  <a16:creationId xmlns:a16="http://schemas.microsoft.com/office/drawing/2014/main" id="{8A233636-F709-447B-9B02-CDDDF78ABD37}"/>
                </a:ext>
              </a:extLst>
            </p:cNvPr>
            <p:cNvSpPr/>
            <p:nvPr/>
          </p:nvSpPr>
          <p:spPr bwMode="auto">
            <a:xfrm>
              <a:off x="7365561" y="5818127"/>
              <a:ext cx="31254" cy="31387"/>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1" name="Group 10">
            <a:extLst>
              <a:ext uri="{FF2B5EF4-FFF2-40B4-BE49-F238E27FC236}">
                <a16:creationId xmlns:a16="http://schemas.microsoft.com/office/drawing/2014/main" id="{644AF8BA-26F8-43C5-B27D-BEA0B675AF05}"/>
              </a:ext>
            </a:extLst>
          </p:cNvPr>
          <p:cNvGrpSpPr/>
          <p:nvPr/>
        </p:nvGrpSpPr>
        <p:grpSpPr>
          <a:xfrm>
            <a:off x="8349697" y="2314645"/>
            <a:ext cx="606576" cy="573945"/>
            <a:chOff x="8349697" y="2314645"/>
            <a:chExt cx="606576" cy="573945"/>
          </a:xfrm>
        </p:grpSpPr>
        <p:sp>
          <p:nvSpPr>
            <p:cNvPr id="68" name="Flowchart: Multidocument 67">
              <a:extLst>
                <a:ext uri="{FF2B5EF4-FFF2-40B4-BE49-F238E27FC236}">
                  <a16:creationId xmlns:a16="http://schemas.microsoft.com/office/drawing/2014/main" id="{753B6861-325F-4796-AB64-2E0795F5725E}"/>
                </a:ext>
              </a:extLst>
            </p:cNvPr>
            <p:cNvSpPr/>
            <p:nvPr/>
          </p:nvSpPr>
          <p:spPr>
            <a:xfrm>
              <a:off x="8349697" y="2314645"/>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668953AA-46C8-48CF-87A3-38452AA46128}"/>
                </a:ext>
              </a:extLst>
            </p:cNvPr>
            <p:cNvGrpSpPr/>
            <p:nvPr/>
          </p:nvGrpSpPr>
          <p:grpSpPr>
            <a:xfrm>
              <a:off x="8583231" y="2515548"/>
              <a:ext cx="373042" cy="373042"/>
              <a:chOff x="7157065" y="4679849"/>
              <a:chExt cx="373042" cy="373042"/>
            </a:xfrm>
          </p:grpSpPr>
          <p:sp>
            <p:nvSpPr>
              <p:cNvPr id="13" name="Oval 12">
                <a:extLst>
                  <a:ext uri="{FF2B5EF4-FFF2-40B4-BE49-F238E27FC236}">
                    <a16:creationId xmlns:a16="http://schemas.microsoft.com/office/drawing/2014/main" id="{6DF45EF9-2946-4995-88D2-BA57BF067961}"/>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 name="lock">
                <a:extLst>
                  <a:ext uri="{FF2B5EF4-FFF2-40B4-BE49-F238E27FC236}">
                    <a16:creationId xmlns:a16="http://schemas.microsoft.com/office/drawing/2014/main" id="{2902E525-A2BB-4D52-A712-E82573BD99ED}"/>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6" name="Rectangle 15">
                <a:extLst>
                  <a:ext uri="{FF2B5EF4-FFF2-40B4-BE49-F238E27FC236}">
                    <a16:creationId xmlns:a16="http://schemas.microsoft.com/office/drawing/2014/main" id="{F95EA655-EA0A-48B1-B8FE-3C7BE92F33A1}"/>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18" name="Flowchart: Multidocument 17">
            <a:extLst>
              <a:ext uri="{FF2B5EF4-FFF2-40B4-BE49-F238E27FC236}">
                <a16:creationId xmlns:a16="http://schemas.microsoft.com/office/drawing/2014/main" id="{6592E92D-7CF3-47C0-BD12-B5491AC66BAE}"/>
              </a:ext>
            </a:extLst>
          </p:cNvPr>
          <p:cNvSpPr/>
          <p:nvPr/>
        </p:nvSpPr>
        <p:spPr>
          <a:xfrm>
            <a:off x="8381123" y="5936676"/>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D76B2D1-B3A0-4CE0-A863-74F29F044174}"/>
              </a:ext>
            </a:extLst>
          </p:cNvPr>
          <p:cNvGrpSpPr/>
          <p:nvPr/>
        </p:nvGrpSpPr>
        <p:grpSpPr>
          <a:xfrm>
            <a:off x="10270669" y="2246983"/>
            <a:ext cx="672642" cy="596416"/>
            <a:chOff x="10270669" y="2246983"/>
            <a:chExt cx="672642" cy="596416"/>
          </a:xfrm>
        </p:grpSpPr>
        <p:sp>
          <p:nvSpPr>
            <p:cNvPr id="12" name="Flowchart: Multidocument 11">
              <a:extLst>
                <a:ext uri="{FF2B5EF4-FFF2-40B4-BE49-F238E27FC236}">
                  <a16:creationId xmlns:a16="http://schemas.microsoft.com/office/drawing/2014/main" id="{95D103DD-0E9E-4608-B862-E4D424F73C14}"/>
                </a:ext>
              </a:extLst>
            </p:cNvPr>
            <p:cNvSpPr/>
            <p:nvPr/>
          </p:nvSpPr>
          <p:spPr>
            <a:xfrm>
              <a:off x="10270669" y="2246983"/>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0BEA156-22F0-4A38-90B9-71A40FA79D1A}"/>
                </a:ext>
              </a:extLst>
            </p:cNvPr>
            <p:cNvGrpSpPr/>
            <p:nvPr/>
          </p:nvGrpSpPr>
          <p:grpSpPr>
            <a:xfrm>
              <a:off x="10570269" y="2470357"/>
              <a:ext cx="373042" cy="373042"/>
              <a:chOff x="7157065" y="4679849"/>
              <a:chExt cx="373042" cy="373042"/>
            </a:xfrm>
          </p:grpSpPr>
          <p:sp>
            <p:nvSpPr>
              <p:cNvPr id="92" name="Oval 91">
                <a:extLst>
                  <a:ext uri="{FF2B5EF4-FFF2-40B4-BE49-F238E27FC236}">
                    <a16:creationId xmlns:a16="http://schemas.microsoft.com/office/drawing/2014/main" id="{4B7EA7B7-1179-4C1C-AE9A-6C71826160A8}"/>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93" name="lock">
                <a:extLst>
                  <a:ext uri="{FF2B5EF4-FFF2-40B4-BE49-F238E27FC236}">
                    <a16:creationId xmlns:a16="http://schemas.microsoft.com/office/drawing/2014/main" id="{C9173948-6272-42C9-886F-A81061AA1CD5}"/>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4" name="Rectangle 93">
                <a:extLst>
                  <a:ext uri="{FF2B5EF4-FFF2-40B4-BE49-F238E27FC236}">
                    <a16:creationId xmlns:a16="http://schemas.microsoft.com/office/drawing/2014/main" id="{E388F999-0190-41D8-AE50-34043B2AD18F}"/>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9" name="Group 8">
            <a:extLst>
              <a:ext uri="{FF2B5EF4-FFF2-40B4-BE49-F238E27FC236}">
                <a16:creationId xmlns:a16="http://schemas.microsoft.com/office/drawing/2014/main" id="{A4E2AB81-7BD4-4FBF-9B9F-34B39C4C0D9B}"/>
              </a:ext>
            </a:extLst>
          </p:cNvPr>
          <p:cNvGrpSpPr/>
          <p:nvPr/>
        </p:nvGrpSpPr>
        <p:grpSpPr>
          <a:xfrm>
            <a:off x="8381123" y="4320493"/>
            <a:ext cx="606576" cy="573945"/>
            <a:chOff x="8381123" y="4320493"/>
            <a:chExt cx="606576" cy="573945"/>
          </a:xfrm>
        </p:grpSpPr>
        <p:sp>
          <p:nvSpPr>
            <p:cNvPr id="96" name="Flowchart: Multidocument 95">
              <a:extLst>
                <a:ext uri="{FF2B5EF4-FFF2-40B4-BE49-F238E27FC236}">
                  <a16:creationId xmlns:a16="http://schemas.microsoft.com/office/drawing/2014/main" id="{409D7C69-A795-4EBA-A59C-F84FC9E7C40D}"/>
                </a:ext>
              </a:extLst>
            </p:cNvPr>
            <p:cNvSpPr/>
            <p:nvPr/>
          </p:nvSpPr>
          <p:spPr>
            <a:xfrm>
              <a:off x="8381123" y="4320493"/>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EF390CE3-E461-4A10-BDF8-720844D9E7A9}"/>
                </a:ext>
              </a:extLst>
            </p:cNvPr>
            <p:cNvGrpSpPr/>
            <p:nvPr/>
          </p:nvGrpSpPr>
          <p:grpSpPr>
            <a:xfrm>
              <a:off x="8614657" y="4521396"/>
              <a:ext cx="373042" cy="373042"/>
              <a:chOff x="7157065" y="4679849"/>
              <a:chExt cx="373042" cy="373042"/>
            </a:xfrm>
          </p:grpSpPr>
          <p:sp>
            <p:nvSpPr>
              <p:cNvPr id="98" name="Oval 97">
                <a:extLst>
                  <a:ext uri="{FF2B5EF4-FFF2-40B4-BE49-F238E27FC236}">
                    <a16:creationId xmlns:a16="http://schemas.microsoft.com/office/drawing/2014/main" id="{36239FC3-7116-4862-B063-D75A459FBEDF}"/>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00" name="lock">
                <a:extLst>
                  <a:ext uri="{FF2B5EF4-FFF2-40B4-BE49-F238E27FC236}">
                    <a16:creationId xmlns:a16="http://schemas.microsoft.com/office/drawing/2014/main" id="{9B878393-7545-4D0A-A7DD-DA39F0A788D0}"/>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2" name="Rectangle 101">
                <a:extLst>
                  <a:ext uri="{FF2B5EF4-FFF2-40B4-BE49-F238E27FC236}">
                    <a16:creationId xmlns:a16="http://schemas.microsoft.com/office/drawing/2014/main" id="{924EFF82-C4CD-4361-A419-706B71810288}"/>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6" name="Group 5">
            <a:extLst>
              <a:ext uri="{FF2B5EF4-FFF2-40B4-BE49-F238E27FC236}">
                <a16:creationId xmlns:a16="http://schemas.microsoft.com/office/drawing/2014/main" id="{108E3AC0-7BF8-4F8F-99EC-DE3A02A51F79}"/>
              </a:ext>
            </a:extLst>
          </p:cNvPr>
          <p:cNvGrpSpPr/>
          <p:nvPr/>
        </p:nvGrpSpPr>
        <p:grpSpPr>
          <a:xfrm>
            <a:off x="10302095" y="4252831"/>
            <a:ext cx="672642" cy="596416"/>
            <a:chOff x="10302095" y="4252831"/>
            <a:chExt cx="672642" cy="596416"/>
          </a:xfrm>
        </p:grpSpPr>
        <p:sp>
          <p:nvSpPr>
            <p:cNvPr id="104" name="Flowchart: Multidocument 103">
              <a:extLst>
                <a:ext uri="{FF2B5EF4-FFF2-40B4-BE49-F238E27FC236}">
                  <a16:creationId xmlns:a16="http://schemas.microsoft.com/office/drawing/2014/main" id="{08682146-421A-4296-8154-8ABC1746ACFD}"/>
                </a:ext>
              </a:extLst>
            </p:cNvPr>
            <p:cNvSpPr/>
            <p:nvPr/>
          </p:nvSpPr>
          <p:spPr>
            <a:xfrm>
              <a:off x="10302095" y="4252831"/>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C30C3AED-1D85-4825-885C-7659C0B9A024}"/>
                </a:ext>
              </a:extLst>
            </p:cNvPr>
            <p:cNvGrpSpPr/>
            <p:nvPr/>
          </p:nvGrpSpPr>
          <p:grpSpPr>
            <a:xfrm>
              <a:off x="10601695" y="4476205"/>
              <a:ext cx="373042" cy="373042"/>
              <a:chOff x="7157065" y="4679849"/>
              <a:chExt cx="373042" cy="373042"/>
            </a:xfrm>
          </p:grpSpPr>
          <p:sp>
            <p:nvSpPr>
              <p:cNvPr id="111" name="Oval 110">
                <a:extLst>
                  <a:ext uri="{FF2B5EF4-FFF2-40B4-BE49-F238E27FC236}">
                    <a16:creationId xmlns:a16="http://schemas.microsoft.com/office/drawing/2014/main" id="{94D17742-536E-4EB8-A755-668EB4082FEE}"/>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13" name="lock">
                <a:extLst>
                  <a:ext uri="{FF2B5EF4-FFF2-40B4-BE49-F238E27FC236}">
                    <a16:creationId xmlns:a16="http://schemas.microsoft.com/office/drawing/2014/main" id="{33A0E6E5-73F0-4560-9402-E6059DD0D3C4}"/>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14" name="Rectangle 113">
                <a:extLst>
                  <a:ext uri="{FF2B5EF4-FFF2-40B4-BE49-F238E27FC236}">
                    <a16:creationId xmlns:a16="http://schemas.microsoft.com/office/drawing/2014/main" id="{C89437EA-F9BA-4B76-94A7-8A03F1F222AB}"/>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27" name="Flowchart: Multidocument 26">
            <a:extLst>
              <a:ext uri="{FF2B5EF4-FFF2-40B4-BE49-F238E27FC236}">
                <a16:creationId xmlns:a16="http://schemas.microsoft.com/office/drawing/2014/main" id="{B9DB2E08-6FD0-40F1-9A49-0AFC1F151C8D}"/>
              </a:ext>
            </a:extLst>
          </p:cNvPr>
          <p:cNvSpPr/>
          <p:nvPr/>
        </p:nvSpPr>
        <p:spPr>
          <a:xfrm>
            <a:off x="10392034" y="5894990"/>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81214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The noise term is essential for homomorphic encryption schemes</a:t>
            </a:r>
          </a:p>
          <a:p>
            <a:pPr lvl="1">
              <a:lnSpc>
                <a:spcPct val="100000"/>
              </a:lnSpc>
              <a:spcBef>
                <a:spcPts val="0"/>
              </a:spcBef>
              <a:buClr>
                <a:srgbClr val="000000"/>
              </a:buClr>
              <a:buSzPts val="1800"/>
            </a:pPr>
            <a:r>
              <a:rPr lang="en-US" sz="1800" dirty="0"/>
              <a:t>N</a:t>
            </a:r>
            <a:r>
              <a:rPr lang="en-US" sz="1800" dirty="0">
                <a:sym typeface="Arial"/>
              </a:rPr>
              <a:t>ote also big message expansion</a:t>
            </a: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9505EEC0-0CF2-458E-9AA6-0FA7F9393DA4}"/>
              </a:ext>
            </a:extLst>
          </p:cNvPr>
          <p:cNvGrpSpPr/>
          <p:nvPr/>
        </p:nvGrpSpPr>
        <p:grpSpPr>
          <a:xfrm>
            <a:off x="750634" y="2735263"/>
            <a:ext cx="10935207" cy="2441098"/>
            <a:chOff x="1310156" y="3100962"/>
            <a:chExt cx="8260881" cy="1844100"/>
          </a:xfrm>
        </p:grpSpPr>
        <p:sp>
          <p:nvSpPr>
            <p:cNvPr id="4" name="Google Shape;194;p41">
              <a:extLst>
                <a:ext uri="{FF2B5EF4-FFF2-40B4-BE49-F238E27FC236}">
                  <a16:creationId xmlns:a16="http://schemas.microsoft.com/office/drawing/2014/main" id="{6325EBD2-5E1A-4015-9851-57746FB3094F}"/>
                </a:ext>
              </a:extLst>
            </p:cNvPr>
            <p:cNvSpPr/>
            <p:nvPr/>
          </p:nvSpPr>
          <p:spPr>
            <a:xfrm>
              <a:off x="7738037"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 name="Google Shape;196;p41">
              <a:extLst>
                <a:ext uri="{FF2B5EF4-FFF2-40B4-BE49-F238E27FC236}">
                  <a16:creationId xmlns:a16="http://schemas.microsoft.com/office/drawing/2014/main" id="{7DD69D92-099B-4B22-B16D-A6A175D44927}"/>
                </a:ext>
              </a:extLst>
            </p:cNvPr>
            <p:cNvSpPr/>
            <p:nvPr/>
          </p:nvSpPr>
          <p:spPr>
            <a:xfrm>
              <a:off x="1310156"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Plaintext</a:t>
              </a:r>
              <a:endParaRPr sz="2000" b="0" i="0" u="none" strike="noStrike" cap="none" dirty="0">
                <a:solidFill>
                  <a:schemeClr val="dk1"/>
                </a:solidFill>
                <a:latin typeface="Arial"/>
                <a:ea typeface="Arial"/>
                <a:cs typeface="Arial"/>
                <a:sym typeface="Arial"/>
              </a:endParaRPr>
            </a:p>
          </p:txBody>
        </p:sp>
        <p:sp>
          <p:nvSpPr>
            <p:cNvPr id="8" name="Google Shape;197;p41">
              <a:extLst>
                <a:ext uri="{FF2B5EF4-FFF2-40B4-BE49-F238E27FC236}">
                  <a16:creationId xmlns:a16="http://schemas.microsoft.com/office/drawing/2014/main" id="{A0FB0C98-5E9F-48F1-9774-72093018CF64}"/>
                </a:ext>
              </a:extLst>
            </p:cNvPr>
            <p:cNvSpPr/>
            <p:nvPr/>
          </p:nvSpPr>
          <p:spPr>
            <a:xfrm>
              <a:off x="3440428"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0" name="Google Shape;198;p41">
              <a:extLst>
                <a:ext uri="{FF2B5EF4-FFF2-40B4-BE49-F238E27FC236}">
                  <a16:creationId xmlns:a16="http://schemas.microsoft.com/office/drawing/2014/main" id="{386BC370-F5A4-4A08-B57C-F517F9A418C8}"/>
                </a:ext>
              </a:extLst>
            </p:cNvPr>
            <p:cNvSpPr/>
            <p:nvPr/>
          </p:nvSpPr>
          <p:spPr>
            <a:xfrm>
              <a:off x="5570578" y="3100963"/>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Initial Noise</a:t>
              </a:r>
              <a:endParaRPr sz="2800" dirty="0"/>
            </a:p>
          </p:txBody>
        </p:sp>
        <p:sp>
          <p:nvSpPr>
            <p:cNvPr id="12" name="Google Shape;199;p41">
              <a:extLst>
                <a:ext uri="{FF2B5EF4-FFF2-40B4-BE49-F238E27FC236}">
                  <a16:creationId xmlns:a16="http://schemas.microsoft.com/office/drawing/2014/main" id="{8AF83770-4E20-4194-9033-77EF689A10D8}"/>
                </a:ext>
              </a:extLst>
            </p:cNvPr>
            <p:cNvSpPr/>
            <p:nvPr/>
          </p:nvSpPr>
          <p:spPr>
            <a:xfrm>
              <a:off x="7738037" y="3100962"/>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4" name="Google Shape;200;p41">
              <a:extLst>
                <a:ext uri="{FF2B5EF4-FFF2-40B4-BE49-F238E27FC236}">
                  <a16:creationId xmlns:a16="http://schemas.microsoft.com/office/drawing/2014/main" id="{55D4FD4D-AE77-4DCB-9673-72F982A65A9D}"/>
                </a:ext>
              </a:extLst>
            </p:cNvPr>
            <p:cNvSpPr/>
            <p:nvPr/>
          </p:nvSpPr>
          <p:spPr>
            <a:xfrm>
              <a:off x="7738037"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23" name="Google Shape;201;p41">
              <a:extLst>
                <a:ext uri="{FF2B5EF4-FFF2-40B4-BE49-F238E27FC236}">
                  <a16:creationId xmlns:a16="http://schemas.microsoft.com/office/drawing/2014/main" id="{39FA2970-FA57-43A9-AB1A-DFFC3F5D9178}"/>
                </a:ext>
              </a:extLst>
            </p:cNvPr>
            <p:cNvSpPr/>
            <p:nvPr/>
          </p:nvSpPr>
          <p:spPr>
            <a:xfrm>
              <a:off x="3204192" y="4698609"/>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31" name="Google Shape;202;p41">
              <a:extLst>
                <a:ext uri="{FF2B5EF4-FFF2-40B4-BE49-F238E27FC236}">
                  <a16:creationId xmlns:a16="http://schemas.microsoft.com/office/drawing/2014/main" id="{87550313-3735-4925-A63E-F0F52885AD1A}"/>
                </a:ext>
              </a:extLst>
            </p:cNvPr>
            <p:cNvSpPr/>
            <p:nvPr/>
          </p:nvSpPr>
          <p:spPr>
            <a:xfrm>
              <a:off x="7464617" y="3120401"/>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33" name="Google Shape;203;p41">
              <a:extLst>
                <a:ext uri="{FF2B5EF4-FFF2-40B4-BE49-F238E27FC236}">
                  <a16:creationId xmlns:a16="http://schemas.microsoft.com/office/drawing/2014/main" id="{97ECEF07-32B6-494F-8022-2EA890F442C8}"/>
                </a:ext>
              </a:extLst>
            </p:cNvPr>
            <p:cNvSpPr/>
            <p:nvPr/>
          </p:nvSpPr>
          <p:spPr>
            <a:xfrm>
              <a:off x="5334464" y="318145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
        <p:nvSpPr>
          <p:cNvPr id="36" name="Google Shape;204;p41">
            <a:extLst>
              <a:ext uri="{FF2B5EF4-FFF2-40B4-BE49-F238E27FC236}">
                <a16:creationId xmlns:a16="http://schemas.microsoft.com/office/drawing/2014/main" id="{DBAB4827-ED96-4593-9C23-BBEEE6662E62}"/>
              </a:ext>
            </a:extLst>
          </p:cNvPr>
          <p:cNvSpPr txBox="1"/>
          <p:nvPr/>
        </p:nvSpPr>
        <p:spPr>
          <a:xfrm>
            <a:off x="915849" y="5788215"/>
            <a:ext cx="10604776" cy="1138047"/>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dirty="0">
                <a:solidFill>
                  <a:srgbClr val="3C3C41"/>
                </a:solidFill>
                <a:latin typeface="Segoe UI" panose="020B0502040204020203" pitchFamily="34" charset="0"/>
                <a:cs typeface="Segoe UI" panose="020B0502040204020203" pitchFamily="34" charset="0"/>
                <a:sym typeface="Arial"/>
              </a:rPr>
              <a:t>Initial noise (of a fresh encryption) is small in terms of coefficients’ size</a:t>
            </a:r>
            <a:endParaRPr lang="en-US" sz="1800" dirty="0"/>
          </a:p>
          <a:p>
            <a:pPr marL="285750" marR="0" lvl="0" indent="-285750"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Independently of the initial </a:t>
            </a:r>
            <a:r>
              <a:rPr lang="en-US" dirty="0">
                <a:solidFill>
                  <a:srgbClr val="000000"/>
                </a:solidFill>
                <a:latin typeface="Arial"/>
                <a:ea typeface="Arial"/>
                <a:cs typeface="Arial"/>
                <a:sym typeface="Arial"/>
              </a:rPr>
              <a:t>noise, there is always a</a:t>
            </a:r>
            <a:r>
              <a:rPr lang="en-US" sz="1800" b="0" i="0" u="none" strike="noStrike" cap="none" dirty="0">
                <a:solidFill>
                  <a:srgbClr val="000000"/>
                </a:solidFill>
                <a:latin typeface="Arial"/>
                <a:ea typeface="Arial"/>
                <a:cs typeface="Arial"/>
                <a:sym typeface="Arial"/>
              </a:rPr>
              <a:t> big message expansion : it is part of the security basis of this type of encryption</a:t>
            </a:r>
            <a:endParaRPr lang="fr-F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421765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after computation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After each level, noise increases</a:t>
            </a:r>
          </a:p>
          <a:p>
            <a:pPr lvl="1">
              <a:lnSpc>
                <a:spcPct val="100000"/>
              </a:lnSpc>
              <a:spcBef>
                <a:spcPts val="0"/>
              </a:spcBef>
              <a:buClr>
                <a:srgbClr val="000000"/>
              </a:buClr>
              <a:buSzPts val="1800"/>
            </a:pPr>
            <a:r>
              <a:rPr lang="en-US" sz="1800" dirty="0"/>
              <a:t>Note how message stays same size due to modular arithmetic</a:t>
            </a:r>
          </a:p>
          <a:p>
            <a:pPr marR="0" lvl="0" algn="l" rtl="0">
              <a:lnSpc>
                <a:spcPct val="115000"/>
              </a:lnSpc>
              <a:spcBef>
                <a:spcPts val="1200"/>
              </a:spcBef>
              <a:spcAft>
                <a:spcPts val="0"/>
              </a:spcAft>
              <a:buClr>
                <a:srgbClr val="000000"/>
              </a:buClr>
              <a:buSzPts val="1800"/>
            </a:pPr>
            <a:endParaRPr lang="en-US" sz="2400" dirty="0"/>
          </a:p>
        </p:txBody>
      </p:sp>
      <p:grpSp>
        <p:nvGrpSpPr>
          <p:cNvPr id="18" name="Group 17">
            <a:extLst>
              <a:ext uri="{FF2B5EF4-FFF2-40B4-BE49-F238E27FC236}">
                <a16:creationId xmlns:a16="http://schemas.microsoft.com/office/drawing/2014/main" id="{0442F9F2-C567-48D1-B468-951B6F59C4D8}"/>
              </a:ext>
            </a:extLst>
          </p:cNvPr>
          <p:cNvGrpSpPr/>
          <p:nvPr/>
        </p:nvGrpSpPr>
        <p:grpSpPr>
          <a:xfrm>
            <a:off x="750634" y="2732564"/>
            <a:ext cx="10935207" cy="2441098"/>
            <a:chOff x="750634" y="2659063"/>
            <a:chExt cx="10935207" cy="2441098"/>
          </a:xfrm>
        </p:grpSpPr>
        <p:sp>
          <p:nvSpPr>
            <p:cNvPr id="6" name="Google Shape;212;p42">
              <a:extLst>
                <a:ext uri="{FF2B5EF4-FFF2-40B4-BE49-F238E27FC236}">
                  <a16:creationId xmlns:a16="http://schemas.microsoft.com/office/drawing/2014/main" id="{4CFBAA6E-6C20-42DF-BFCC-124656BA9A3F}"/>
                </a:ext>
              </a:extLst>
            </p:cNvPr>
            <p:cNvSpPr/>
            <p:nvPr/>
          </p:nvSpPr>
          <p:spPr>
            <a:xfrm>
              <a:off x="6405957" y="2659063"/>
              <a:ext cx="2444473" cy="1627115"/>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800" dirty="0">
                  <a:solidFill>
                    <a:srgbClr val="C00000"/>
                  </a:solidFill>
                </a:rPr>
                <a:t>Current</a:t>
              </a:r>
              <a:r>
                <a:rPr lang="en" sz="2000" b="0" i="0" u="none" strike="noStrike" cap="none" dirty="0">
                  <a:solidFill>
                    <a:schemeClr val="dk1"/>
                  </a:solidFill>
                  <a:latin typeface="Arial"/>
                  <a:ea typeface="Arial"/>
                  <a:cs typeface="Arial"/>
                  <a:sym typeface="Arial"/>
                </a:rPr>
                <a:t> Noise</a:t>
              </a:r>
              <a:endParaRPr sz="2800" dirty="0"/>
            </a:p>
          </p:txBody>
        </p:sp>
        <p:sp>
          <p:nvSpPr>
            <p:cNvPr id="55" name="Google Shape;194;p41">
              <a:extLst>
                <a:ext uri="{FF2B5EF4-FFF2-40B4-BE49-F238E27FC236}">
                  <a16:creationId xmlns:a16="http://schemas.microsoft.com/office/drawing/2014/main" id="{E8E78619-0894-4788-8F24-F3DE5EE7CE63}"/>
                </a:ext>
              </a:extLst>
            </p:cNvPr>
            <p:cNvSpPr/>
            <p:nvPr/>
          </p:nvSpPr>
          <p:spPr>
            <a:xfrm>
              <a:off x="9259437"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6" name="Google Shape;196;p41">
              <a:extLst>
                <a:ext uri="{FF2B5EF4-FFF2-40B4-BE49-F238E27FC236}">
                  <a16:creationId xmlns:a16="http://schemas.microsoft.com/office/drawing/2014/main" id="{EF8FB723-CA0C-436F-A826-D61528C51B87}"/>
                </a:ext>
              </a:extLst>
            </p:cNvPr>
            <p:cNvSpPr/>
            <p:nvPr/>
          </p:nvSpPr>
          <p:spPr>
            <a:xfrm>
              <a:off x="750634"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357054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59" name="Google Shape;199;p41">
              <a:extLst>
                <a:ext uri="{FF2B5EF4-FFF2-40B4-BE49-F238E27FC236}">
                  <a16:creationId xmlns:a16="http://schemas.microsoft.com/office/drawing/2014/main" id="{612B8C8F-F7FA-4487-9976-5D905E61DCA8}"/>
                </a:ext>
              </a:extLst>
            </p:cNvPr>
            <p:cNvSpPr/>
            <p:nvPr/>
          </p:nvSpPr>
          <p:spPr>
            <a:xfrm>
              <a:off x="9259437" y="2659063"/>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0" name="Google Shape;200;p41">
              <a:extLst>
                <a:ext uri="{FF2B5EF4-FFF2-40B4-BE49-F238E27FC236}">
                  <a16:creationId xmlns:a16="http://schemas.microsoft.com/office/drawing/2014/main" id="{14336CEC-A5F3-4569-84D6-F9AA90FDE434}"/>
                </a:ext>
              </a:extLst>
            </p:cNvPr>
            <p:cNvSpPr/>
            <p:nvPr/>
          </p:nvSpPr>
          <p:spPr>
            <a:xfrm>
              <a:off x="925943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61" name="Google Shape;201;p41">
              <a:extLst>
                <a:ext uri="{FF2B5EF4-FFF2-40B4-BE49-F238E27FC236}">
                  <a16:creationId xmlns:a16="http://schemas.microsoft.com/office/drawing/2014/main" id="{2E450508-A4EF-4D1E-8230-2D9AC69D8673}"/>
                </a:ext>
              </a:extLst>
            </p:cNvPr>
            <p:cNvSpPr/>
            <p:nvPr/>
          </p:nvSpPr>
          <p:spPr>
            <a:xfrm>
              <a:off x="3257833" y="477392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62" name="Google Shape;202;p41">
              <a:extLst>
                <a:ext uri="{FF2B5EF4-FFF2-40B4-BE49-F238E27FC236}">
                  <a16:creationId xmlns:a16="http://schemas.microsoft.com/office/drawing/2014/main" id="{9DDB010E-0614-41E7-8CBD-93E062BC8592}"/>
                </a:ext>
              </a:extLst>
            </p:cNvPr>
            <p:cNvSpPr/>
            <p:nvPr/>
          </p:nvSpPr>
          <p:spPr>
            <a:xfrm>
              <a:off x="8897502" y="2684795"/>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3" name="Google Shape;203;p41">
              <a:extLst>
                <a:ext uri="{FF2B5EF4-FFF2-40B4-BE49-F238E27FC236}">
                  <a16:creationId xmlns:a16="http://schemas.microsoft.com/office/drawing/2014/main" id="{8E12AAFE-140A-491B-98FB-40E40BDEF578}"/>
                </a:ext>
              </a:extLst>
            </p:cNvPr>
            <p:cNvSpPr/>
            <p:nvPr/>
          </p:nvSpPr>
          <p:spPr>
            <a:xfrm>
              <a:off x="6077746" y="276561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5471683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 overflow</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86029" y="1500608"/>
            <a:ext cx="11887200" cy="1459310"/>
          </a:xfrm>
        </p:spPr>
        <p:txBody>
          <a:bodyPr/>
          <a:lstStyle/>
          <a:p>
            <a:pPr marR="0" lvl="0" algn="l" rtl="0">
              <a:lnSpc>
                <a:spcPct val="115000"/>
              </a:lnSpc>
              <a:spcBef>
                <a:spcPts val="1200"/>
              </a:spcBef>
              <a:spcAft>
                <a:spcPts val="0"/>
              </a:spcAft>
              <a:buClr>
                <a:srgbClr val="000000"/>
              </a:buClr>
              <a:buSzPts val="1800"/>
            </a:pPr>
            <a:r>
              <a:rPr lang="en-US" sz="2400" dirty="0"/>
              <a:t>At some level, noise completely destroys the message</a:t>
            </a:r>
          </a:p>
          <a:p>
            <a:pPr lvl="1">
              <a:lnSpc>
                <a:spcPct val="100000"/>
              </a:lnSpc>
              <a:spcBef>
                <a:spcPts val="0"/>
              </a:spcBef>
              <a:buClr>
                <a:srgbClr val="000000"/>
              </a:buClr>
              <a:buSzPts val="1800"/>
            </a:pPr>
            <a:r>
              <a:rPr lang="en-US" sz="1800" dirty="0"/>
              <a:t>This is why only limited computation is possible</a:t>
            </a:r>
            <a:endParaRPr lang="en-US" sz="1800" dirty="0">
              <a:sym typeface="Arial"/>
            </a:endParaRP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F0B08188-87B3-43D4-8A82-46150EAC6BD2}"/>
              </a:ext>
            </a:extLst>
          </p:cNvPr>
          <p:cNvGrpSpPr/>
          <p:nvPr/>
        </p:nvGrpSpPr>
        <p:grpSpPr>
          <a:xfrm>
            <a:off x="755957" y="2735262"/>
            <a:ext cx="10947343" cy="3048659"/>
            <a:chOff x="325316" y="1642083"/>
            <a:chExt cx="8237420" cy="2100725"/>
          </a:xfrm>
        </p:grpSpPr>
        <p:sp>
          <p:nvSpPr>
            <p:cNvPr id="5" name="Google Shape;241;p44">
              <a:extLst>
                <a:ext uri="{FF2B5EF4-FFF2-40B4-BE49-F238E27FC236}">
                  <a16:creationId xmlns:a16="http://schemas.microsoft.com/office/drawing/2014/main" id="{175E3598-9286-4C92-8457-D587F0650526}"/>
                </a:ext>
              </a:extLst>
            </p:cNvPr>
            <p:cNvSpPr/>
            <p:nvPr/>
          </p:nvSpPr>
          <p:spPr>
            <a:xfrm>
              <a:off x="4580204" y="1642083"/>
              <a:ext cx="1839310" cy="1844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rgbClr val="C00000"/>
                  </a:solidFill>
                  <a:latin typeface="Arial"/>
                  <a:ea typeface="Arial"/>
                  <a:cs typeface="Arial"/>
                  <a:sym typeface="Arial"/>
                </a:rPr>
                <a:t>Too Much</a:t>
              </a:r>
              <a:r>
                <a:rPr lang="en" sz="2000" b="0" i="0" u="none" strike="noStrike" cap="none" dirty="0">
                  <a:solidFill>
                    <a:schemeClr val="dk1"/>
                  </a:solidFill>
                  <a:latin typeface="Arial"/>
                  <a:ea typeface="Arial"/>
                  <a:cs typeface="Arial"/>
                  <a:sym typeface="Arial"/>
                </a:rPr>
                <a:t> Noise</a:t>
              </a:r>
              <a:endParaRPr sz="2800" dirty="0"/>
            </a:p>
          </p:txBody>
        </p:sp>
        <p:sp>
          <p:nvSpPr>
            <p:cNvPr id="7" name="Google Shape;243;p44">
              <a:extLst>
                <a:ext uri="{FF2B5EF4-FFF2-40B4-BE49-F238E27FC236}">
                  <a16:creationId xmlns:a16="http://schemas.microsoft.com/office/drawing/2014/main" id="{EDCAF2F4-D44A-45EC-99CF-A3286B630724}"/>
                </a:ext>
              </a:extLst>
            </p:cNvPr>
            <p:cNvSpPr/>
            <p:nvPr/>
          </p:nvSpPr>
          <p:spPr>
            <a:xfrm>
              <a:off x="325316" y="3159327"/>
              <a:ext cx="1828154" cy="326855"/>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dirty="0">
                  <a:solidFill>
                    <a:srgbClr val="C00000"/>
                  </a:solidFill>
                </a:rPr>
                <a:t>Result</a:t>
              </a:r>
              <a:endParaRPr sz="1600" b="0" i="0" u="none" strike="noStrike" cap="none" dirty="0">
                <a:solidFill>
                  <a:schemeClr val="dk1"/>
                </a:solidFill>
                <a:latin typeface="Arial"/>
                <a:ea typeface="Arial"/>
                <a:cs typeface="Arial"/>
                <a:sym typeface="Arial"/>
              </a:endParaRPr>
            </a:p>
          </p:txBody>
        </p:sp>
        <p:sp>
          <p:nvSpPr>
            <p:cNvPr id="9" name="Google Shape;244;p44">
              <a:extLst>
                <a:ext uri="{FF2B5EF4-FFF2-40B4-BE49-F238E27FC236}">
                  <a16:creationId xmlns:a16="http://schemas.microsoft.com/office/drawing/2014/main" id="{C3FBED7A-5C24-47EB-A39D-983E00FB7E27}"/>
                </a:ext>
              </a:extLst>
            </p:cNvPr>
            <p:cNvSpPr/>
            <p:nvPr/>
          </p:nvSpPr>
          <p:spPr>
            <a:xfrm>
              <a:off x="2441850" y="1654644"/>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1" name="Google Shape;245;p44">
              <a:extLst>
                <a:ext uri="{FF2B5EF4-FFF2-40B4-BE49-F238E27FC236}">
                  <a16:creationId xmlns:a16="http://schemas.microsoft.com/office/drawing/2014/main" id="{03FC121E-8881-4D37-97E3-9AD07698845E}"/>
                </a:ext>
              </a:extLst>
            </p:cNvPr>
            <p:cNvSpPr/>
            <p:nvPr/>
          </p:nvSpPr>
          <p:spPr>
            <a:xfrm>
              <a:off x="2208867" y="324220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3" name="Google Shape;246;p44">
              <a:extLst>
                <a:ext uri="{FF2B5EF4-FFF2-40B4-BE49-F238E27FC236}">
                  <a16:creationId xmlns:a16="http://schemas.microsoft.com/office/drawing/2014/main" id="{744CDD89-3FA8-45BE-9FB5-109C0107A713}"/>
                </a:ext>
              </a:extLst>
            </p:cNvPr>
            <p:cNvSpPr/>
            <p:nvPr/>
          </p:nvSpPr>
          <p:spPr>
            <a:xfrm>
              <a:off x="6490604" y="1674083"/>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5" name="Google Shape;247;p44">
              <a:extLst>
                <a:ext uri="{FF2B5EF4-FFF2-40B4-BE49-F238E27FC236}">
                  <a16:creationId xmlns:a16="http://schemas.microsoft.com/office/drawing/2014/main" id="{CA7A4731-BBD0-4604-B43B-641E74583E91}"/>
                </a:ext>
              </a:extLst>
            </p:cNvPr>
            <p:cNvSpPr/>
            <p:nvPr/>
          </p:nvSpPr>
          <p:spPr>
            <a:xfrm>
              <a:off x="4335886" y="1735136"/>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7" name="Google Shape;250;p44">
              <a:extLst>
                <a:ext uri="{FF2B5EF4-FFF2-40B4-BE49-F238E27FC236}">
                  <a16:creationId xmlns:a16="http://schemas.microsoft.com/office/drawing/2014/main" id="{77E4DD36-F8E9-4E89-A7F0-FA753B66093E}"/>
                </a:ext>
              </a:extLst>
            </p:cNvPr>
            <p:cNvSpPr/>
            <p:nvPr/>
          </p:nvSpPr>
          <p:spPr>
            <a:xfrm>
              <a:off x="4580204" y="3493808"/>
              <a:ext cx="183931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9" name="Google Shape;251;p44">
              <a:extLst>
                <a:ext uri="{FF2B5EF4-FFF2-40B4-BE49-F238E27FC236}">
                  <a16:creationId xmlns:a16="http://schemas.microsoft.com/office/drawing/2014/main" id="{78902A27-CCC3-4DB1-BC82-E07F49A54858}"/>
                </a:ext>
              </a:extLst>
            </p:cNvPr>
            <p:cNvSpPr/>
            <p:nvPr/>
          </p:nvSpPr>
          <p:spPr>
            <a:xfrm>
              <a:off x="6729736" y="1642083"/>
              <a:ext cx="1833000" cy="1876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1" name="Google Shape;252;p44">
              <a:extLst>
                <a:ext uri="{FF2B5EF4-FFF2-40B4-BE49-F238E27FC236}">
                  <a16:creationId xmlns:a16="http://schemas.microsoft.com/office/drawing/2014/main" id="{35241B01-96DC-464F-9155-DC18257D1348}"/>
                </a:ext>
              </a:extLst>
            </p:cNvPr>
            <p:cNvSpPr/>
            <p:nvPr/>
          </p:nvSpPr>
          <p:spPr>
            <a:xfrm>
              <a:off x="6729736" y="3481744"/>
              <a:ext cx="183300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3" name="Google Shape;253;p44">
              <a:extLst>
                <a:ext uri="{FF2B5EF4-FFF2-40B4-BE49-F238E27FC236}">
                  <a16:creationId xmlns:a16="http://schemas.microsoft.com/office/drawing/2014/main" id="{7D28E66D-5509-4649-B674-B9D8EE88C12D}"/>
                </a:ext>
              </a:extLst>
            </p:cNvPr>
            <p:cNvSpPr/>
            <p:nvPr/>
          </p:nvSpPr>
          <p:spPr>
            <a:xfrm>
              <a:off x="6729736" y="1642083"/>
              <a:ext cx="1833000" cy="183569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dk1"/>
                  </a:solidFill>
                  <a:latin typeface="Arial"/>
                  <a:ea typeface="Arial"/>
                  <a:cs typeface="Arial"/>
                  <a:sym typeface="Arial"/>
                </a:rPr>
                <a:t>Ciphertext</a:t>
              </a:r>
              <a:endParaRPr sz="20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6888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Computation possibilities</a:t>
            </a:r>
            <a:endParaRPr lang="fr-FR" dirty="0"/>
          </a:p>
        </p:txBody>
      </p:sp>
      <p:cxnSp>
        <p:nvCxnSpPr>
          <p:cNvPr id="25" name="Straight Connector 24">
            <a:extLst>
              <a:ext uri="{FF2B5EF4-FFF2-40B4-BE49-F238E27FC236}">
                <a16:creationId xmlns:a16="http://schemas.microsoft.com/office/drawing/2014/main" id="{073C08A1-7353-4DCD-8AB6-4BA3C0D13069}"/>
              </a:ext>
            </a:extLst>
          </p:cNvPr>
          <p:cNvCxnSpPr>
            <a:cxnSpLocks/>
          </p:cNvCxnSpPr>
          <p:nvPr/>
        </p:nvCxnSpPr>
        <p:spPr>
          <a:xfrm>
            <a:off x="4313237" y="2049462"/>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BDB29-BAB1-4F45-9504-DDCD76A6C69A}"/>
              </a:ext>
            </a:extLst>
          </p:cNvPr>
          <p:cNvCxnSpPr>
            <a:cxnSpLocks/>
          </p:cNvCxnSpPr>
          <p:nvPr/>
        </p:nvCxnSpPr>
        <p:spPr>
          <a:xfrm>
            <a:off x="8123237" y="2050536"/>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9DB90C1-98AE-413F-AEC9-48AB01825D3A}"/>
              </a:ext>
            </a:extLst>
          </p:cNvPr>
          <p:cNvSpPr/>
          <p:nvPr/>
        </p:nvSpPr>
        <p:spPr bwMode="auto">
          <a:xfrm>
            <a:off x="4398708" y="1312845"/>
            <a:ext cx="3639058"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Step 2</a:t>
            </a:r>
          </a:p>
        </p:txBody>
      </p:sp>
      <p:sp>
        <p:nvSpPr>
          <p:cNvPr id="28" name="Rectangle 27">
            <a:extLst>
              <a:ext uri="{FF2B5EF4-FFF2-40B4-BE49-F238E27FC236}">
                <a16:creationId xmlns:a16="http://schemas.microsoft.com/office/drawing/2014/main" id="{D108C83D-6C17-485C-8178-F51014175427}"/>
              </a:ext>
            </a:extLst>
          </p:cNvPr>
          <p:cNvSpPr/>
          <p:nvPr/>
        </p:nvSpPr>
        <p:spPr bwMode="auto">
          <a:xfrm>
            <a:off x="8195764"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3</a:t>
            </a:r>
            <a:endParaRPr lang="en-US" sz="2040" dirty="0">
              <a:gradFill>
                <a:gsLst>
                  <a:gs pos="40075">
                    <a:srgbClr val="FFFFFF"/>
                  </a:gs>
                  <a:gs pos="30000">
                    <a:srgbClr val="FFFFFF"/>
                  </a:gs>
                </a:gsLst>
                <a:lin ang="5400000" scaled="0"/>
              </a:gradFill>
              <a:latin typeface="Segoe UI Semibold"/>
            </a:endParaRPr>
          </a:p>
        </p:txBody>
      </p:sp>
      <p:sp>
        <p:nvSpPr>
          <p:cNvPr id="37" name="TextBox 36">
            <a:extLst>
              <a:ext uri="{FF2B5EF4-FFF2-40B4-BE49-F238E27FC236}">
                <a16:creationId xmlns:a16="http://schemas.microsoft.com/office/drawing/2014/main" id="{E4DCDA2B-37AC-4ED2-BC8F-C32532AE4092}"/>
              </a:ext>
            </a:extLst>
          </p:cNvPr>
          <p:cNvSpPr txBox="1"/>
          <p:nvPr/>
        </p:nvSpPr>
        <p:spPr>
          <a:xfrm>
            <a:off x="8192413" y="2625462"/>
            <a:ext cx="3642409" cy="3284174"/>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Operations</a:t>
            </a:r>
          </a:p>
          <a:p>
            <a:pPr defTabSz="932563">
              <a:lnSpc>
                <a:spcPct val="90000"/>
              </a:lnSpc>
              <a:spcAft>
                <a:spcPts val="612"/>
              </a:spcAft>
            </a:pPr>
            <a:endParaRPr lang="en-US" sz="100" spc="-51" dirty="0">
              <a:solidFill>
                <a:srgbClr val="0078D3"/>
              </a:solidFill>
              <a:latin typeface="Segoe UI Semibold"/>
              <a:cs typeface="Segoe UI Semibold" panose="020B0702040204020203" pitchFamily="34" charset="0"/>
            </a:endParaRP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Addition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Multiplication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Relinearization*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Rescaling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Modulus switching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Rotation*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Bootstrapping (FHE)</a:t>
            </a:r>
          </a:p>
        </p:txBody>
      </p:sp>
      <p:sp>
        <p:nvSpPr>
          <p:cNvPr id="42" name="TextBox 41">
            <a:extLst>
              <a:ext uri="{FF2B5EF4-FFF2-40B4-BE49-F238E27FC236}">
                <a16:creationId xmlns:a16="http://schemas.microsoft.com/office/drawing/2014/main" id="{13D2325B-CBD4-4FAD-8DC0-476D92A09E39}"/>
              </a:ext>
            </a:extLst>
          </p:cNvPr>
          <p:cNvSpPr txBox="1"/>
          <p:nvPr/>
        </p:nvSpPr>
        <p:spPr>
          <a:xfrm>
            <a:off x="4409696" y="2693023"/>
            <a:ext cx="3639058" cy="3784439"/>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Computation</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enable</a:t>
            </a:r>
            <a:r>
              <a:rPr lang="en-US" sz="1599" dirty="0">
                <a:solidFill>
                  <a:srgbClr val="000000"/>
                </a:solidFill>
                <a:latin typeface="Segoe UI"/>
                <a:cs typeface="Segoe UI Semilight" panose="020B0402040204020203" pitchFamily="34" charset="0"/>
              </a:rPr>
              <a:t>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Polynomial computation</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Linear functions</a:t>
            </a:r>
          </a:p>
          <a:p>
            <a:pPr marL="285750" indent="-285750" defTabSz="932563">
              <a:lnSpc>
                <a:spcPct val="90000"/>
              </a:lnSpc>
              <a:spcAft>
                <a:spcPts val="612"/>
              </a:spcAft>
              <a:buFontTx/>
              <a:buChar char="-"/>
            </a:pPr>
            <a:endParaRPr lang="en-US" sz="600" dirty="0">
              <a:solidFill>
                <a:srgbClr val="000000"/>
              </a:solidFill>
              <a:latin typeface="Segoe UI"/>
              <a:cs typeface="Segoe UI Semilight" panose="020B0402040204020203" pitchFamily="34" charset="0"/>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do not enable </a:t>
            </a:r>
            <a:r>
              <a:rPr lang="en-US" sz="1599" dirty="0">
                <a:solidFill>
                  <a:srgbClr val="000000"/>
                </a:solidFill>
                <a:latin typeface="Segoe UI"/>
                <a:cs typeface="Segoe UI Semilight" panose="020B0402040204020203" pitchFamily="34" charset="0"/>
              </a:rPr>
              <a:t>the following computations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Non-linear functions</a:t>
            </a:r>
          </a:p>
          <a:p>
            <a:pPr marL="809271" lvl="1" indent="-34290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Polynomial approximation</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Equality evaluation</a:t>
            </a:r>
          </a:p>
          <a:p>
            <a:pPr marL="752121" lvl="1" indent="-28575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Possible for some schemes</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Comparison</a:t>
            </a:r>
            <a:endParaRPr lang="en-US" sz="1200" dirty="0">
              <a:solidFill>
                <a:srgbClr val="000000"/>
              </a:solidFill>
              <a:latin typeface="Segoe UI"/>
              <a:cs typeface="Segoe UI Semilight" panose="020B0402040204020203" pitchFamily="34" charset="0"/>
            </a:endParaRPr>
          </a:p>
        </p:txBody>
      </p:sp>
      <p:sp>
        <p:nvSpPr>
          <p:cNvPr id="50" name="Rectangle 49">
            <a:extLst>
              <a:ext uri="{FF2B5EF4-FFF2-40B4-BE49-F238E27FC236}">
                <a16:creationId xmlns:a16="http://schemas.microsoft.com/office/drawing/2014/main" id="{CC8B85DC-52CB-4199-8897-2089E4C474FB}"/>
              </a:ext>
            </a:extLst>
          </p:cNvPr>
          <p:cNvSpPr/>
          <p:nvPr/>
        </p:nvSpPr>
        <p:spPr bwMode="auto">
          <a:xfrm>
            <a:off x="601653"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1</a:t>
            </a:r>
            <a:endParaRPr lang="en-US" sz="2040" dirty="0">
              <a:gradFill>
                <a:gsLst>
                  <a:gs pos="40075">
                    <a:srgbClr val="FFFFFF"/>
                  </a:gs>
                  <a:gs pos="30000">
                    <a:srgbClr val="FFFFFF"/>
                  </a:gs>
                </a:gsLst>
                <a:lin ang="5400000" scaled="0"/>
              </a:gradFill>
              <a:latin typeface="Segoe UI Semibold"/>
            </a:endParaRPr>
          </a:p>
        </p:txBody>
      </p:sp>
      <p:sp>
        <p:nvSpPr>
          <p:cNvPr id="52" name="TextBox 51">
            <a:extLst>
              <a:ext uri="{FF2B5EF4-FFF2-40B4-BE49-F238E27FC236}">
                <a16:creationId xmlns:a16="http://schemas.microsoft.com/office/drawing/2014/main" id="{3EDF5B14-8F02-4E51-BD33-0594AF5DD050}"/>
              </a:ext>
            </a:extLst>
          </p:cNvPr>
          <p:cNvSpPr txBox="1"/>
          <p:nvPr/>
        </p:nvSpPr>
        <p:spPr>
          <a:xfrm>
            <a:off x="598302" y="2646826"/>
            <a:ext cx="3714933" cy="2214907"/>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HE choice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Bootstrapping allows Fully homomorphic encryption (FHE) but worsens the overhead</a:t>
            </a:r>
          </a:p>
          <a:p>
            <a:pPr defTabSz="932563">
              <a:lnSpc>
                <a:spcPct val="90000"/>
              </a:lnSpc>
              <a:spcBef>
                <a:spcPts val="600"/>
              </a:spcBef>
              <a:spcAft>
                <a:spcPts val="612"/>
              </a:spcAft>
            </a:pPr>
            <a:r>
              <a:rPr lang="en-US" sz="1599" dirty="0">
                <a:solidFill>
                  <a:srgbClr val="000000"/>
                </a:solidFill>
                <a:latin typeface="Segoe UI Semibold" panose="020B0702040204020203" pitchFamily="34" charset="0"/>
                <a:cs typeface="Segoe UI Semibold" panose="020B0702040204020203" pitchFamily="34" charset="0"/>
              </a:rPr>
              <a:t>Sometimes, “only” Somewhat Homomorphic Encryption (SHE) is enough</a:t>
            </a:r>
          </a:p>
        </p:txBody>
      </p:sp>
      <p:pic>
        <p:nvPicPr>
          <p:cNvPr id="3" name="Picture 2">
            <a:extLst>
              <a:ext uri="{FF2B5EF4-FFF2-40B4-BE49-F238E27FC236}">
                <a16:creationId xmlns:a16="http://schemas.microsoft.com/office/drawing/2014/main" id="{DE65E1BF-B6E2-4160-9ECD-BEA9A8CA9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76" y="2049462"/>
            <a:ext cx="576000" cy="576000"/>
          </a:xfrm>
          <a:prstGeom prst="rect">
            <a:avLst/>
          </a:prstGeom>
        </p:spPr>
      </p:pic>
      <p:pic>
        <p:nvPicPr>
          <p:cNvPr id="4" name="Picture 3">
            <a:extLst>
              <a:ext uri="{FF2B5EF4-FFF2-40B4-BE49-F238E27FC236}">
                <a16:creationId xmlns:a16="http://schemas.microsoft.com/office/drawing/2014/main" id="{47E27892-7900-4158-8C89-F30E550F5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9676" y="2029345"/>
            <a:ext cx="576000" cy="576000"/>
          </a:xfrm>
          <a:prstGeom prst="rect">
            <a:avLst/>
          </a:prstGeom>
        </p:spPr>
      </p:pic>
      <p:pic>
        <p:nvPicPr>
          <p:cNvPr id="5" name="Picture 4">
            <a:extLst>
              <a:ext uri="{FF2B5EF4-FFF2-40B4-BE49-F238E27FC236}">
                <a16:creationId xmlns:a16="http://schemas.microsoft.com/office/drawing/2014/main" id="{518239BB-8D2D-4E6D-AA66-7C6A10AE3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237" y="2049462"/>
            <a:ext cx="576000" cy="576000"/>
          </a:xfrm>
          <a:prstGeom prst="rect">
            <a:avLst/>
          </a:prstGeom>
          <a:solidFill>
            <a:srgbClr val="EBEBEB"/>
          </a:solidFill>
        </p:spPr>
      </p:pic>
      <p:cxnSp>
        <p:nvCxnSpPr>
          <p:cNvPr id="9" name="Straight Arrow Connector 8">
            <a:extLst>
              <a:ext uri="{FF2B5EF4-FFF2-40B4-BE49-F238E27FC236}">
                <a16:creationId xmlns:a16="http://schemas.microsoft.com/office/drawing/2014/main" id="{6C889A5E-3097-46E1-91B7-9AD4B1B1EB87}"/>
              </a:ext>
            </a:extLst>
          </p:cNvPr>
          <p:cNvCxnSpPr/>
          <p:nvPr/>
        </p:nvCxnSpPr>
        <p:spPr>
          <a:xfrm flipV="1">
            <a:off x="1094476" y="4792662"/>
            <a:ext cx="0" cy="1447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9D9328-9055-4FCF-AE2B-7F1F17F3EEF5}"/>
              </a:ext>
            </a:extLst>
          </p:cNvPr>
          <p:cNvCxnSpPr>
            <a:cxnSpLocks/>
          </p:cNvCxnSpPr>
          <p:nvPr/>
        </p:nvCxnSpPr>
        <p:spPr>
          <a:xfrm>
            <a:off x="1094476" y="6240462"/>
            <a:ext cx="253296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6C3B3-E8A2-4593-AFC1-60F5D5B99D7E}"/>
              </a:ext>
            </a:extLst>
          </p:cNvPr>
          <p:cNvCxnSpPr>
            <a:cxnSpLocks/>
          </p:cNvCxnSpPr>
          <p:nvPr/>
        </p:nvCxnSpPr>
        <p:spPr>
          <a:xfrm flipV="1">
            <a:off x="1094476" y="4945062"/>
            <a:ext cx="2380561" cy="12954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FEEE61-91FB-4AD5-9EE1-EBEB84B83949}"/>
              </a:ext>
            </a:extLst>
          </p:cNvPr>
          <p:cNvCxnSpPr>
            <a:cxnSpLocks/>
          </p:cNvCxnSpPr>
          <p:nvPr/>
        </p:nvCxnSpPr>
        <p:spPr>
          <a:xfrm>
            <a:off x="1094476" y="5402262"/>
            <a:ext cx="2380561"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73" name="TextBox 72">
            <a:extLst>
              <a:ext uri="{FF2B5EF4-FFF2-40B4-BE49-F238E27FC236}">
                <a16:creationId xmlns:a16="http://schemas.microsoft.com/office/drawing/2014/main" id="{6928F327-004B-4DF2-A182-EBFB5276D7FE}"/>
              </a:ext>
            </a:extLst>
          </p:cNvPr>
          <p:cNvSpPr txBox="1"/>
          <p:nvPr/>
        </p:nvSpPr>
        <p:spPr>
          <a:xfrm>
            <a:off x="76695" y="4735560"/>
            <a:ext cx="12735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Overhead</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400E1B39-E85D-4C57-B413-8B48BAF9EFD4}"/>
              </a:ext>
            </a:extLst>
          </p:cNvPr>
          <p:cNvSpPr txBox="1"/>
          <p:nvPr/>
        </p:nvSpPr>
        <p:spPr>
          <a:xfrm>
            <a:off x="3339498" y="5839146"/>
            <a:ext cx="9326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Depth</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7D503AA7-B6F5-43F8-ACC5-6E3398ABD487}"/>
              </a:ext>
            </a:extLst>
          </p:cNvPr>
          <p:cNvSpPr txBox="1"/>
          <p:nvPr/>
        </p:nvSpPr>
        <p:spPr>
          <a:xfrm>
            <a:off x="3391513" y="5154659"/>
            <a:ext cx="679332"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FHE</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B2214969-E910-4781-A5F9-745A8542F09E}"/>
              </a:ext>
            </a:extLst>
          </p:cNvPr>
          <p:cNvSpPr txBox="1"/>
          <p:nvPr/>
        </p:nvSpPr>
        <p:spPr>
          <a:xfrm>
            <a:off x="2811121" y="4644846"/>
            <a:ext cx="749329"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SHE</a:t>
            </a:r>
            <a:endParaRPr lang="en-US" sz="1400" dirty="0">
              <a:solidFill>
                <a:srgbClr val="000000"/>
              </a:solidFill>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7ED49EBA-2131-47AF-ABFB-A8FD63523141}"/>
              </a:ext>
            </a:extLst>
          </p:cNvPr>
          <p:cNvCxnSpPr>
            <a:cxnSpLocks/>
          </p:cNvCxnSpPr>
          <p:nvPr/>
        </p:nvCxnSpPr>
        <p:spPr>
          <a:xfrm>
            <a:off x="2636837" y="5402261"/>
            <a:ext cx="0" cy="83820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C40366E-356D-4FA6-B5CA-9BADD0E9A7E8}"/>
              </a:ext>
            </a:extLst>
          </p:cNvPr>
          <p:cNvSpPr txBox="1"/>
          <p:nvPr/>
        </p:nvSpPr>
        <p:spPr>
          <a:xfrm>
            <a:off x="1813250" y="6215131"/>
            <a:ext cx="1619543"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Crossover point</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5D9BF5CE-9268-450A-8ED5-E13C1E3F48BD}"/>
              </a:ext>
            </a:extLst>
          </p:cNvPr>
          <p:cNvSpPr txBox="1"/>
          <p:nvPr/>
        </p:nvSpPr>
        <p:spPr>
          <a:xfrm>
            <a:off x="8317881" y="5939956"/>
            <a:ext cx="3642409" cy="522777"/>
          </a:xfrm>
          <a:prstGeom prst="rect">
            <a:avLst/>
          </a:prstGeom>
          <a:noFill/>
        </p:spPr>
        <p:txBody>
          <a:bodyPr wrap="square" lIns="186494" tIns="149196" rIns="186494" bIns="149196" rtlCol="0">
            <a:spAutoFit/>
          </a:bodyPr>
          <a:lstStyle/>
          <a:p>
            <a:pPr defTabSz="932563">
              <a:lnSpc>
                <a:spcPct val="90000"/>
              </a:lnSpc>
              <a:spcAft>
                <a:spcPts val="612"/>
              </a:spcAft>
            </a:pPr>
            <a:r>
              <a:rPr lang="en-US" sz="1599" dirty="0">
                <a:solidFill>
                  <a:srgbClr val="000000"/>
                </a:solidFill>
                <a:latin typeface="Segoe UI"/>
                <a:cs typeface="Segoe UI Semilight" panose="020B0402040204020203" pitchFamily="34" charset="0"/>
              </a:rPr>
              <a:t>* require special public keys</a:t>
            </a:r>
          </a:p>
        </p:txBody>
      </p:sp>
    </p:spTree>
    <p:extLst>
      <p:ext uri="{BB962C8B-B14F-4D97-AF65-F5344CB8AC3E}">
        <p14:creationId xmlns:p14="http://schemas.microsoft.com/office/powerpoint/2010/main" val="64581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1+#ppt_w/2"/>
                                          </p:val>
                                        </p:tav>
                                        <p:tav tm="100000">
                                          <p:val>
                                            <p:strVal val="#ppt_x"/>
                                          </p:val>
                                        </p:tav>
                                      </p:tavLst>
                                    </p:anim>
                                    <p:anim calcmode="lin" valueType="num">
                                      <p:cBhvr additive="base">
                                        <p:cTn id="15" dur="500" fill="hold"/>
                                        <p:tgtEl>
                                          <p:spTgt spid="28"/>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par>
                                <p:cTn id="19" presetID="2" presetClass="entr" presetSubtype="2" decel="100000" fill="hold" grpId="0" nodeType="withEffect">
                                  <p:stCondLst>
                                    <p:cond delay="25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902F-F338-4E32-9835-5E9A9A82183C}"/>
              </a:ext>
            </a:extLst>
          </p:cNvPr>
          <p:cNvSpPr>
            <a:spLocks noGrp="1"/>
          </p:cNvSpPr>
          <p:nvPr>
            <p:ph type="title"/>
          </p:nvPr>
        </p:nvSpPr>
        <p:spPr/>
        <p:txBody>
          <a:bodyPr/>
          <a:lstStyle/>
          <a:p>
            <a:r>
              <a:rPr lang="en-US" dirty="0"/>
              <a:t>Microsoft homomorphic encryption</a:t>
            </a:r>
          </a:p>
        </p:txBody>
      </p:sp>
      <p:sp>
        <p:nvSpPr>
          <p:cNvPr id="3" name="Text Placeholder 2">
            <a:extLst>
              <a:ext uri="{FF2B5EF4-FFF2-40B4-BE49-F238E27FC236}">
                <a16:creationId xmlns:a16="http://schemas.microsoft.com/office/drawing/2014/main" id="{DE6912E9-6768-4B71-B8EA-3337F990491F}"/>
              </a:ext>
            </a:extLst>
          </p:cNvPr>
          <p:cNvSpPr>
            <a:spLocks noGrp="1"/>
          </p:cNvSpPr>
          <p:nvPr>
            <p:ph type="body" sz="quarter" idx="10"/>
          </p:nvPr>
        </p:nvSpPr>
        <p:spPr>
          <a:xfrm>
            <a:off x="274638" y="1212850"/>
            <a:ext cx="6248399" cy="4030334"/>
          </a:xfrm>
        </p:spPr>
        <p:txBody>
          <a:bodyPr/>
          <a:lstStyle/>
          <a:p>
            <a:r>
              <a:rPr lang="en-US" dirty="0" err="1"/>
              <a:t>CryptoNets</a:t>
            </a:r>
            <a:r>
              <a:rPr lang="en-US" dirty="0"/>
              <a:t> performance break-through</a:t>
            </a:r>
          </a:p>
          <a:p>
            <a:r>
              <a:rPr lang="en-US" sz="1632" dirty="0">
                <a:solidFill>
                  <a:srgbClr val="3C3C41"/>
                </a:solidFill>
                <a:latin typeface="Segoe UI" panose="020B0502040204020203" pitchFamily="34" charset="0"/>
                <a:cs typeface="Segoe UI" panose="020B0502040204020203" pitchFamily="34" charset="0"/>
              </a:rPr>
              <a:t>A breakthrough in 2016: evaluates neural net predictions on encrypted data</a:t>
            </a:r>
          </a:p>
          <a:p>
            <a:endParaRPr lang="en-US" sz="1632" dirty="0">
              <a:solidFill>
                <a:srgbClr val="3C3C41"/>
              </a:solidFill>
              <a:latin typeface="Segoe UI" panose="020B0502040204020203" pitchFamily="34" charset="0"/>
              <a:cs typeface="Segoe UI" panose="020B0502040204020203" pitchFamily="34" charset="0"/>
            </a:endParaRPr>
          </a:p>
          <a:p>
            <a:pPr lvl="0">
              <a:defRPr/>
            </a:pPr>
            <a:r>
              <a:rPr lang="en-US" dirty="0"/>
              <a:t>Simple Encrypted Arithmetic Library (SEAL) </a:t>
            </a:r>
          </a:p>
          <a:p>
            <a:pPr>
              <a:defRPr/>
            </a:pPr>
            <a:r>
              <a:rPr lang="en-US" sz="1632" dirty="0">
                <a:solidFill>
                  <a:srgbClr val="3C3C41"/>
                </a:solidFill>
                <a:latin typeface="Segoe UI" panose="020B0502040204020203" pitchFamily="34" charset="0"/>
                <a:cs typeface="Segoe UI" panose="020B0502040204020203" pitchFamily="34" charset="0"/>
              </a:rPr>
              <a:t>See next slide</a:t>
            </a:r>
          </a:p>
          <a:p>
            <a:pPr>
              <a:defRPr/>
            </a:pPr>
            <a:r>
              <a:rPr lang="en-US" sz="1632" dirty="0">
                <a:solidFill>
                  <a:srgbClr val="3C3C41"/>
                </a:solidFill>
                <a:latin typeface="Segoe UI" panose="020B0502040204020203" pitchFamily="34" charset="0"/>
                <a:cs typeface="Segoe UI" panose="020B0502040204020203" pitchFamily="34" charset="0"/>
              </a:rPr>
              <a:t>Widely adopted by research teams worldwide</a:t>
            </a:r>
          </a:p>
          <a:p>
            <a:pPr>
              <a:defRPr/>
            </a:pPr>
            <a:endParaRPr lang="en-US" sz="1800" dirty="0">
              <a:solidFill>
                <a:srgbClr val="262626"/>
              </a:solidFill>
              <a:latin typeface="Segoe UI Semilight"/>
              <a:cs typeface="Segoe UI Semilight"/>
            </a:endParaRPr>
          </a:p>
          <a:p>
            <a:pPr>
              <a:defRPr/>
            </a:pPr>
            <a:r>
              <a:rPr lang="en-US" dirty="0"/>
              <a:t>Standardization in progress w/ community</a:t>
            </a:r>
          </a:p>
          <a:p>
            <a:endParaRPr lang="en-US" sz="1632" dirty="0">
              <a:solidFill>
                <a:srgbClr val="3C3C41"/>
              </a:solidFill>
              <a:latin typeface="Segoe UI" panose="020B0502040204020203" pitchFamily="34" charset="0"/>
              <a:cs typeface="Segoe UI" panose="020B0502040204020203" pitchFamily="34" charset="0"/>
            </a:endParaRPr>
          </a:p>
          <a:p>
            <a:endParaRPr lang="en-US" dirty="0"/>
          </a:p>
        </p:txBody>
      </p:sp>
      <p:sp>
        <p:nvSpPr>
          <p:cNvPr id="13" name="Rectangle 12">
            <a:extLst>
              <a:ext uri="{FF2B5EF4-FFF2-40B4-BE49-F238E27FC236}">
                <a16:creationId xmlns:a16="http://schemas.microsoft.com/office/drawing/2014/main" id="{E7410E82-EA67-404D-BB81-F687962EFED4}"/>
              </a:ext>
            </a:extLst>
          </p:cNvPr>
          <p:cNvSpPr/>
          <p:nvPr/>
        </p:nvSpPr>
        <p:spPr>
          <a:xfrm>
            <a:off x="350837" y="6272768"/>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2"/>
              </a:rPr>
              <a:t>http://sealcrypto.org</a:t>
            </a:r>
            <a:r>
              <a:rPr lang="fr-FR" dirty="0">
                <a:solidFill>
                  <a:srgbClr val="0070C0"/>
                </a:solidFill>
                <a:latin typeface="Segoe UI" panose="020B0502040204020203" pitchFamily="34" charset="0"/>
                <a:cs typeface="Segoe UI" panose="020B0502040204020203" pitchFamily="34" charset="0"/>
              </a:rPr>
              <a:t>  </a:t>
            </a:r>
          </a:p>
        </p:txBody>
      </p:sp>
      <p:pic>
        <p:nvPicPr>
          <p:cNvPr id="15" name="Picture 14">
            <a:extLst>
              <a:ext uri="{FF2B5EF4-FFF2-40B4-BE49-F238E27FC236}">
                <a16:creationId xmlns:a16="http://schemas.microsoft.com/office/drawing/2014/main" id="{63BE3F7D-1BE0-4773-A94A-36280AF30E32}"/>
              </a:ext>
            </a:extLst>
          </p:cNvPr>
          <p:cNvPicPr>
            <a:picLocks noChangeAspect="1"/>
          </p:cNvPicPr>
          <p:nvPr/>
        </p:nvPicPr>
        <p:blipFill rotWithShape="1">
          <a:blip r:embed="rId3"/>
          <a:srcRect t="3894" r="1329" b="17822"/>
          <a:stretch/>
        </p:blipFill>
        <p:spPr>
          <a:xfrm>
            <a:off x="7208837" y="0"/>
            <a:ext cx="5227638" cy="6994525"/>
          </a:xfrm>
          <a:prstGeom prst="rect">
            <a:avLst/>
          </a:prstGeom>
        </p:spPr>
      </p:pic>
    </p:spTree>
    <p:extLst>
      <p:ext uri="{BB962C8B-B14F-4D97-AF65-F5344CB8AC3E}">
        <p14:creationId xmlns:p14="http://schemas.microsoft.com/office/powerpoint/2010/main" val="15768424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16151-868B-4062-8D1A-6A02B844CC47}"/>
              </a:ext>
            </a:extLst>
          </p:cNvPr>
          <p:cNvSpPr>
            <a:spLocks noGrp="1"/>
          </p:cNvSpPr>
          <p:nvPr>
            <p:ph type="title"/>
          </p:nvPr>
        </p:nvSpPr>
        <p:spPr/>
        <p:txBody>
          <a:bodyPr/>
          <a:lstStyle/>
          <a:p>
            <a:r>
              <a:rPr lang="en-US" dirty="0"/>
              <a:t>Data breaches are costly</a:t>
            </a:r>
          </a:p>
        </p:txBody>
      </p:sp>
      <p:pic>
        <p:nvPicPr>
          <p:cNvPr id="4" name="Picture 2" descr="Image result for data breaches are costly">
            <a:extLst>
              <a:ext uri="{FF2B5EF4-FFF2-40B4-BE49-F238E27FC236}">
                <a16:creationId xmlns:a16="http://schemas.microsoft.com/office/drawing/2014/main" id="{E5B7E1CA-7471-4AC6-BCEE-12C983390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8" r="16503"/>
          <a:stretch/>
        </p:blipFill>
        <p:spPr bwMode="auto">
          <a:xfrm>
            <a:off x="6354763" y="0"/>
            <a:ext cx="60817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DDA76E1E-68AC-4BEA-8877-896092D95F77}"/>
              </a:ext>
            </a:extLst>
          </p:cNvPr>
          <p:cNvSpPr txBox="1">
            <a:spLocks/>
          </p:cNvSpPr>
          <p:nvPr/>
        </p:nvSpPr>
        <p:spPr>
          <a:xfrm>
            <a:off x="427037" y="1135062"/>
            <a:ext cx="5359401" cy="4000208"/>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spc="0">
                <a:solidFill>
                  <a:srgbClr val="0078D3"/>
                </a:solidFill>
                <a:latin typeface="Segoe UI Semibold"/>
              </a:rPr>
              <a:t>7.27</a:t>
            </a:r>
            <a:r>
              <a:rPr lang="en-US" sz="1800" spc="0">
                <a:solidFill>
                  <a:srgbClr val="0078D3"/>
                </a:solidFill>
                <a:latin typeface="Segoe UI Semibold"/>
              </a:rPr>
              <a:t>% decrease</a:t>
            </a:r>
          </a:p>
          <a:p>
            <a:pPr>
              <a:spcAft>
                <a:spcPts val="2400"/>
              </a:spcAft>
            </a:pPr>
            <a:r>
              <a:rPr lang="en-US" sz="1400" spc="0">
                <a:latin typeface="Segoe UI"/>
              </a:rPr>
              <a:t>Is the average price of a company disclosing a data breach</a:t>
            </a:r>
            <a:r>
              <a:rPr lang="en-US" sz="1400" spc="0" baseline="30000">
                <a:latin typeface="Segoe UI"/>
              </a:rPr>
              <a:t>1</a:t>
            </a:r>
          </a:p>
          <a:p>
            <a:r>
              <a:rPr lang="en-US" sz="2800" spc="0">
                <a:solidFill>
                  <a:srgbClr val="0078D3"/>
                </a:solidFill>
                <a:latin typeface="Segoe UI Semibold"/>
              </a:rPr>
              <a:t>$3.92</a:t>
            </a:r>
            <a:r>
              <a:rPr lang="en-US" sz="1800" spc="0">
                <a:solidFill>
                  <a:srgbClr val="0078D3"/>
                </a:solidFill>
                <a:latin typeface="Segoe UI Semibold"/>
              </a:rPr>
              <a:t>M avg.</a:t>
            </a:r>
          </a:p>
          <a:p>
            <a:pPr>
              <a:spcAft>
                <a:spcPts val="2400"/>
              </a:spcAft>
            </a:pPr>
            <a:r>
              <a:rPr lang="en-US" sz="1400" spc="0">
                <a:latin typeface="Segoe UI"/>
              </a:rPr>
              <a:t>The Cost of a data breach to an enterprise.  (Up 12% in 5 years).</a:t>
            </a:r>
            <a:r>
              <a:rPr lang="en-US" sz="1400" spc="0" baseline="30000">
                <a:latin typeface="Segoe UI"/>
              </a:rPr>
              <a:t>2</a:t>
            </a:r>
          </a:p>
          <a:p>
            <a:pPr fontAlgn="base"/>
            <a:r>
              <a:rPr lang="en-US" sz="2800" spc="0">
                <a:solidFill>
                  <a:srgbClr val="0078D3"/>
                </a:solidFill>
                <a:latin typeface="Segoe UI Semibold"/>
              </a:rPr>
              <a:t>$6.5</a:t>
            </a:r>
            <a:r>
              <a:rPr lang="en-US" sz="1800" spc="0">
                <a:solidFill>
                  <a:srgbClr val="0078D3"/>
                </a:solidFill>
                <a:latin typeface="Segoe UI Semibold"/>
              </a:rPr>
              <a:t>M avg.</a:t>
            </a:r>
          </a:p>
          <a:p>
            <a:pPr fontAlgn="base">
              <a:spcAft>
                <a:spcPts val="2400"/>
              </a:spcAft>
            </a:pPr>
            <a:r>
              <a:rPr lang="en-US" sz="1400" spc="0">
                <a:latin typeface="Segoe UI"/>
              </a:rPr>
              <a:t>The healthcare cost of a breach (over 60% more than other industries in the study).</a:t>
            </a:r>
            <a:r>
              <a:rPr lang="en-US" sz="1400" spc="0" baseline="30000">
                <a:latin typeface="Segoe UI"/>
              </a:rPr>
              <a:t>2</a:t>
            </a:r>
          </a:p>
          <a:p>
            <a:r>
              <a:rPr lang="en-US" sz="2800" spc="0">
                <a:solidFill>
                  <a:srgbClr val="0078D3"/>
                </a:solidFill>
                <a:latin typeface="Segoe UI Semibold"/>
              </a:rPr>
              <a:t>$42</a:t>
            </a:r>
            <a:r>
              <a:rPr lang="en-US" sz="1800" spc="0">
                <a:solidFill>
                  <a:srgbClr val="0078D3"/>
                </a:solidFill>
                <a:latin typeface="Segoe UI Semibold"/>
              </a:rPr>
              <a:t>M</a:t>
            </a:r>
          </a:p>
          <a:p>
            <a:pPr>
              <a:spcAft>
                <a:spcPts val="2400"/>
              </a:spcAft>
            </a:pPr>
            <a:r>
              <a:rPr lang="en-US" sz="1400" spc="0">
                <a:latin typeface="Segoe UI"/>
              </a:rPr>
              <a:t>Projected in losses for 1 million records losses to cost</a:t>
            </a:r>
            <a:r>
              <a:rPr lang="en-US" sz="1400" spc="0" baseline="30000">
                <a:latin typeface="Segoe UI"/>
              </a:rPr>
              <a:t>2</a:t>
            </a:r>
          </a:p>
          <a:p>
            <a:r>
              <a:rPr lang="en-US" sz="2800" spc="0">
                <a:solidFill>
                  <a:srgbClr val="0078D3"/>
                </a:solidFill>
                <a:latin typeface="Segoe UI Semibold"/>
              </a:rPr>
              <a:t>$388</a:t>
            </a:r>
            <a:r>
              <a:rPr lang="en-US" sz="1800" spc="0">
                <a:solidFill>
                  <a:srgbClr val="0078D3"/>
                </a:solidFill>
                <a:latin typeface="Segoe UI Semibold"/>
              </a:rPr>
              <a:t>M</a:t>
            </a:r>
          </a:p>
          <a:p>
            <a:r>
              <a:rPr lang="en-US" sz="1400" spc="0">
                <a:latin typeface="Segoe UI"/>
              </a:rPr>
              <a:t>Projected losses to cost &gt;50 million records</a:t>
            </a:r>
            <a:r>
              <a:rPr lang="en-US" sz="1400" spc="0" baseline="30000">
                <a:latin typeface="Segoe UI"/>
              </a:rPr>
              <a:t>2</a:t>
            </a:r>
          </a:p>
        </p:txBody>
      </p:sp>
      <p:sp>
        <p:nvSpPr>
          <p:cNvPr id="12" name="TextBox 11">
            <a:extLst>
              <a:ext uri="{FF2B5EF4-FFF2-40B4-BE49-F238E27FC236}">
                <a16:creationId xmlns:a16="http://schemas.microsoft.com/office/drawing/2014/main" id="{6CCCCDD2-42B7-437F-A67B-C2545EA35E6D}"/>
              </a:ext>
            </a:extLst>
          </p:cNvPr>
          <p:cNvSpPr txBox="1"/>
          <p:nvPr/>
        </p:nvSpPr>
        <p:spPr>
          <a:xfrm>
            <a:off x="427037" y="6392862"/>
            <a:ext cx="3241528" cy="440539"/>
          </a:xfrm>
          <a:prstGeom prst="rect">
            <a:avLst/>
          </a:prstGeom>
          <a:noFill/>
        </p:spPr>
        <p:style>
          <a:lnRef idx="0">
            <a:scrgbClr r="0" g="0" b="0"/>
          </a:lnRef>
          <a:fillRef idx="0">
            <a:scrgbClr r="0" g="0" b="0"/>
          </a:fillRef>
          <a:effectRef idx="0">
            <a:scrgbClr r="0" g="0" b="0"/>
          </a:effectRef>
          <a:fontRef idx="major"/>
        </p:style>
        <p:txBody>
          <a:bodyPr wrap="none" lIns="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Sources:  1. </a:t>
            </a:r>
            <a:r>
              <a:rPr kumimoji="0" lang="en-US" sz="1050" b="0" i="0" u="none" strike="noStrike" kern="0" cap="none" spc="0" normalizeH="0" baseline="0" noProof="0" dirty="0" err="1">
                <a:ln>
                  <a:noFill/>
                </a:ln>
                <a:gradFill>
                  <a:gsLst>
                    <a:gs pos="2917">
                      <a:srgbClr val="000000"/>
                    </a:gs>
                    <a:gs pos="30000">
                      <a:srgbClr val="000000"/>
                    </a:gs>
                  </a:gsLst>
                  <a:lin ang="5400000" scaled="0"/>
                </a:gradFill>
                <a:effectLst/>
                <a:uLnTx/>
                <a:uFillTx/>
                <a:hlinkClick r:id="rId3"/>
              </a:rPr>
              <a:t>Comparitech</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 2. </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hlinkClick r:id="rId4"/>
              </a:rPr>
              <a:t>IBM</a:t>
            </a:r>
            <a:endPar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spTree>
    <p:extLst>
      <p:ext uri="{BB962C8B-B14F-4D97-AF65-F5344CB8AC3E}">
        <p14:creationId xmlns:p14="http://schemas.microsoft.com/office/powerpoint/2010/main" val="27418020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AC7DC-F8ED-47BA-9C5F-F8291A8E31BA}"/>
              </a:ext>
            </a:extLst>
          </p:cNvPr>
          <p:cNvPicPr>
            <a:picLocks noChangeAspect="1"/>
          </p:cNvPicPr>
          <p:nvPr/>
        </p:nvPicPr>
        <p:blipFill>
          <a:blip r:embed="rId3"/>
          <a:stretch>
            <a:fillRect/>
          </a:stretch>
        </p:blipFill>
        <p:spPr>
          <a:xfrm>
            <a:off x="7285037" y="-10329"/>
            <a:ext cx="5158027" cy="5806903"/>
          </a:xfrm>
          <a:prstGeom prst="rect">
            <a:avLst/>
          </a:prstGeom>
        </p:spPr>
      </p:pic>
      <p:sp>
        <p:nvSpPr>
          <p:cNvPr id="2" name="Title 1">
            <a:extLst>
              <a:ext uri="{FF2B5EF4-FFF2-40B4-BE49-F238E27FC236}">
                <a16:creationId xmlns:a16="http://schemas.microsoft.com/office/drawing/2014/main" id="{C86F447C-D6C5-4DBA-889D-A239414799C1}"/>
              </a:ext>
            </a:extLst>
          </p:cNvPr>
          <p:cNvSpPr>
            <a:spLocks noGrp="1"/>
          </p:cNvSpPr>
          <p:nvPr>
            <p:ph type="title"/>
          </p:nvPr>
        </p:nvSpPr>
        <p:spPr>
          <a:xfrm>
            <a:off x="274639" y="352425"/>
            <a:ext cx="11889564" cy="860424"/>
          </a:xfrm>
        </p:spPr>
        <p:txBody>
          <a:bodyPr/>
          <a:lstStyle/>
          <a:p>
            <a:r>
              <a:rPr lang="en-US" dirty="0"/>
              <a:t>Microsoft SEAL</a:t>
            </a:r>
            <a:br>
              <a:rPr lang="en-US" dirty="0"/>
            </a:br>
            <a:r>
              <a:rPr lang="en-US" sz="2400" dirty="0">
                <a:solidFill>
                  <a:srgbClr val="0078D7"/>
                </a:solidFill>
                <a:latin typeface="Segoe UI" panose="020B0502040204020203" pitchFamily="34" charset="0"/>
                <a:cs typeface="Segoe UI" panose="020B0502040204020203" pitchFamily="34" charset="0"/>
              </a:rPr>
              <a:t>Simple Encrypted Arithmetic Library</a:t>
            </a:r>
            <a:endParaRPr lang="en-US" dirty="0">
              <a:solidFill>
                <a:srgbClr val="0078D7"/>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1F07C192-F31A-4E67-A333-F517C542FD73}"/>
              </a:ext>
            </a:extLst>
          </p:cNvPr>
          <p:cNvSpPr>
            <a:spLocks noGrp="1"/>
          </p:cNvSpPr>
          <p:nvPr>
            <p:ph type="body" sz="quarter" idx="10"/>
          </p:nvPr>
        </p:nvSpPr>
        <p:spPr>
          <a:xfrm>
            <a:off x="274639" y="1400539"/>
            <a:ext cx="6324599" cy="2655150"/>
          </a:xfrm>
        </p:spPr>
        <p:txBody>
          <a:bodyPr/>
          <a:lstStyle/>
          <a:p>
            <a:r>
              <a:rPr lang="en-US" sz="2000" dirty="0"/>
              <a:t>A state-of-the-art homomorphic encryption library from Microsoft Research (MSR)</a:t>
            </a:r>
          </a:p>
          <a:p>
            <a:pPr lvl="1" defTabSz="932597">
              <a:defRPr/>
            </a:pPr>
            <a:r>
              <a:rPr lang="en-US" sz="1632" dirty="0">
                <a:solidFill>
                  <a:srgbClr val="3C3C41"/>
                </a:solidFill>
                <a:latin typeface="Segoe UI" panose="020B0502040204020203" pitchFamily="34" charset="0"/>
                <a:cs typeface="Segoe UI" panose="020B0502040204020203" pitchFamily="34" charset="0"/>
              </a:rPr>
              <a:t>Encryption and decryption: Low-level primitives for encrypted arithmetic (add, subtract, multiply)</a:t>
            </a:r>
          </a:p>
          <a:p>
            <a:pPr lvl="1" defTabSz="932597">
              <a:defRPr/>
            </a:pPr>
            <a:r>
              <a:rPr lang="en-US" sz="1632" dirty="0">
                <a:solidFill>
                  <a:srgbClr val="3C3C41"/>
                </a:solidFill>
                <a:latin typeface="Segoe UI" panose="020B0502040204020203" pitchFamily="34" charset="0"/>
                <a:cs typeface="Segoe UI" panose="020B0502040204020203" pitchFamily="34" charset="0"/>
              </a:rPr>
              <a:t>GPU/FPGA acceleration (up to +50x perf, resp. up to +120x perf)</a:t>
            </a:r>
            <a:endParaRPr lang="fr-FR" sz="1632" dirty="0">
              <a:solidFill>
                <a:srgbClr val="3C3C41"/>
              </a:solidFill>
              <a:latin typeface="Segoe UI" panose="020B0502040204020203" pitchFamily="34" charset="0"/>
              <a:cs typeface="Segoe UI" panose="020B0502040204020203" pitchFamily="34" charset="0"/>
            </a:endParaRP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1.0 released under MSR-LA in 2015</a:t>
            </a: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3.5.0 released under MIT license in April 2020</a:t>
            </a:r>
            <a:endParaRPr lang="fr-FR"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defTabSz="932597">
              <a:defRPr/>
            </a:pP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https://github.com/microsoft/</a:t>
            </a:r>
            <a:r>
              <a:rPr lang="fr-FR" sz="1632" dirty="0">
                <a:solidFill>
                  <a:srgbClr val="3C3C41"/>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SEAL</a:t>
            </a: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/blob/master/Changes.md</a:t>
            </a:r>
            <a:r>
              <a:rPr lang="fr-FR" sz="1632" dirty="0">
                <a:solidFill>
                  <a:srgbClr val="3C3C4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 </a:t>
            </a:r>
            <a:endParaRPr lang="fr-FR" sz="1632" dirty="0">
              <a:solidFill>
                <a:srgbClr val="3C3C4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46A4BAFF-AF8C-49E0-8A15-E31EABC6CCC1}"/>
              </a:ext>
            </a:extLst>
          </p:cNvPr>
          <p:cNvSpPr/>
          <p:nvPr/>
        </p:nvSpPr>
        <p:spPr>
          <a:xfrm>
            <a:off x="-1203824" y="-1146180"/>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6"/>
              </a:rPr>
              <a:t>http://sealcrypto.org</a:t>
            </a:r>
            <a:r>
              <a:rPr lang="fr-FR" dirty="0">
                <a:solidFill>
                  <a:srgbClr val="0070C0"/>
                </a:solidFill>
                <a:latin typeface="Segoe UI" panose="020B0502040204020203" pitchFamily="34" charset="0"/>
                <a:cs typeface="Segoe UI" panose="020B0502040204020203" pitchFamily="34" charset="0"/>
              </a:rPr>
              <a:t>  </a:t>
            </a:r>
          </a:p>
        </p:txBody>
      </p:sp>
      <p:sp>
        <p:nvSpPr>
          <p:cNvPr id="7" name="Rectangle 6">
            <a:extLst>
              <a:ext uri="{FF2B5EF4-FFF2-40B4-BE49-F238E27FC236}">
                <a16:creationId xmlns:a16="http://schemas.microsoft.com/office/drawing/2014/main" id="{570332CA-38BA-4C24-8127-D16B56C234FB}"/>
              </a:ext>
            </a:extLst>
          </p:cNvPr>
          <p:cNvSpPr/>
          <p:nvPr/>
        </p:nvSpPr>
        <p:spPr bwMode="auto">
          <a:xfrm>
            <a:off x="6589" y="4717005"/>
            <a:ext cx="12436475" cy="22775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9" name="Rectangle 8">
            <a:extLst>
              <a:ext uri="{FF2B5EF4-FFF2-40B4-BE49-F238E27FC236}">
                <a16:creationId xmlns:a16="http://schemas.microsoft.com/office/drawing/2014/main" id="{046E9DC7-DDBC-44FB-945C-6C56E1A0B601}"/>
              </a:ext>
            </a:extLst>
          </p:cNvPr>
          <p:cNvSpPr/>
          <p:nvPr/>
        </p:nvSpPr>
        <p:spPr bwMode="auto">
          <a:xfrm>
            <a:off x="378829" y="4737224"/>
            <a:ext cx="4267199" cy="2277520"/>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Written in C++ 17</a:t>
            </a:r>
            <a:r>
              <a:rPr lang="en-US" sz="1400" dirty="0">
                <a:solidFill>
                  <a:srgbClr val="000000"/>
                </a:solidFill>
              </a:rPr>
              <a:t>; includes .NET Standard wrapper for public API (&gt; SEAL 3.2)</a:t>
            </a:r>
          </a:p>
          <a:p>
            <a:pPr marL="285750" indent="-285750">
              <a:spcBef>
                <a:spcPts val="392"/>
              </a:spcBef>
              <a:buFont typeface="Arial" panose="020B0604020202020204" pitchFamily="34" charset="0"/>
              <a:buChar char="•"/>
            </a:pPr>
            <a:r>
              <a:rPr lang="en-US" sz="1200" dirty="0">
                <a:solidFill>
                  <a:srgbClr val="000000"/>
                </a:solidFill>
              </a:rPr>
              <a:t>Supporting Azure Functions : serverless Secure Compute</a:t>
            </a:r>
          </a:p>
          <a:p>
            <a:pPr>
              <a:spcBef>
                <a:spcPts val="392"/>
              </a:spcBef>
            </a:pPr>
            <a:r>
              <a:rPr lang="en-US" sz="1400" dirty="0">
                <a:solidFill>
                  <a:srgbClr val="000000"/>
                </a:solidFill>
              </a:rPr>
              <a:t>From open source community:</a:t>
            </a:r>
          </a:p>
          <a:p>
            <a:pPr marL="285750" indent="-285750">
              <a:spcBef>
                <a:spcPts val="392"/>
              </a:spcBef>
              <a:buFont typeface="Arial" panose="020B0604020202020204" pitchFamily="34" charset="0"/>
              <a:buChar char="•"/>
            </a:pPr>
            <a:r>
              <a:rPr lang="en-US" sz="1200" dirty="0" err="1">
                <a:solidFill>
                  <a:srgbClr val="000000"/>
                </a:solidFill>
                <a:hlinkClick r:id="rId7"/>
              </a:rPr>
              <a:t>PyHeal</a:t>
            </a:r>
            <a:r>
              <a:rPr lang="en-US" sz="1200" dirty="0">
                <a:solidFill>
                  <a:srgbClr val="000000"/>
                </a:solidFill>
              </a:rPr>
              <a:t> (Python wrappers from Accenture), </a:t>
            </a:r>
            <a:r>
              <a:rPr lang="en-US" sz="1200" dirty="0">
                <a:solidFill>
                  <a:srgbClr val="000000"/>
                </a:solidFill>
                <a:hlinkClick r:id="rId8"/>
              </a:rPr>
              <a:t>SEAL-python</a:t>
            </a:r>
            <a:r>
              <a:rPr lang="en-US" sz="1200" dirty="0">
                <a:solidFill>
                  <a:srgbClr val="000000"/>
                </a:solidFill>
              </a:rPr>
              <a:t> (yet another wrapper </a:t>
            </a:r>
            <a:r>
              <a:rPr lang="en-US" sz="1200" dirty="0" err="1">
                <a:solidFill>
                  <a:srgbClr val="000000"/>
                </a:solidFill>
              </a:rPr>
              <a:t>fpr</a:t>
            </a:r>
            <a:r>
              <a:rPr lang="en-US" sz="1200" dirty="0">
                <a:solidFill>
                  <a:srgbClr val="000000"/>
                </a:solidFill>
              </a:rPr>
              <a:t> SEAL 3.4.5) </a:t>
            </a:r>
          </a:p>
          <a:p>
            <a:pPr marL="285750" indent="-285750">
              <a:spcBef>
                <a:spcPts val="392"/>
              </a:spcBef>
              <a:buFont typeface="Arial" panose="020B0604020202020204" pitchFamily="34" charset="0"/>
              <a:buChar char="•"/>
            </a:pPr>
            <a:r>
              <a:rPr lang="en-US" sz="1200" dirty="0">
                <a:solidFill>
                  <a:srgbClr val="000000"/>
                </a:solidFill>
                <a:hlinkClick r:id="rId9"/>
              </a:rPr>
              <a:t>node-seal</a:t>
            </a:r>
            <a:r>
              <a:rPr lang="en-US" sz="1200" dirty="0">
                <a:solidFill>
                  <a:srgbClr val="000000"/>
                </a:solidFill>
              </a:rPr>
              <a:t> (JavaScript wrappers)</a:t>
            </a:r>
          </a:p>
          <a:p>
            <a:pPr marL="285750" indent="-285750">
              <a:spcBef>
                <a:spcPts val="392"/>
              </a:spcBef>
              <a:buFont typeface="Arial" panose="020B0604020202020204" pitchFamily="34" charset="0"/>
              <a:buChar char="•"/>
            </a:pPr>
            <a:r>
              <a:rPr lang="en-US" sz="1200" dirty="0" err="1">
                <a:solidFill>
                  <a:srgbClr val="000000"/>
                </a:solidFill>
                <a:hlinkClick r:id="rId10"/>
              </a:rPr>
              <a:t>nGraph</a:t>
            </a:r>
            <a:r>
              <a:rPr lang="en-US" sz="1200" dirty="0">
                <a:solidFill>
                  <a:srgbClr val="000000"/>
                </a:solidFill>
                <a:hlinkClick r:id="rId10"/>
              </a:rPr>
              <a:t> HE Transformer</a:t>
            </a:r>
            <a:r>
              <a:rPr lang="en-US" sz="1200" dirty="0">
                <a:solidFill>
                  <a:srgbClr val="000000"/>
                </a:solidFill>
              </a:rPr>
              <a:t> (from Intel)</a:t>
            </a:r>
          </a:p>
          <a:p>
            <a:pPr marL="285750" indent="-285750">
              <a:spcBef>
                <a:spcPts val="392"/>
              </a:spcBef>
              <a:buFont typeface="Arial" panose="020B0604020202020204" pitchFamily="34" charset="0"/>
              <a:buChar char="•"/>
            </a:pPr>
            <a:r>
              <a:rPr lang="en-US" sz="1200" dirty="0" err="1">
                <a:solidFill>
                  <a:srgbClr val="000000"/>
                </a:solidFill>
              </a:rPr>
              <a:t>TenSEAL</a:t>
            </a:r>
            <a:r>
              <a:rPr lang="en-US" sz="1200" dirty="0">
                <a:solidFill>
                  <a:srgbClr val="000000"/>
                </a:solidFill>
              </a:rPr>
              <a:t> (from </a:t>
            </a:r>
            <a:r>
              <a:rPr lang="en-US" sz="1200" dirty="0" err="1">
                <a:solidFill>
                  <a:srgbClr val="000000"/>
                </a:solidFill>
              </a:rPr>
              <a:t>OpenMinded</a:t>
            </a:r>
            <a:r>
              <a:rPr lang="en-US" sz="1200" dirty="0">
                <a:solidFill>
                  <a:srgbClr val="000000"/>
                </a:solidFill>
              </a:rPr>
              <a:t>)</a:t>
            </a:r>
          </a:p>
        </p:txBody>
      </p:sp>
      <p:sp>
        <p:nvSpPr>
          <p:cNvPr id="10" name="Rectangle 9">
            <a:extLst>
              <a:ext uri="{FF2B5EF4-FFF2-40B4-BE49-F238E27FC236}">
                <a16:creationId xmlns:a16="http://schemas.microsoft.com/office/drawing/2014/main" id="{9C297C74-0949-4031-B998-4CC2679A6B0D}"/>
              </a:ext>
            </a:extLst>
          </p:cNvPr>
          <p:cNvSpPr/>
          <p:nvPr/>
        </p:nvSpPr>
        <p:spPr bwMode="auto">
          <a:xfrm>
            <a:off x="8504237" y="4792663"/>
            <a:ext cx="3830524" cy="133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Samples’ repos on GitHub:</a:t>
            </a: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en-US" sz="1400" dirty="0">
                <a:solidFill>
                  <a:srgbClr val="000000"/>
                </a:solidFill>
                <a:hlinkClick r:id="rId11"/>
              </a:rPr>
              <a:t>SEAL-Demo</a:t>
            </a:r>
            <a:endParaRPr lang="en-US" sz="1400" dirty="0">
              <a:solidFill>
                <a:srgbClr val="000000"/>
              </a:solidFill>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2"/>
              </a:rPr>
              <a:t>algorithms-in-SEAL</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3"/>
              </a:rPr>
              <a:t>bootcamp</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Etc.</a:t>
            </a:r>
          </a:p>
        </p:txBody>
      </p:sp>
      <p:sp>
        <p:nvSpPr>
          <p:cNvPr id="12" name="Rectangle 11">
            <a:extLst>
              <a:ext uri="{FF2B5EF4-FFF2-40B4-BE49-F238E27FC236}">
                <a16:creationId xmlns:a16="http://schemas.microsoft.com/office/drawing/2014/main" id="{7FFECAB4-3441-401F-8BE0-6B3646226310}"/>
              </a:ext>
            </a:extLst>
          </p:cNvPr>
          <p:cNvSpPr/>
          <p:nvPr/>
        </p:nvSpPr>
        <p:spPr bwMode="auto">
          <a:xfrm>
            <a:off x="4851718" y="4772444"/>
            <a:ext cx="3438638" cy="1090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Support to:</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Operating System: Windows, Linux, macOS, FreeBSD</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Smartphones : Android </a:t>
            </a:r>
          </a:p>
        </p:txBody>
      </p:sp>
    </p:spTree>
    <p:extLst>
      <p:ext uri="{BB962C8B-B14F-4D97-AF65-F5344CB8AC3E}">
        <p14:creationId xmlns:p14="http://schemas.microsoft.com/office/powerpoint/2010/main" val="285533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First illustrations of Microsoft SEAL</a:t>
            </a:r>
          </a:p>
          <a:p>
            <a:pPr marL="0" indent="0">
              <a:buNone/>
            </a:pPr>
            <a:endParaRPr lang="en-US" dirty="0">
              <a:solidFill>
                <a:schemeClr val="tx1"/>
              </a:solidFill>
            </a:endParaRPr>
          </a:p>
        </p:txBody>
      </p:sp>
      <p:pic>
        <p:nvPicPr>
          <p:cNvPr id="4" name="Google Shape;156;p35">
            <a:extLst>
              <a:ext uri="{FF2B5EF4-FFF2-40B4-BE49-F238E27FC236}">
                <a16:creationId xmlns:a16="http://schemas.microsoft.com/office/drawing/2014/main" id="{A3BB62D5-CF8B-4464-8FB9-FBC091921ED5}"/>
              </a:ext>
            </a:extLst>
          </p:cNvPr>
          <p:cNvPicPr preferRelativeResize="0"/>
          <p:nvPr/>
        </p:nvPicPr>
        <p:blipFill rotWithShape="1">
          <a:blip r:embed="rId5">
            <a:alphaModFix/>
          </a:blip>
          <a:srcRect t="15038"/>
          <a:stretch/>
        </p:blipFill>
        <p:spPr>
          <a:xfrm>
            <a:off x="1146675" y="4019394"/>
            <a:ext cx="4260300" cy="2036832"/>
          </a:xfrm>
          <a:prstGeom prst="rect">
            <a:avLst/>
          </a:prstGeom>
          <a:noFill/>
          <a:ln>
            <a:noFill/>
          </a:ln>
        </p:spPr>
      </p:pic>
    </p:spTree>
    <p:extLst>
      <p:ext uri="{BB962C8B-B14F-4D97-AF65-F5344CB8AC3E}">
        <p14:creationId xmlns:p14="http://schemas.microsoft.com/office/powerpoint/2010/main" val="31813653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a:t>
            </a:r>
            <a:endParaRPr lang="en-US" dirty="0"/>
          </a:p>
        </p:txBody>
      </p:sp>
      <p:sp>
        <p:nvSpPr>
          <p:cNvPr id="40" name="Arrow: Striped Right 39">
            <a:extLst>
              <a:ext uri="{FF2B5EF4-FFF2-40B4-BE49-F238E27FC236}">
                <a16:creationId xmlns:a16="http://schemas.microsoft.com/office/drawing/2014/main" id="{ED338890-CE63-45CB-8AE8-7E1C7DDC1F93}"/>
              </a:ext>
            </a:extLst>
          </p:cNvPr>
          <p:cNvSpPr/>
          <p:nvPr/>
        </p:nvSpPr>
        <p:spPr>
          <a:xfrm>
            <a:off x="3674065" y="359850"/>
            <a:ext cx="8453981" cy="5867039"/>
          </a:xfrm>
          <a:prstGeom prst="stripedRightArrow">
            <a:avLst>
              <a:gd name="adj1" fmla="val 50000"/>
              <a:gd name="adj2" fmla="val 15893"/>
            </a:avLst>
          </a:prstGeom>
          <a:gradFill flip="none" rotWithShape="1">
            <a:gsLst>
              <a:gs pos="0">
                <a:srgbClr val="A5A5A5">
                  <a:lumMod val="5000"/>
                  <a:lumOff val="95000"/>
                </a:srgbClr>
              </a:gs>
              <a:gs pos="100000">
                <a:srgbClr val="A5A5A5">
                  <a:lumMod val="30000"/>
                  <a:lumOff val="70000"/>
                </a:srgbClr>
              </a:gs>
            </a:gsLst>
            <a:lin ang="13500000" scaled="1"/>
            <a:tileRect/>
          </a:gradFill>
          <a:ln w="12700" cap="flat" cmpd="sng" algn="ctr">
            <a:solidFill>
              <a:sysClr val="window" lastClr="FFFFFF">
                <a:lumMod val="85000"/>
                <a:alpha val="4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41" name="Rectangle 40">
            <a:extLst>
              <a:ext uri="{FF2B5EF4-FFF2-40B4-BE49-F238E27FC236}">
                <a16:creationId xmlns:a16="http://schemas.microsoft.com/office/drawing/2014/main" id="{35429A01-7C97-4A84-BA72-657866E599ED}"/>
              </a:ext>
            </a:extLst>
          </p:cNvPr>
          <p:cNvSpPr/>
          <p:nvPr/>
        </p:nvSpPr>
        <p:spPr>
          <a:xfrm>
            <a:off x="5511253" y="1876147"/>
            <a:ext cx="3427716"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Privacy problems: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During inferencing, prediction data is exposed to the model owner​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Training data is exposed to the model builder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AI model can leak sensitive data</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endParaRPr>
          </a:p>
        </p:txBody>
      </p:sp>
      <p:sp>
        <p:nvSpPr>
          <p:cNvPr id="42" name="Rectangle 41">
            <a:extLst>
              <a:ext uri="{FF2B5EF4-FFF2-40B4-BE49-F238E27FC236}">
                <a16:creationId xmlns:a16="http://schemas.microsoft.com/office/drawing/2014/main" id="{CD9CC368-4B1C-40B2-B789-917866B4FDA4}"/>
              </a:ext>
            </a:extLst>
          </p:cNvPr>
          <p:cNvSpPr/>
          <p:nvPr/>
        </p:nvSpPr>
        <p:spPr>
          <a:xfrm>
            <a:off x="9026447" y="1876146"/>
            <a:ext cx="2886444"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Target scenarios: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Private prediction / inferencing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Collaborative and private model training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AI model protection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1" i="0" u="none" strike="noStrike" kern="0" cap="none" spc="0" normalizeH="0" baseline="0" noProof="0" dirty="0">
              <a:ln>
                <a:noFill/>
              </a:ln>
              <a:solidFill>
                <a:srgbClr val="4472C4"/>
              </a:solidFill>
              <a:effectLst/>
              <a:uLnTx/>
              <a:uFillTx/>
            </a:endParaRPr>
          </a:p>
        </p:txBody>
      </p:sp>
      <p:cxnSp>
        <p:nvCxnSpPr>
          <p:cNvPr id="43" name="Straight Connector 42">
            <a:extLst>
              <a:ext uri="{FF2B5EF4-FFF2-40B4-BE49-F238E27FC236}">
                <a16:creationId xmlns:a16="http://schemas.microsoft.com/office/drawing/2014/main" id="{3CB34C71-D94E-4713-B133-8B0C59822D5D}"/>
              </a:ext>
            </a:extLst>
          </p:cNvPr>
          <p:cNvCxnSpPr>
            <a:cxnSpLocks/>
          </p:cNvCxnSpPr>
          <p:nvPr/>
        </p:nvCxnSpPr>
        <p:spPr>
          <a:xfrm flipH="1">
            <a:off x="8971308" y="1945766"/>
            <a:ext cx="22800" cy="2687861"/>
          </a:xfrm>
          <a:prstGeom prst="line">
            <a:avLst/>
          </a:prstGeom>
          <a:noFill/>
          <a:ln w="31750" cap="flat" cmpd="sng" algn="ctr">
            <a:solidFill>
              <a:sysClr val="window" lastClr="FFFFFF">
                <a:lumMod val="85000"/>
              </a:sysClr>
            </a:solidFill>
            <a:prstDash val="solid"/>
            <a:miter lim="800000"/>
          </a:ln>
          <a:effectLst/>
        </p:spPr>
      </p:cxnSp>
      <p:graphicFrame>
        <p:nvGraphicFramePr>
          <p:cNvPr id="44" name="Diagram 43">
            <a:extLst>
              <a:ext uri="{FF2B5EF4-FFF2-40B4-BE49-F238E27FC236}">
                <a16:creationId xmlns:a16="http://schemas.microsoft.com/office/drawing/2014/main" id="{53FF4CD2-F0CD-4C2C-9F92-C591D003C73B}"/>
              </a:ext>
            </a:extLst>
          </p:cNvPr>
          <p:cNvGraphicFramePr/>
          <p:nvPr/>
        </p:nvGraphicFramePr>
        <p:xfrm>
          <a:off x="-1616320" y="1004886"/>
          <a:ext cx="8915162" cy="558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5" name="Group 44">
            <a:extLst>
              <a:ext uri="{FF2B5EF4-FFF2-40B4-BE49-F238E27FC236}">
                <a16:creationId xmlns:a16="http://schemas.microsoft.com/office/drawing/2014/main" id="{CBB69233-7578-4D0E-821A-66E6E19798BC}"/>
              </a:ext>
            </a:extLst>
          </p:cNvPr>
          <p:cNvGrpSpPr/>
          <p:nvPr/>
        </p:nvGrpSpPr>
        <p:grpSpPr>
          <a:xfrm>
            <a:off x="228293" y="1727410"/>
            <a:ext cx="2894163" cy="4452272"/>
            <a:chOff x="778919" y="1893300"/>
            <a:chExt cx="2894163" cy="4452272"/>
          </a:xfrm>
          <a:solidFill>
            <a:srgbClr val="5B9BD5">
              <a:lumMod val="60000"/>
              <a:lumOff val="40000"/>
              <a:alpha val="41000"/>
            </a:srgbClr>
          </a:solidFill>
        </p:grpSpPr>
        <p:sp>
          <p:nvSpPr>
            <p:cNvPr id="46" name="Oval 45">
              <a:extLst>
                <a:ext uri="{FF2B5EF4-FFF2-40B4-BE49-F238E27FC236}">
                  <a16:creationId xmlns:a16="http://schemas.microsoft.com/office/drawing/2014/main" id="{BE18DD06-D376-47B5-8837-1040F9B422CF}"/>
                </a:ext>
              </a:extLst>
            </p:cNvPr>
            <p:cNvSpPr/>
            <p:nvPr/>
          </p:nvSpPr>
          <p:spPr>
            <a:xfrm>
              <a:off x="778919" y="3181049"/>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7" name="Oval 46">
              <a:extLst>
                <a:ext uri="{FF2B5EF4-FFF2-40B4-BE49-F238E27FC236}">
                  <a16:creationId xmlns:a16="http://schemas.microsoft.com/office/drawing/2014/main" id="{B6E92251-DB27-4556-B057-1C326D3A543E}"/>
                </a:ext>
              </a:extLst>
            </p:cNvPr>
            <p:cNvSpPr/>
            <p:nvPr/>
          </p:nvSpPr>
          <p:spPr>
            <a:xfrm rot="18405808">
              <a:off x="1532824" y="4576541"/>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8" name="Oval 47">
              <a:extLst>
                <a:ext uri="{FF2B5EF4-FFF2-40B4-BE49-F238E27FC236}">
                  <a16:creationId xmlns:a16="http://schemas.microsoft.com/office/drawing/2014/main" id="{F9B9E648-E267-48BC-9E63-20C1899DA71D}"/>
                </a:ext>
              </a:extLst>
            </p:cNvPr>
            <p:cNvSpPr/>
            <p:nvPr/>
          </p:nvSpPr>
          <p:spPr>
            <a:xfrm rot="2424259">
              <a:off x="1559933" y="1893300"/>
              <a:ext cx="211314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grpSp>
      <p:sp>
        <p:nvSpPr>
          <p:cNvPr id="49" name="Oval 48">
            <a:extLst>
              <a:ext uri="{FF2B5EF4-FFF2-40B4-BE49-F238E27FC236}">
                <a16:creationId xmlns:a16="http://schemas.microsoft.com/office/drawing/2014/main" id="{7E8D0964-4148-491A-B41B-71C6D621DFB3}"/>
              </a:ext>
            </a:extLst>
          </p:cNvPr>
          <p:cNvSpPr/>
          <p:nvPr/>
        </p:nvSpPr>
        <p:spPr>
          <a:xfrm rot="7757930">
            <a:off x="2600440" y="1727410"/>
            <a:ext cx="2113149" cy="1412584"/>
          </a:xfrm>
          <a:prstGeom prst="ellipse">
            <a:avLst/>
          </a:prstGeom>
          <a:solidFill>
            <a:srgbClr val="5B9BD5">
              <a:lumMod val="60000"/>
              <a:lumOff val="40000"/>
              <a:alpha val="41000"/>
            </a:srgbClr>
          </a:solid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sp>
        <p:nvSpPr>
          <p:cNvPr id="4" name="Text Placeholder 3">
            <a:extLst>
              <a:ext uri="{FF2B5EF4-FFF2-40B4-BE49-F238E27FC236}">
                <a16:creationId xmlns:a16="http://schemas.microsoft.com/office/drawing/2014/main" id="{66E39100-4142-4986-84DE-F1B6191B9064}"/>
              </a:ext>
            </a:extLst>
          </p:cNvPr>
          <p:cNvSpPr>
            <a:spLocks noGrp="1"/>
          </p:cNvSpPr>
          <p:nvPr>
            <p:ph type="body" sz="quarter" idx="10"/>
          </p:nvPr>
        </p:nvSpPr>
        <p:spPr>
          <a:xfrm>
            <a:off x="5037735" y="5414160"/>
            <a:ext cx="7162800" cy="1255728"/>
          </a:xfrm>
        </p:spPr>
        <p:txBody>
          <a:bodyPr/>
          <a:lstStyle/>
          <a:p>
            <a:r>
              <a:rPr lang="en-US" sz="2400" dirty="0">
                <a:solidFill>
                  <a:schemeClr val="tx1"/>
                </a:solidFill>
                <a:latin typeface="Segoe UI Semibold" panose="020B0702040204020203" pitchFamily="34" charset="0"/>
                <a:cs typeface="Segoe UI Semibold" panose="020B0702040204020203" pitchFamily="34" charset="0"/>
              </a:rPr>
              <a:t>Protect privacy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the entire Machine Learning process and </a:t>
            </a:r>
            <a:r>
              <a:rPr lang="en-US" sz="2400" dirty="0">
                <a:solidFill>
                  <a:schemeClr val="tx1"/>
                </a:solidFill>
                <a:latin typeface="Segoe UI Semibold" panose="020B0702040204020203" pitchFamily="34" charset="0"/>
                <a:cs typeface="Segoe UI Semibold" panose="020B0702040204020203" pitchFamily="34" charset="0"/>
              </a:rPr>
              <a:t>remove the data sharing and privacy barriers</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to adoption of AI</a:t>
            </a:r>
          </a:p>
          <a:p>
            <a:endParaRPr lang="en-US" dirty="0"/>
          </a:p>
        </p:txBody>
      </p:sp>
    </p:spTree>
    <p:extLst>
      <p:ext uri="{BB962C8B-B14F-4D97-AF65-F5344CB8AC3E}">
        <p14:creationId xmlns:p14="http://schemas.microsoft.com/office/powerpoint/2010/main" val="267458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customer scenarios we are focusing on</a:t>
            </a:r>
            <a:endParaRPr lang="en-US" dirty="0"/>
          </a:p>
        </p:txBody>
      </p:sp>
      <p:pic>
        <p:nvPicPr>
          <p:cNvPr id="7" name="Picture 6">
            <a:extLst>
              <a:ext uri="{FF2B5EF4-FFF2-40B4-BE49-F238E27FC236}">
                <a16:creationId xmlns:a16="http://schemas.microsoft.com/office/drawing/2014/main" id="{3FD09702-7234-4E6C-8E27-00BD4C47486E}"/>
              </a:ext>
            </a:extLst>
          </p:cNvPr>
          <p:cNvPicPr>
            <a:picLocks noChangeAspect="1"/>
          </p:cNvPicPr>
          <p:nvPr/>
        </p:nvPicPr>
        <p:blipFill rotWithShape="1">
          <a:blip r:embed="rId3"/>
          <a:srcRect t="10302"/>
          <a:stretch/>
        </p:blipFill>
        <p:spPr>
          <a:xfrm>
            <a:off x="764523" y="2127692"/>
            <a:ext cx="10905066" cy="4450628"/>
          </a:xfrm>
          <a:prstGeom prst="rect">
            <a:avLst/>
          </a:prstGeom>
        </p:spPr>
      </p:pic>
      <p:sp>
        <p:nvSpPr>
          <p:cNvPr id="10" name="Text Placeholder 2">
            <a:extLst>
              <a:ext uri="{FF2B5EF4-FFF2-40B4-BE49-F238E27FC236}">
                <a16:creationId xmlns:a16="http://schemas.microsoft.com/office/drawing/2014/main" id="{A719861B-1401-4166-A25A-AC9FD44F1B9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E3E03170-FE96-4685-9299-EF67480D0EF5}"/>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23C173E9-403D-4CB5-BEF1-2CEF6183476E}"/>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41703166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1</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4829589"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1341437"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A6E260CC-3031-489F-BDA2-A69238E6382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4C265042-7E55-4A23-BC16-2B7B1049FDB4}"/>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EE98BBD7-6295-4833-9679-1CF02EFEFDB4}"/>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25485306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ureRun-Demo-Mar05-2019">
            <a:hlinkClick r:id="" action="ppaction://media"/>
            <a:extLst>
              <a:ext uri="{FF2B5EF4-FFF2-40B4-BE49-F238E27FC236}">
                <a16:creationId xmlns:a16="http://schemas.microsoft.com/office/drawing/2014/main" id="{03675D70-239B-4489-A5C0-72E9201D2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296862"/>
            <a:ext cx="9324469" cy="5245103"/>
          </a:xfrm>
          <a:prstGeom prst="rect">
            <a:avLst/>
          </a:prstGeom>
        </p:spPr>
      </p:pic>
      <p:sp>
        <p:nvSpPr>
          <p:cNvPr id="7" name="TextBox 6">
            <a:extLst>
              <a:ext uri="{FF2B5EF4-FFF2-40B4-BE49-F238E27FC236}">
                <a16:creationId xmlns:a16="http://schemas.microsoft.com/office/drawing/2014/main" id="{0DCB1D48-7704-41A8-992D-00FF172A005D}"/>
              </a:ext>
            </a:extLst>
          </p:cNvPr>
          <p:cNvSpPr txBox="1"/>
          <p:nvPr/>
        </p:nvSpPr>
        <p:spPr>
          <a:xfrm>
            <a:off x="427037" y="6011862"/>
            <a:ext cx="8382000" cy="523220"/>
          </a:xfrm>
          <a:prstGeom prst="rect">
            <a:avLst/>
          </a:prstGeom>
          <a:noFill/>
        </p:spPr>
        <p:txBody>
          <a:bodyPr wrap="square">
            <a:spAutoFit/>
          </a:bodyPr>
          <a:lstStyle/>
          <a:p>
            <a:r>
              <a:rPr lang="en-US" sz="2800"/>
              <a:t>Applications of homomorphic encryption</a:t>
            </a:r>
          </a:p>
        </p:txBody>
      </p:sp>
      <p:sp>
        <p:nvSpPr>
          <p:cNvPr id="5" name="Title 4">
            <a:extLst>
              <a:ext uri="{FF2B5EF4-FFF2-40B4-BE49-F238E27FC236}">
                <a16:creationId xmlns:a16="http://schemas.microsoft.com/office/drawing/2014/main" id="{6C3464D4-5C01-40D0-B791-D3AE43B508FA}"/>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16127256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2</a:t>
            </a:r>
            <a:endParaRPr lang="en-US" dirty="0"/>
          </a:p>
        </p:txBody>
      </p:sp>
      <p:pic>
        <p:nvPicPr>
          <p:cNvPr id="6" name="Picture 5">
            <a:extLst>
              <a:ext uri="{FF2B5EF4-FFF2-40B4-BE49-F238E27FC236}">
                <a16:creationId xmlns:a16="http://schemas.microsoft.com/office/drawing/2014/main" id="{35FFE2AD-9A01-4CD7-BEC4-1CDADBA8B5F3}"/>
              </a:ext>
            </a:extLst>
          </p:cNvPr>
          <p:cNvPicPr>
            <a:picLocks noChangeAspect="1"/>
          </p:cNvPicPr>
          <p:nvPr/>
        </p:nvPicPr>
        <p:blipFill rotWithShape="1">
          <a:blip r:embed="rId3"/>
          <a:srcRect t="10302"/>
          <a:stretch/>
        </p:blipFill>
        <p:spPr>
          <a:xfrm>
            <a:off x="764523" y="1975292"/>
            <a:ext cx="10905066" cy="4450628"/>
          </a:xfrm>
          <a:prstGeom prst="rect">
            <a:avLst/>
          </a:prstGeom>
        </p:spPr>
      </p:pic>
      <p:sp>
        <p:nvSpPr>
          <p:cNvPr id="7" name="Rectangle 6">
            <a:extLst>
              <a:ext uri="{FF2B5EF4-FFF2-40B4-BE49-F238E27FC236}">
                <a16:creationId xmlns:a16="http://schemas.microsoft.com/office/drawing/2014/main" id="{1C49FB1F-6147-45BF-ADD4-B86507BBB52F}"/>
              </a:ext>
            </a:extLst>
          </p:cNvPr>
          <p:cNvSpPr/>
          <p:nvPr/>
        </p:nvSpPr>
        <p:spPr bwMode="auto">
          <a:xfrm>
            <a:off x="8199437" y="1975292"/>
            <a:ext cx="3456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334B471A-34B0-4694-9B38-D5A1C73BB8A8}"/>
              </a:ext>
            </a:extLst>
          </p:cNvPr>
          <p:cNvSpPr/>
          <p:nvPr/>
        </p:nvSpPr>
        <p:spPr bwMode="auto">
          <a:xfrm>
            <a:off x="1417637" y="1975292"/>
            <a:ext cx="342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7143505-1B8C-4E05-882B-81DB3F07D247}"/>
              </a:ext>
            </a:extLst>
          </p:cNvPr>
          <p:cNvSpPr/>
          <p:nvPr/>
        </p:nvSpPr>
        <p:spPr bwMode="auto">
          <a:xfrm>
            <a:off x="4846637" y="1975292"/>
            <a:ext cx="3352800"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0" name="Text Placeholder 2">
            <a:extLst>
              <a:ext uri="{FF2B5EF4-FFF2-40B4-BE49-F238E27FC236}">
                <a16:creationId xmlns:a16="http://schemas.microsoft.com/office/drawing/2014/main" id="{1BFC2AC0-9AFD-4B27-8CBD-F6C82A4932C7}"/>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8CB1A906-1BE4-426B-AB09-B4958B52998F}"/>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8882DF0B-874E-4F38-9074-2BC70C6AA6C9}"/>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10615942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err="1">
                <a:solidFill>
                  <a:schemeClr val="tx1"/>
                </a:solidFill>
                <a:latin typeface="+mn-lt"/>
              </a:rPr>
              <a:t>Homorphic</a:t>
            </a:r>
            <a:r>
              <a:rPr lang="fr-FR" dirty="0">
                <a:solidFill>
                  <a:schemeClr val="tx1"/>
                </a:solidFill>
                <a:latin typeface="+mn-lt"/>
              </a:rPr>
              <a:t> </a:t>
            </a:r>
            <a:r>
              <a:rPr lang="fr-FR" dirty="0" err="1">
                <a:solidFill>
                  <a:schemeClr val="tx1"/>
                </a:solidFill>
                <a:latin typeface="+mn-lt"/>
              </a:rPr>
              <a:t>Random</a:t>
            </a:r>
            <a:r>
              <a:rPr lang="fr-FR" dirty="0">
                <a:solidFill>
                  <a:schemeClr val="tx1"/>
                </a:solidFill>
                <a:latin typeface="+mn-lt"/>
              </a:rPr>
              <a:t> </a:t>
            </a:r>
            <a:r>
              <a:rPr lang="fr-FR" dirty="0" err="1">
                <a:solidFill>
                  <a:schemeClr val="tx1"/>
                </a:solidFill>
                <a:latin typeface="+mn-lt"/>
              </a:rPr>
              <a:t>Forests</a:t>
            </a:r>
            <a:endParaRPr lang="en-US" dirty="0">
              <a:solidFill>
                <a:schemeClr val="tx1"/>
              </a:solidFill>
            </a:endParaRPr>
          </a:p>
        </p:txBody>
      </p:sp>
    </p:spTree>
    <p:extLst>
      <p:ext uri="{BB962C8B-B14F-4D97-AF65-F5344CB8AC3E}">
        <p14:creationId xmlns:p14="http://schemas.microsoft.com/office/powerpoint/2010/main" val="5640771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pic>
        <p:nvPicPr>
          <p:cNvPr id="5" name="chest x-ray2">
            <a:hlinkClick r:id="" action="ppaction://media"/>
            <a:extLst>
              <a:ext uri="{FF2B5EF4-FFF2-40B4-BE49-F238E27FC236}">
                <a16:creationId xmlns:a16="http://schemas.microsoft.com/office/drawing/2014/main" id="{8E5642B1-39C4-4628-BC53-2D60A520C2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03167"/>
            <a:ext cx="9144000" cy="5143587"/>
          </a:xfrm>
          <a:prstGeom prst="rect">
            <a:avLst/>
          </a:prstGeom>
        </p:spPr>
      </p:pic>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8077066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3</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1359437"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8216485"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87A7F873-C6A6-4614-AB52-F03CDF34BDEA}"/>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0F5A7F1B-2575-47CB-A07B-3236C36BE9C1}"/>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971DA7EE-5069-4F1C-8ADF-0E193DBBF9CF}"/>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3002247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data threads</a:t>
            </a:r>
          </a:p>
        </p:txBody>
      </p:sp>
      <p:sp>
        <p:nvSpPr>
          <p:cNvPr id="13" name="Espace réservé du texte 12"/>
          <p:cNvSpPr>
            <a:spLocks noGrp="1"/>
          </p:cNvSpPr>
          <p:nvPr>
            <p:ph type="body" sz="quarter" idx="10"/>
          </p:nvPr>
        </p:nvSpPr>
        <p:spPr>
          <a:xfrm>
            <a:off x="274638" y="1212850"/>
            <a:ext cx="5791199" cy="517065"/>
          </a:xfrm>
        </p:spPr>
        <p:txBody>
          <a:bodyPr/>
          <a:lstStyle/>
          <a:p>
            <a:pPr>
              <a:spcBef>
                <a:spcPts val="1800"/>
              </a:spcBef>
            </a:pPr>
            <a:r>
              <a:rPr lang="en-US" sz="2400" dirty="0"/>
              <a:t>Customers are concerned about:</a:t>
            </a:r>
          </a:p>
        </p:txBody>
      </p:sp>
      <p:grpSp>
        <p:nvGrpSpPr>
          <p:cNvPr id="19" name="Group 18">
            <a:extLst>
              <a:ext uri="{FF2B5EF4-FFF2-40B4-BE49-F238E27FC236}">
                <a16:creationId xmlns:a16="http://schemas.microsoft.com/office/drawing/2014/main" id="{6853EF49-92D7-4E67-9E09-8B369215A9F0}"/>
              </a:ext>
            </a:extLst>
          </p:cNvPr>
          <p:cNvGrpSpPr/>
          <p:nvPr/>
        </p:nvGrpSpPr>
        <p:grpSpPr>
          <a:xfrm>
            <a:off x="4879426" y="1975904"/>
            <a:ext cx="2792844" cy="1913334"/>
            <a:chOff x="4585957" y="2524934"/>
            <a:chExt cx="2792844" cy="1913334"/>
          </a:xfrm>
        </p:grpSpPr>
        <p:sp>
          <p:nvSpPr>
            <p:cNvPr id="20" name="Rectangle 19">
              <a:extLst>
                <a:ext uri="{FF2B5EF4-FFF2-40B4-BE49-F238E27FC236}">
                  <a16:creationId xmlns:a16="http://schemas.microsoft.com/office/drawing/2014/main" id="{0B153A0B-01E6-484A-BCB8-731D3CA5E474}"/>
                </a:ext>
              </a:extLst>
            </p:cNvPr>
            <p:cNvSpPr/>
            <p:nvPr/>
          </p:nvSpPr>
          <p:spPr>
            <a:xfrm>
              <a:off x="4585958" y="3590728"/>
              <a:ext cx="2792843" cy="847540"/>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Hackers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exploiting bugs in the Hypervisor/OS of cloud fabric</a:t>
              </a:r>
            </a:p>
          </p:txBody>
        </p:sp>
        <p:cxnSp>
          <p:nvCxnSpPr>
            <p:cNvPr id="21" name="Straight Connector 20">
              <a:extLst>
                <a:ext uri="{FF2B5EF4-FFF2-40B4-BE49-F238E27FC236}">
                  <a16:creationId xmlns:a16="http://schemas.microsoft.com/office/drawing/2014/main" id="{36B14309-2ECD-4A2A-A15D-115FCB600324}"/>
                </a:ext>
              </a:extLst>
            </p:cNvPr>
            <p:cNvCxnSpPr>
              <a:cxnSpLocks/>
            </p:cNvCxnSpPr>
            <p:nvPr/>
          </p:nvCxnSpPr>
          <p:spPr>
            <a:xfrm>
              <a:off x="4585957" y="3382138"/>
              <a:ext cx="874067" cy="0"/>
            </a:xfrm>
            <a:prstGeom prst="line">
              <a:avLst/>
            </a:prstGeom>
            <a:noFill/>
            <a:ln w="19050" cap="flat" cmpd="sng" algn="ctr">
              <a:solidFill>
                <a:srgbClr val="000041"/>
              </a:solidFill>
              <a:prstDash val="solid"/>
              <a:headEnd type="none" w="lg" len="med"/>
              <a:tailEnd type="none" w="lg" len="med"/>
            </a:ln>
            <a:effectLst/>
          </p:spPr>
        </p:cxnSp>
        <p:pic>
          <p:nvPicPr>
            <p:cNvPr id="22" name="Picture 21">
              <a:extLst>
                <a:ext uri="{FF2B5EF4-FFF2-40B4-BE49-F238E27FC236}">
                  <a16:creationId xmlns:a16="http://schemas.microsoft.com/office/drawing/2014/main" id="{882C99C2-1468-4A16-9041-37E6084CE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957" y="2524934"/>
              <a:ext cx="594360" cy="594360"/>
            </a:xfrm>
            <a:prstGeom prst="rect">
              <a:avLst/>
            </a:prstGeom>
          </p:spPr>
        </p:pic>
      </p:grpSp>
      <p:grpSp>
        <p:nvGrpSpPr>
          <p:cNvPr id="23" name="Group 22">
            <a:extLst>
              <a:ext uri="{FF2B5EF4-FFF2-40B4-BE49-F238E27FC236}">
                <a16:creationId xmlns:a16="http://schemas.microsoft.com/office/drawing/2014/main" id="{B80823B7-268E-4482-A4D9-49C523838229}"/>
              </a:ext>
            </a:extLst>
          </p:cNvPr>
          <p:cNvGrpSpPr/>
          <p:nvPr/>
        </p:nvGrpSpPr>
        <p:grpSpPr>
          <a:xfrm>
            <a:off x="923698" y="1943248"/>
            <a:ext cx="2350039" cy="1652569"/>
            <a:chOff x="630229" y="2492278"/>
            <a:chExt cx="2350039" cy="1652569"/>
          </a:xfrm>
        </p:grpSpPr>
        <p:sp>
          <p:nvSpPr>
            <p:cNvPr id="24" name="Rectangle 23">
              <a:extLst>
                <a:ext uri="{FF2B5EF4-FFF2-40B4-BE49-F238E27FC236}">
                  <a16:creationId xmlns:a16="http://schemas.microsoft.com/office/drawing/2014/main" id="{ED86ED81-4762-4E2C-A49D-97265FAF0006}"/>
                </a:ext>
              </a:extLst>
            </p:cNvPr>
            <p:cNvSpPr/>
            <p:nvPr/>
          </p:nvSpPr>
          <p:spPr>
            <a:xfrm>
              <a:off x="630230" y="3590849"/>
              <a:ext cx="2350038" cy="553998"/>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Malicious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privileged </a:t>
              </a:r>
              <a:b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b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admins or insiders</a:t>
              </a:r>
            </a:p>
          </p:txBody>
        </p:sp>
        <p:cxnSp>
          <p:nvCxnSpPr>
            <p:cNvPr id="25" name="Straight Connector 24">
              <a:extLst>
                <a:ext uri="{FF2B5EF4-FFF2-40B4-BE49-F238E27FC236}">
                  <a16:creationId xmlns:a16="http://schemas.microsoft.com/office/drawing/2014/main" id="{3DE902DF-4088-41F9-87C8-98F980BC682C}"/>
                </a:ext>
              </a:extLst>
            </p:cNvPr>
            <p:cNvCxnSpPr>
              <a:cxnSpLocks/>
            </p:cNvCxnSpPr>
            <p:nvPr/>
          </p:nvCxnSpPr>
          <p:spPr>
            <a:xfrm>
              <a:off x="630229" y="3382139"/>
              <a:ext cx="874067" cy="0"/>
            </a:xfrm>
            <a:prstGeom prst="line">
              <a:avLst/>
            </a:prstGeom>
            <a:noFill/>
            <a:ln w="19050" cap="flat" cmpd="sng" algn="ctr">
              <a:solidFill>
                <a:srgbClr val="000041"/>
              </a:solidFill>
              <a:prstDash val="solid"/>
              <a:headEnd type="none" w="lg" len="med"/>
              <a:tailEnd type="none" w="lg" len="med"/>
            </a:ln>
            <a:effectLst/>
          </p:spPr>
        </p:cxnSp>
        <p:pic>
          <p:nvPicPr>
            <p:cNvPr id="26" name="Picture 25">
              <a:extLst>
                <a:ext uri="{FF2B5EF4-FFF2-40B4-BE49-F238E27FC236}">
                  <a16:creationId xmlns:a16="http://schemas.microsoft.com/office/drawing/2014/main" id="{03A37DC1-3666-430A-811F-D7A3B9CB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29" y="2492278"/>
              <a:ext cx="594360" cy="594360"/>
            </a:xfrm>
            <a:prstGeom prst="rect">
              <a:avLst/>
            </a:prstGeom>
          </p:spPr>
        </p:pic>
      </p:grpSp>
      <p:grpSp>
        <p:nvGrpSpPr>
          <p:cNvPr id="27" name="Group 26">
            <a:extLst>
              <a:ext uri="{FF2B5EF4-FFF2-40B4-BE49-F238E27FC236}">
                <a16:creationId xmlns:a16="http://schemas.microsoft.com/office/drawing/2014/main" id="{25A1C1BB-A26A-4AE4-8286-3BC9F3832F66}"/>
              </a:ext>
            </a:extLst>
          </p:cNvPr>
          <p:cNvGrpSpPr/>
          <p:nvPr/>
        </p:nvGrpSpPr>
        <p:grpSpPr>
          <a:xfrm>
            <a:off x="9113837" y="1975904"/>
            <a:ext cx="2570121" cy="3309357"/>
            <a:chOff x="8820368" y="2524934"/>
            <a:chExt cx="2570121" cy="3309357"/>
          </a:xfrm>
        </p:grpSpPr>
        <p:sp>
          <p:nvSpPr>
            <p:cNvPr id="28" name="Rectangle 27">
              <a:extLst>
                <a:ext uri="{FF2B5EF4-FFF2-40B4-BE49-F238E27FC236}">
                  <a16:creationId xmlns:a16="http://schemas.microsoft.com/office/drawing/2014/main" id="{21E92F19-0A5B-4C43-8AD6-42E62FA3E5F6}"/>
                </a:ext>
              </a:extLst>
            </p:cNvPr>
            <p:cNvSpPr/>
            <p:nvPr/>
          </p:nvSpPr>
          <p:spPr>
            <a:xfrm>
              <a:off x="8820368" y="3590728"/>
              <a:ext cx="2570121" cy="2243563"/>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Third parties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accessing it without customer consent</a:t>
              </a:r>
            </a:p>
            <a:p>
              <a:pPr marL="0" marR="0" lvl="1" indent="0" defTabSz="932114" eaLnBrk="1" fontAlgn="base" latinLnBrk="0" hangingPunct="1">
                <a:lnSpc>
                  <a:spcPct val="90000"/>
                </a:lnSpc>
                <a:spcBef>
                  <a:spcPct val="0"/>
                </a:spcBef>
                <a:spcAft>
                  <a:spcPct val="0"/>
                </a:spcAft>
                <a:buClrTx/>
                <a:buSzTx/>
                <a:buFontTx/>
                <a:buNone/>
                <a:tabLst/>
                <a:defRPr/>
              </a:pPr>
              <a:endParaRPr lang="en-US" sz="2000" kern="0" dirty="0">
                <a:solidFill>
                  <a:srgbClr val="000000"/>
                </a:solidFill>
                <a:cs typeface="Segoe UI Semibold" panose="020B0702040204020203" pitchFamily="34" charset="0"/>
              </a:endParaRPr>
            </a:p>
            <a:p>
              <a:pPr marL="0" lvl="1" defTabSz="932114" fontAlgn="base">
                <a:lnSpc>
                  <a:spcPct val="90000"/>
                </a:lnSpc>
                <a:spcBef>
                  <a:spcPct val="0"/>
                </a:spcBef>
                <a:spcAft>
                  <a:spcPct val="0"/>
                </a:spcAft>
                <a:defRPr/>
              </a:pPr>
              <a:r>
                <a:rPr lang="en-US" sz="2000" kern="0" dirty="0">
                  <a:solidFill>
                    <a:srgbClr val="0078D3"/>
                  </a:solidFill>
                  <a:latin typeface="Segoe UI Semibold"/>
                  <a:cs typeface="Segoe UI Semibold" panose="020B0702040204020203" pitchFamily="34" charset="0"/>
                </a:rPr>
                <a:t>Loss of control </a:t>
              </a:r>
              <a:r>
                <a:rPr lang="en-US" dirty="0">
                  <a:solidFill>
                    <a:srgbClr val="000000"/>
                  </a:solidFill>
                  <a:cs typeface="Segoe UI Semibold" panose="020B0702040204020203" pitchFamily="34" charset="0"/>
                </a:rPr>
                <a:t>over data due to legal requirements</a:t>
              </a:r>
            </a:p>
            <a:p>
              <a:pPr marL="0" marR="0" lvl="1" indent="0" defTabSz="932114"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DB30C557-7D23-4DBD-87BD-BF6D32CCC041}"/>
                </a:ext>
              </a:extLst>
            </p:cNvPr>
            <p:cNvCxnSpPr>
              <a:cxnSpLocks/>
            </p:cNvCxnSpPr>
            <p:nvPr/>
          </p:nvCxnSpPr>
          <p:spPr>
            <a:xfrm>
              <a:off x="8820369" y="3382137"/>
              <a:ext cx="742599" cy="0"/>
            </a:xfrm>
            <a:prstGeom prst="line">
              <a:avLst/>
            </a:prstGeom>
            <a:noFill/>
            <a:ln w="19050" cap="flat" cmpd="sng" algn="ctr">
              <a:solidFill>
                <a:srgbClr val="000041"/>
              </a:solidFill>
              <a:prstDash val="solid"/>
              <a:headEnd type="none" w="lg" len="med"/>
              <a:tailEnd type="none" w="lg" len="med"/>
            </a:ln>
            <a:effectLst/>
          </p:spPr>
        </p:cxnSp>
        <p:pic>
          <p:nvPicPr>
            <p:cNvPr id="30" name="Picture 29">
              <a:extLst>
                <a:ext uri="{FF2B5EF4-FFF2-40B4-BE49-F238E27FC236}">
                  <a16:creationId xmlns:a16="http://schemas.microsoft.com/office/drawing/2014/main" id="{C9B77EBE-2E05-45C2-BDF2-02700EC27B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8820368" y="2524934"/>
              <a:ext cx="594360" cy="594360"/>
            </a:xfrm>
            <a:prstGeom prst="rect">
              <a:avLst/>
            </a:prstGeom>
          </p:spPr>
        </p:pic>
      </p:grpSp>
      <p:grpSp>
        <p:nvGrpSpPr>
          <p:cNvPr id="33" name="Group 32">
            <a:extLst>
              <a:ext uri="{FF2B5EF4-FFF2-40B4-BE49-F238E27FC236}">
                <a16:creationId xmlns:a16="http://schemas.microsoft.com/office/drawing/2014/main" id="{15030DC3-50AE-4FC9-A413-BA5D1162563E}"/>
              </a:ext>
            </a:extLst>
          </p:cNvPr>
          <p:cNvGrpSpPr/>
          <p:nvPr/>
        </p:nvGrpSpPr>
        <p:grpSpPr>
          <a:xfrm>
            <a:off x="-30163" y="5359410"/>
            <a:ext cx="12465756" cy="1640063"/>
            <a:chOff x="-30439" y="5254800"/>
            <a:chExt cx="12222439" cy="1608051"/>
          </a:xfrm>
        </p:grpSpPr>
        <p:sp>
          <p:nvSpPr>
            <p:cNvPr id="34" name="Rectangle 33">
              <a:extLst>
                <a:ext uri="{FF2B5EF4-FFF2-40B4-BE49-F238E27FC236}">
                  <a16:creationId xmlns:a16="http://schemas.microsoft.com/office/drawing/2014/main" id="{72215AE6-8B19-4FAF-B2FB-FC7DA8FF39D1}"/>
                </a:ext>
              </a:extLst>
            </p:cNvPr>
            <p:cNvSpPr/>
            <p:nvPr/>
          </p:nvSpPr>
          <p:spPr bwMode="auto">
            <a:xfrm>
              <a:off x="0" y="5254800"/>
              <a:ext cx="12192000" cy="16080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35" name="Content Placeholder 2">
              <a:extLst>
                <a:ext uri="{FF2B5EF4-FFF2-40B4-BE49-F238E27FC236}">
                  <a16:creationId xmlns:a16="http://schemas.microsoft.com/office/drawing/2014/main" id="{B04EE7AC-2D2A-4728-8907-09C0C15CC8D8}"/>
                </a:ext>
              </a:extLst>
            </p:cNvPr>
            <p:cNvSpPr txBox="1">
              <a:spLocks/>
            </p:cNvSpPr>
            <p:nvPr/>
          </p:nvSpPr>
          <p:spPr>
            <a:xfrm>
              <a:off x="-30439" y="5801747"/>
              <a:ext cx="12191999"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breach regularly tops list for top cloud threat </a:t>
              </a:r>
            </a:p>
          </p:txBody>
        </p:sp>
      </p:grpSp>
    </p:spTree>
    <p:extLst>
      <p:ext uri="{BB962C8B-B14F-4D97-AF65-F5344CB8AC3E}">
        <p14:creationId xmlns:p14="http://schemas.microsoft.com/office/powerpoint/2010/main" val="112953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pic>
        <p:nvPicPr>
          <p:cNvPr id="6" name="Secure-Weather-Mar05-2019">
            <a:hlinkClick r:id="" action="ppaction://media"/>
            <a:extLst>
              <a:ext uri="{FF2B5EF4-FFF2-40B4-BE49-F238E27FC236}">
                <a16:creationId xmlns:a16="http://schemas.microsoft.com/office/drawing/2014/main" id="{DE643592-BDD0-4266-A948-EA5065A0F3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49262"/>
            <a:ext cx="9144000" cy="5143587"/>
          </a:xfrm>
          <a:prstGeom prst="rect">
            <a:avLst/>
          </a:prstGeom>
        </p:spPr>
      </p:pic>
    </p:spTree>
    <p:extLst>
      <p:ext uri="{BB962C8B-B14F-4D97-AF65-F5344CB8AC3E}">
        <p14:creationId xmlns:p14="http://schemas.microsoft.com/office/powerpoint/2010/main" val="29648600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Solution Limitations</a:t>
            </a:r>
            <a:endParaRPr lang="en-US" dirty="0"/>
          </a:p>
        </p:txBody>
      </p:sp>
      <p:graphicFrame>
        <p:nvGraphicFramePr>
          <p:cNvPr id="5" name="Table 4">
            <a:extLst>
              <a:ext uri="{FF2B5EF4-FFF2-40B4-BE49-F238E27FC236}">
                <a16:creationId xmlns:a16="http://schemas.microsoft.com/office/drawing/2014/main" id="{D2835876-D8DE-4B08-9907-73866FC4F948}"/>
              </a:ext>
            </a:extLst>
          </p:cNvPr>
          <p:cNvGraphicFramePr>
            <a:graphicFrameLocks noGrp="1"/>
          </p:cNvGraphicFramePr>
          <p:nvPr/>
        </p:nvGraphicFramePr>
        <p:xfrm>
          <a:off x="472222" y="1516062"/>
          <a:ext cx="11489667" cy="4755257"/>
        </p:xfrm>
        <a:graphic>
          <a:graphicData uri="http://schemas.openxmlformats.org/drawingml/2006/table">
            <a:tbl>
              <a:tblPr bandRow="1">
                <a:tableStyleId>{BC89EF96-8CEA-46FF-86C4-4CE0E7609802}</a:tableStyleId>
              </a:tblPr>
              <a:tblGrid>
                <a:gridCol w="1343205">
                  <a:extLst>
                    <a:ext uri="{9D8B030D-6E8A-4147-A177-3AD203B41FA5}">
                      <a16:colId xmlns:a16="http://schemas.microsoft.com/office/drawing/2014/main" val="686084002"/>
                    </a:ext>
                  </a:extLst>
                </a:gridCol>
                <a:gridCol w="3021068">
                  <a:extLst>
                    <a:ext uri="{9D8B030D-6E8A-4147-A177-3AD203B41FA5}">
                      <a16:colId xmlns:a16="http://schemas.microsoft.com/office/drawing/2014/main" val="3365780304"/>
                    </a:ext>
                  </a:extLst>
                </a:gridCol>
                <a:gridCol w="3554102">
                  <a:extLst>
                    <a:ext uri="{9D8B030D-6E8A-4147-A177-3AD203B41FA5}">
                      <a16:colId xmlns:a16="http://schemas.microsoft.com/office/drawing/2014/main" val="1605803879"/>
                    </a:ext>
                  </a:extLst>
                </a:gridCol>
                <a:gridCol w="3571292">
                  <a:extLst>
                    <a:ext uri="{9D8B030D-6E8A-4147-A177-3AD203B41FA5}">
                      <a16:colId xmlns:a16="http://schemas.microsoft.com/office/drawing/2014/main" val="3077748048"/>
                    </a:ext>
                  </a:extLst>
                </a:gridCol>
              </a:tblGrid>
              <a:tr h="1361825">
                <a:tc>
                  <a:txBody>
                    <a:bodyPr/>
                    <a:lstStyle/>
                    <a:p>
                      <a:pPr algn="ctr"/>
                      <a:r>
                        <a:rPr lang="en-US" sz="1800" dirty="0">
                          <a:solidFill>
                            <a:schemeClr val="tx1">
                              <a:lumMod val="50000"/>
                            </a:schemeClr>
                          </a:solidFill>
                          <a:latin typeface="Segoe UI Semibold" panose="020B0702040204020203" pitchFamily="34" charset="0"/>
                          <a:cs typeface="Segoe UI Semibold" panose="020B0702040204020203" pitchFamily="34" charset="0"/>
                        </a:rPr>
                        <a:t>Workload Tradeoff</a:t>
                      </a:r>
                    </a:p>
                  </a:txBody>
                  <a:tcPr anchor="ctr"/>
                </a:tc>
                <a:tc>
                  <a:txBody>
                    <a:bodyPr/>
                    <a:lstStyle/>
                    <a:p>
                      <a:pPr marL="457200" indent="-457200">
                        <a:buFont typeface="Arial" panose="020B0604020202020204" pitchFamily="34" charset="0"/>
                        <a:buChar char="•"/>
                      </a:pPr>
                      <a:r>
                        <a:rPr lang="en-US" sz="1600" b="0" dirty="0">
                          <a:solidFill>
                            <a:schemeClr val="tx1">
                              <a:lumMod val="50000"/>
                            </a:schemeClr>
                          </a:solidFill>
                        </a:rPr>
                        <a:t>Compute service provider bears more workload</a:t>
                      </a:r>
                    </a:p>
                    <a:p>
                      <a:pPr marL="457200" indent="-457200">
                        <a:buFont typeface="Arial" panose="020B0604020202020204" pitchFamily="34" charset="0"/>
                        <a:buChar char="•"/>
                      </a:pPr>
                      <a:r>
                        <a:rPr lang="en-US" sz="1600" b="0" dirty="0">
                          <a:solidFill>
                            <a:schemeClr val="tx1">
                              <a:lumMod val="50000"/>
                            </a:schemeClr>
                          </a:solidFill>
                        </a:rPr>
                        <a:t>Model run as-is by service provider</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Data owner bears more workload</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dirty="0">
                        <a:solidFill>
                          <a:schemeClr val="tx1">
                            <a:lumMod val="50000"/>
                          </a:schemeClr>
                        </a:solidFill>
                      </a:endParaRP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Requires splitting the model</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Compute service provider bears more workload</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1719664366"/>
                  </a:ext>
                </a:extLst>
              </a:tr>
              <a:tr h="1575445">
                <a:tc>
                  <a:txBody>
                    <a:bodyPr/>
                    <a:lstStyle/>
                    <a:p>
                      <a:pPr algn="ctr"/>
                      <a:endParaRPr lang="en-US" sz="1800" b="1" dirty="0">
                        <a:solidFill>
                          <a:schemeClr val="tx1">
                            <a:lumMod val="50000"/>
                          </a:schemeClr>
                        </a:solidFill>
                      </a:endParaRPr>
                    </a:p>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Limitations</a:t>
                      </a:r>
                    </a:p>
                    <a:p>
                      <a:pPr algn="ctr"/>
                      <a:endParaRPr lang="en-US" sz="1800" b="1" i="1" dirty="0">
                        <a:solidFill>
                          <a:schemeClr val="tx1">
                            <a:lumMod val="50000"/>
                          </a:schemeClr>
                        </a:solidFill>
                        <a:latin typeface="Segoe UI Light" panose="020B0502040204020203" pitchFamily="34" charset="0"/>
                        <a:cs typeface="Segoe UI Light" panose="020B0502040204020203" pitchFamily="34" charset="0"/>
                      </a:endParaRP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Linear Regression</a:t>
                      </a:r>
                    </a:p>
                    <a:p>
                      <a:pPr marL="457200" indent="-457200">
                        <a:buFont typeface="Arial" panose="020B0604020202020204" pitchFamily="34" charset="0"/>
                        <a:buChar char="•"/>
                      </a:pPr>
                      <a:r>
                        <a:rPr lang="en-US" sz="1600">
                          <a:solidFill>
                            <a:schemeClr val="tx1">
                              <a:lumMod val="50000"/>
                            </a:schemeClr>
                          </a:solidFill>
                        </a:rPr>
                        <a:t>Shallow DNNs, &lt;=5 Layer CNNs</a:t>
                      </a:r>
                    </a:p>
                    <a:p>
                      <a:pPr marL="457200" indent="-457200">
                        <a:buFont typeface="Arial" panose="020B0604020202020204" pitchFamily="34" charset="0"/>
                        <a:buChar char="•"/>
                      </a:pPr>
                      <a:r>
                        <a:rPr lang="en-US" sz="1600">
                          <a:solidFill>
                            <a:schemeClr val="tx1">
                              <a:lumMod val="50000"/>
                            </a:schemeClr>
                          </a:solidFill>
                        </a:rPr>
                        <a:t>Activation functions like ReLU not supported</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Complex models supported – deep DNNs, &gt;5-layer CNNs</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571500" indent="-571500">
                        <a:buFont typeface="Arial" panose="020B0604020202020204" pitchFamily="34" charset="0"/>
                        <a:buChar char="•"/>
                      </a:pPr>
                      <a:r>
                        <a:rPr lang="en-US" sz="1600" kern="1200" dirty="0">
                          <a:solidFill>
                            <a:schemeClr val="tx1">
                              <a:lumMod val="50000"/>
                            </a:schemeClr>
                          </a:solidFill>
                        </a:rPr>
                        <a:t>Best if Party A has a smaller set of data (ideally &lt; 10,000 elements)</a:t>
                      </a:r>
                    </a:p>
                    <a:p>
                      <a:pPr marL="571500" indent="-571500">
                        <a:buFont typeface="Arial" panose="020B0604020202020204" pitchFamily="34" charset="0"/>
                        <a:buChar char="•"/>
                      </a:pPr>
                      <a:r>
                        <a:rPr lang="en-US" sz="1600" kern="1200" dirty="0">
                          <a:solidFill>
                            <a:schemeClr val="tx1">
                              <a:lumMod val="50000"/>
                            </a:schemeClr>
                          </a:solidFill>
                        </a:rPr>
                        <a:t>Party B can have huge set</a:t>
                      </a:r>
                      <a:br>
                        <a:rPr lang="en-US" sz="1600" kern="1200" dirty="0">
                          <a:solidFill>
                            <a:schemeClr val="tx1">
                              <a:lumMod val="50000"/>
                            </a:schemeClr>
                          </a:solidFill>
                        </a:rPr>
                      </a:br>
                      <a:r>
                        <a:rPr lang="en-US" sz="1600" kern="1200" dirty="0">
                          <a:solidFill>
                            <a:schemeClr val="tx1">
                              <a:lumMod val="50000"/>
                            </a:schemeClr>
                          </a:solidFill>
                        </a:rPr>
                        <a:t>(≈ 1,000,000,000 elements)</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1491593874"/>
                  </a:ext>
                </a:extLst>
              </a:tr>
              <a:tr h="1201611">
                <a:tc>
                  <a:txBody>
                    <a:bodyPr/>
                    <a:lstStyle/>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Industry Focus</a:t>
                      </a: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Healthcare, Manufacturing, Finance, IoT</a:t>
                      </a:r>
                    </a:p>
                    <a:p>
                      <a:pPr marL="457200" indent="-457200">
                        <a:buFont typeface="Arial" panose="020B0604020202020204" pitchFamily="34" charset="0"/>
                        <a:buChar char="•"/>
                      </a:pPr>
                      <a:r>
                        <a:rPr lang="en-US" sz="1600" kern="1200">
                          <a:solidFill>
                            <a:schemeClr val="tx1">
                              <a:lumMod val="50000"/>
                            </a:schemeClr>
                          </a:solidFill>
                        </a:rPr>
                        <a:t>Patient hospital stay duration prediction</a:t>
                      </a:r>
                      <a:endParaRPr lang="en-US" sz="1600" i="0" kern="120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Healthcare, Manufacturing, Finance, IoT</a:t>
                      </a:r>
                    </a:p>
                    <a:p>
                      <a:pPr marL="457200" indent="-457200">
                        <a:buFont typeface="Arial" panose="020B0604020202020204" pitchFamily="34" charset="0"/>
                        <a:buChar char="•"/>
                      </a:pPr>
                      <a:r>
                        <a:rPr lang="en-US" sz="1600" kern="1200" dirty="0">
                          <a:solidFill>
                            <a:schemeClr val="tx1">
                              <a:lumMod val="50000"/>
                            </a:schemeClr>
                          </a:solidFill>
                        </a:rPr>
                        <a:t>Diabetic Retinopathy Diagnostic</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Consumer Applications</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lumMod val="50000"/>
                            </a:schemeClr>
                          </a:solidFill>
                        </a:rPr>
                        <a:t>Extracting credit score using Social Security Number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2766795928"/>
                  </a:ext>
                </a:extLst>
              </a:tr>
              <a:tr h="507347">
                <a:tc>
                  <a:txBody>
                    <a:bodyPr/>
                    <a:lstStyle/>
                    <a:p>
                      <a:pPr algn="ctr"/>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Samples</a:t>
                      </a:r>
                    </a:p>
                  </a:txBody>
                  <a:tcPr anchor="ctr"/>
                </a:tc>
                <a:tc>
                  <a:txBody>
                    <a:bodyPr/>
                    <a:lstStyle/>
                    <a:p>
                      <a:pPr marL="457200" indent="-457200">
                        <a:buFont typeface="Arial" panose="020B0604020202020204" pitchFamily="34" charset="0"/>
                        <a:buChar char="•"/>
                      </a:pPr>
                      <a:r>
                        <a:rPr lang="en-US" sz="1600" kern="1200">
                          <a:solidFill>
                            <a:schemeClr val="tx1">
                              <a:lumMod val="50000"/>
                            </a:schemeClr>
                          </a:solidFill>
                        </a:rPr>
                        <a:t>AsureRun Fitness App</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Chest X-Ray</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Secure Weather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3689302662"/>
                  </a:ext>
                </a:extLst>
              </a:tr>
            </a:tbl>
          </a:graphicData>
        </a:graphic>
      </p:graphicFrame>
    </p:spTree>
    <p:extLst>
      <p:ext uri="{BB962C8B-B14F-4D97-AF65-F5344CB8AC3E}">
        <p14:creationId xmlns:p14="http://schemas.microsoft.com/office/powerpoint/2010/main" val="30473493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Implementing Private AI</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fontScale="92500" lnSpcReduction="20000"/>
          </a:bodyPr>
          <a:lstStyle/>
          <a:p>
            <a:pPr>
              <a:lnSpc>
                <a:spcPct val="120000"/>
              </a:lnSpc>
              <a:spcBef>
                <a:spcPts val="600"/>
              </a:spcBef>
            </a:pPr>
            <a:r>
              <a:rPr lang="en-US" sz="2600" dirty="0"/>
              <a:t>Implementing neural networks directly against SEAL is very challenging… </a:t>
            </a:r>
          </a:p>
          <a:p>
            <a:pPr lvl="0">
              <a:lnSpc>
                <a:spcPct val="120000"/>
              </a:lnSpc>
              <a:spcBef>
                <a:spcPts val="600"/>
              </a:spcBef>
            </a:pPr>
            <a:r>
              <a:rPr lang="en-US" sz="2600" dirty="0"/>
              <a:t>CHET is an optimizing compiler for fully-homomorphic neural-network inferencing</a:t>
            </a:r>
            <a:endParaRPr lang="fr-FR" sz="2600" dirty="0"/>
          </a:p>
          <a:p>
            <a:pPr lvl="1">
              <a:lnSpc>
                <a:spcPct val="120000"/>
              </a:lnSpc>
              <a:defRPr/>
            </a:pPr>
            <a:r>
              <a:rPr lang="en-US" sz="1700" dirty="0"/>
              <a:t>ONNX Runtime is Microsoft’s open-source inference engine for ONNX, see </a:t>
            </a:r>
            <a:r>
              <a:rPr lang="en-US" sz="1700" dirty="0">
                <a:hlinkClick r:id="rId3"/>
              </a:rPr>
              <a:t>RendezVous S03R03</a:t>
            </a:r>
            <a:r>
              <a:rPr lang="en-US" sz="1700" dirty="0"/>
              <a:t> “</a:t>
            </a:r>
            <a:r>
              <a:rPr lang="fr-FR" sz="1700" dirty="0"/>
              <a:t>Open Neural Network </a:t>
            </a:r>
            <a:r>
              <a:rPr lang="fr-FR" sz="1700" dirty="0" err="1"/>
              <a:t>eXchange</a:t>
            </a:r>
            <a:r>
              <a:rPr lang="fr-FR" sz="1700" dirty="0"/>
              <a:t> (ONNX) </a:t>
            </a:r>
            <a:r>
              <a:rPr lang="fr-FR" sz="1700" dirty="0">
                <a:latin typeface="+mn-lt"/>
              </a:rPr>
              <a:t>De quoi s’agit-il ?"</a:t>
            </a:r>
            <a:endParaRPr lang="en-US" sz="1700" dirty="0"/>
          </a:p>
          <a:p>
            <a:pPr lvl="1">
              <a:lnSpc>
                <a:spcPct val="120000"/>
              </a:lnSpc>
              <a:defRPr/>
            </a:pPr>
            <a:r>
              <a:rPr lang="en-US" sz="1700" dirty="0"/>
              <a:t>An integration into ONNX Runtime allows our Private AI efforts to benefit from the large ecosystem around ONNX, which implies</a:t>
            </a:r>
            <a:r>
              <a:rPr lang="fr-FR" sz="1700" dirty="0"/>
              <a:t> to </a:t>
            </a:r>
            <a:r>
              <a:rPr lang="en-US" sz="1700" dirty="0"/>
              <a:t>expose capabilities for encrypted inferencing in ONNX Runtime:</a:t>
            </a:r>
          </a:p>
          <a:p>
            <a:pPr marL="285750" lvl="1" indent="-285750">
              <a:lnSpc>
                <a:spcPct val="120000"/>
              </a:lnSpc>
              <a:spcBef>
                <a:spcPts val="392"/>
              </a:spcBef>
              <a:buFont typeface="Arial" panose="020B0604020202020204" pitchFamily="34" charset="0"/>
              <a:buChar char="•"/>
              <a:defRPr/>
            </a:pPr>
            <a:r>
              <a:rPr lang="en-US" sz="1800" dirty="0"/>
              <a:t>Adding a CHET </a:t>
            </a:r>
            <a:r>
              <a:rPr lang="en-US" sz="1800" dirty="0">
                <a:hlinkClick r:id="rId4"/>
              </a:rPr>
              <a:t>execution provider</a:t>
            </a:r>
            <a:endParaRPr lang="en-US" sz="1800" dirty="0"/>
          </a:p>
          <a:p>
            <a:pPr marL="285750" lvl="1" indent="-285750">
              <a:lnSpc>
                <a:spcPct val="120000"/>
              </a:lnSpc>
              <a:spcBef>
                <a:spcPts val="392"/>
              </a:spcBef>
              <a:buFont typeface="Arial" panose="020B0604020202020204" pitchFamily="34" charset="0"/>
              <a:buChar char="•"/>
              <a:defRPr/>
            </a:pPr>
            <a:r>
              <a:rPr lang="en-US" sz="1800" dirty="0"/>
              <a:t>Extending handling of encrypted inputs and outputs in ONNX Runtime</a:t>
            </a:r>
          </a:p>
          <a:p>
            <a:pPr marL="285750" lvl="1" indent="-285750">
              <a:buFont typeface="Arial" panose="020B0604020202020204" pitchFamily="34" charset="0"/>
              <a:buChar char="•"/>
              <a:defRPr/>
            </a:pPr>
            <a:endParaRPr lang="en-US" sz="1800" dirty="0"/>
          </a:p>
          <a:p>
            <a:pPr lvl="1" fontAlgn="base"/>
            <a:r>
              <a:rPr lang="en-US" sz="1900" dirty="0"/>
              <a:t>For models that CHET provides kernels for, compatible ONNX models and data will be provided. </a:t>
            </a:r>
          </a:p>
          <a:p>
            <a:pPr>
              <a:lnSpc>
                <a:spcPct val="120000"/>
              </a:lnSpc>
              <a:spcBef>
                <a:spcPts val="600"/>
              </a:spcBef>
            </a:pPr>
            <a:r>
              <a:rPr lang="en-US" sz="2600" dirty="0"/>
              <a:t>EVA is a generic low-level language for homomorphic encryption</a:t>
            </a:r>
          </a:p>
          <a:p>
            <a:pPr lvl="1">
              <a:lnSpc>
                <a:spcPct val="120000"/>
              </a:lnSpc>
              <a:defRPr/>
            </a:pPr>
            <a:r>
              <a:rPr lang="en-US" sz="1700" dirty="0"/>
              <a:t>CHET compiles neural networks into EVA programs</a:t>
            </a:r>
          </a:p>
          <a:p>
            <a:pPr lvl="1">
              <a:lnSpc>
                <a:spcPct val="120000"/>
              </a:lnSpc>
              <a:defRPr/>
            </a:pPr>
            <a:r>
              <a:rPr lang="en-US" sz="1700" dirty="0"/>
              <a:t>EVA programs are optimized and compiled into SEAL API calls</a:t>
            </a:r>
          </a:p>
          <a:p>
            <a:pPr>
              <a:lnSpc>
                <a:spcPct val="120000"/>
              </a:lnSpc>
              <a:spcBef>
                <a:spcPts val="600"/>
              </a:spcBef>
            </a:pPr>
            <a:r>
              <a:rPr lang="en-US" sz="2600" dirty="0"/>
              <a:t>SECLUD is a PaaS offering that will offer powerful but easy-to-understand privacy-preserving services through Azure</a:t>
            </a:r>
          </a:p>
          <a:p>
            <a:pPr lvl="1">
              <a:lnSpc>
                <a:spcPct val="120000"/>
              </a:lnSpc>
              <a:spcBef>
                <a:spcPts val="384"/>
              </a:spcBef>
              <a:defRPr/>
            </a:pPr>
            <a:r>
              <a:rPr lang="en-US" sz="1700" dirty="0"/>
              <a:t>Private data lookup, statistics, data collaboration, and ML predictions</a:t>
            </a:r>
          </a:p>
          <a:p>
            <a:pPr lvl="1">
              <a:lnSpc>
                <a:spcPct val="120000"/>
              </a:lnSpc>
              <a:spcBef>
                <a:spcPts val="384"/>
              </a:spcBef>
              <a:defRPr/>
            </a:pPr>
            <a:r>
              <a:rPr lang="en-US" sz="1700" dirty="0"/>
              <a:t>One core area of investment is enabling CHET-based inferencing in SECLUD, and thus integrating encrypted ONNX Runtime inferencing</a:t>
            </a:r>
            <a:endParaRPr lang="en-US" sz="1800" dirty="0"/>
          </a:p>
        </p:txBody>
      </p:sp>
    </p:spTree>
    <p:extLst>
      <p:ext uri="{BB962C8B-B14F-4D97-AF65-F5344CB8AC3E}">
        <p14:creationId xmlns:p14="http://schemas.microsoft.com/office/powerpoint/2010/main" val="163869287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FE6FE2-FB2D-4C76-893A-1BECF07B84BC}"/>
              </a:ext>
            </a:extLst>
          </p:cNvPr>
          <p:cNvGrpSpPr/>
          <p:nvPr/>
        </p:nvGrpSpPr>
        <p:grpSpPr>
          <a:xfrm>
            <a:off x="1112837" y="399552"/>
            <a:ext cx="9799637" cy="6217862"/>
            <a:chOff x="828629" y="182967"/>
            <a:chExt cx="10534742" cy="6429527"/>
          </a:xfrm>
        </p:grpSpPr>
        <p:pic>
          <p:nvPicPr>
            <p:cNvPr id="27" name="Picture 2">
              <a:extLst>
                <a:ext uri="{FF2B5EF4-FFF2-40B4-BE49-F238E27FC236}">
                  <a16:creationId xmlns:a16="http://schemas.microsoft.com/office/drawing/2014/main" id="{EA9871CF-03FC-4787-9968-855C2FB3B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9" y="182967"/>
              <a:ext cx="10534742" cy="49690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BAA9071-8EF6-42DA-9230-7684D083C936}"/>
                </a:ext>
              </a:extLst>
            </p:cNvPr>
            <p:cNvSpPr/>
            <p:nvPr/>
          </p:nvSpPr>
          <p:spPr>
            <a:xfrm>
              <a:off x="8315354" y="3946469"/>
              <a:ext cx="713662" cy="53028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ea typeface="+mn-ea"/>
                  <a:cs typeface="+mn-cs"/>
                </a:rPr>
                <a:t>CHET</a:t>
              </a:r>
            </a:p>
          </p:txBody>
        </p:sp>
        <p:sp>
          <p:nvSpPr>
            <p:cNvPr id="29" name="Rectangle 28">
              <a:extLst>
                <a:ext uri="{FF2B5EF4-FFF2-40B4-BE49-F238E27FC236}">
                  <a16:creationId xmlns:a16="http://schemas.microsoft.com/office/drawing/2014/main" id="{EE95DCE9-EB1B-40C3-AB87-8E8F5A7E2A29}"/>
                </a:ext>
              </a:extLst>
            </p:cNvPr>
            <p:cNvSpPr/>
            <p:nvPr/>
          </p:nvSpPr>
          <p:spPr>
            <a:xfrm>
              <a:off x="828629"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Inputs</a:t>
              </a:r>
            </a:p>
          </p:txBody>
        </p:sp>
        <p:sp>
          <p:nvSpPr>
            <p:cNvPr id="30" name="Rectangle 29">
              <a:extLst>
                <a:ext uri="{FF2B5EF4-FFF2-40B4-BE49-F238E27FC236}">
                  <a16:creationId xmlns:a16="http://schemas.microsoft.com/office/drawing/2014/main" id="{FAD14480-02B6-4236-B9D3-320D5FD67D1D}"/>
                </a:ext>
              </a:extLst>
            </p:cNvPr>
            <p:cNvSpPr/>
            <p:nvPr/>
          </p:nvSpPr>
          <p:spPr>
            <a:xfrm>
              <a:off x="10363200"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Result</a:t>
              </a:r>
            </a:p>
          </p:txBody>
        </p:sp>
        <p:sp>
          <p:nvSpPr>
            <p:cNvPr id="31" name="Arrow: Right 30">
              <a:extLst>
                <a:ext uri="{FF2B5EF4-FFF2-40B4-BE49-F238E27FC236}">
                  <a16:creationId xmlns:a16="http://schemas.microsoft.com/office/drawing/2014/main" id="{B226856F-DC4B-434B-B8DA-01482987467C}"/>
                </a:ext>
              </a:extLst>
            </p:cNvPr>
            <p:cNvSpPr/>
            <p:nvPr/>
          </p:nvSpPr>
          <p:spPr>
            <a:xfrm>
              <a:off x="1865022"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2" name="Arrow: Right 31">
              <a:extLst>
                <a:ext uri="{FF2B5EF4-FFF2-40B4-BE49-F238E27FC236}">
                  <a16:creationId xmlns:a16="http://schemas.microsoft.com/office/drawing/2014/main" id="{4436E674-6FA6-4ADB-8BDD-B3AA76DA1E08}"/>
                </a:ext>
              </a:extLst>
            </p:cNvPr>
            <p:cNvSpPr/>
            <p:nvPr/>
          </p:nvSpPr>
          <p:spPr>
            <a:xfrm>
              <a:off x="9606727"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3F11CC4D-5C5A-472D-9C5A-925216ADBBF5}"/>
                </a:ext>
              </a:extLst>
            </p:cNvPr>
            <p:cNvSpPr/>
            <p:nvPr/>
          </p:nvSpPr>
          <p:spPr>
            <a:xfrm>
              <a:off x="3295650" y="5334000"/>
              <a:ext cx="984250" cy="47839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CHET</a:t>
              </a:r>
            </a:p>
          </p:txBody>
        </p:sp>
        <p:sp>
          <p:nvSpPr>
            <p:cNvPr id="34" name="Rectangle 33">
              <a:extLst>
                <a:ext uri="{FF2B5EF4-FFF2-40B4-BE49-F238E27FC236}">
                  <a16:creationId xmlns:a16="http://schemas.microsoft.com/office/drawing/2014/main" id="{5D7F6336-0F45-46AB-B49C-E13276B2C897}"/>
                </a:ext>
              </a:extLst>
            </p:cNvPr>
            <p:cNvSpPr/>
            <p:nvPr/>
          </p:nvSpPr>
          <p:spPr>
            <a:xfrm>
              <a:off x="7818110" y="5276850"/>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Runtime</a:t>
              </a:r>
            </a:p>
          </p:txBody>
        </p:sp>
        <p:sp>
          <p:nvSpPr>
            <p:cNvPr id="35" name="Flowchart: Document 34">
              <a:extLst>
                <a:ext uri="{FF2B5EF4-FFF2-40B4-BE49-F238E27FC236}">
                  <a16:creationId xmlns:a16="http://schemas.microsoft.com/office/drawing/2014/main" id="{CFC63392-8800-4D4C-BD62-4BCA5D05CD72}"/>
                </a:ext>
              </a:extLst>
            </p:cNvPr>
            <p:cNvSpPr/>
            <p:nvPr/>
          </p:nvSpPr>
          <p:spPr>
            <a:xfrm>
              <a:off x="5318755" y="5334000"/>
              <a:ext cx="1651000" cy="534583"/>
            </a:xfrm>
            <a:prstGeom prst="flowChartDocumen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Executable</a:t>
              </a:r>
            </a:p>
          </p:txBody>
        </p:sp>
        <p:sp>
          <p:nvSpPr>
            <p:cNvPr id="36" name="Rectangle 35">
              <a:extLst>
                <a:ext uri="{FF2B5EF4-FFF2-40B4-BE49-F238E27FC236}">
                  <a16:creationId xmlns:a16="http://schemas.microsoft.com/office/drawing/2014/main" id="{59405B8C-D906-4812-9576-31225054E228}"/>
                </a:ext>
              </a:extLst>
            </p:cNvPr>
            <p:cNvSpPr/>
            <p:nvPr/>
          </p:nvSpPr>
          <p:spPr>
            <a:xfrm>
              <a:off x="3124200" y="5952094"/>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Compiler</a:t>
              </a:r>
            </a:p>
          </p:txBody>
        </p:sp>
        <p:sp>
          <p:nvSpPr>
            <p:cNvPr id="37" name="Rectangle 36">
              <a:extLst>
                <a:ext uri="{FF2B5EF4-FFF2-40B4-BE49-F238E27FC236}">
                  <a16:creationId xmlns:a16="http://schemas.microsoft.com/office/drawing/2014/main" id="{0EC89F75-0161-4D53-BDB5-335B55CED9A0}"/>
                </a:ext>
              </a:extLst>
            </p:cNvPr>
            <p:cNvSpPr/>
            <p:nvPr/>
          </p:nvSpPr>
          <p:spPr>
            <a:xfrm>
              <a:off x="8021310" y="6119338"/>
              <a:ext cx="913140" cy="493156"/>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SEAL</a:t>
              </a:r>
            </a:p>
          </p:txBody>
        </p:sp>
        <p:cxnSp>
          <p:nvCxnSpPr>
            <p:cNvPr id="38" name="Connector: Elbow 37">
              <a:extLst>
                <a:ext uri="{FF2B5EF4-FFF2-40B4-BE49-F238E27FC236}">
                  <a16:creationId xmlns:a16="http://schemas.microsoft.com/office/drawing/2014/main" id="{99AACEE0-1B8B-4F0E-964D-B7D300AE1DEB}"/>
                </a:ext>
              </a:extLst>
            </p:cNvPr>
            <p:cNvCxnSpPr>
              <a:stCxn id="28" idx="2"/>
              <a:endCxn id="33" idx="0"/>
            </p:cNvCxnSpPr>
            <p:nvPr/>
          </p:nvCxnSpPr>
          <p:spPr>
            <a:xfrm rot="5400000">
              <a:off x="5801355" y="2463170"/>
              <a:ext cx="857250" cy="4884410"/>
            </a:xfrm>
            <a:prstGeom prst="bentConnector3">
              <a:avLst/>
            </a:prstGeom>
            <a:noFill/>
            <a:ln w="28575" cap="flat" cmpd="sng" algn="ctr">
              <a:solidFill>
                <a:srgbClr val="70AD47"/>
              </a:solidFill>
              <a:prstDash val="solid"/>
              <a:miter lim="800000"/>
              <a:tailEnd type="triangle"/>
            </a:ln>
            <a:effectLst/>
          </p:spPr>
        </p:cxnSp>
        <p:cxnSp>
          <p:nvCxnSpPr>
            <p:cNvPr id="39" name="Connector: Elbow 38">
              <a:extLst>
                <a:ext uri="{FF2B5EF4-FFF2-40B4-BE49-F238E27FC236}">
                  <a16:creationId xmlns:a16="http://schemas.microsoft.com/office/drawing/2014/main" id="{FA82AF66-3416-48B2-9449-BF68A5B748FE}"/>
                </a:ext>
              </a:extLst>
            </p:cNvPr>
            <p:cNvCxnSpPr>
              <a:cxnSpLocks/>
              <a:stCxn id="28" idx="2"/>
              <a:endCxn id="35" idx="0"/>
            </p:cNvCxnSpPr>
            <p:nvPr/>
          </p:nvCxnSpPr>
          <p:spPr>
            <a:xfrm rot="5400000">
              <a:off x="6979595" y="3641410"/>
              <a:ext cx="857250" cy="2527930"/>
            </a:xfrm>
            <a:prstGeom prst="bentConnector3">
              <a:avLst>
                <a:gd name="adj1" fmla="val 50000"/>
              </a:avLst>
            </a:prstGeom>
            <a:noFill/>
            <a:ln w="28575" cap="flat" cmpd="sng" algn="ctr">
              <a:solidFill>
                <a:srgbClr val="70AD47"/>
              </a:solidFill>
              <a:prstDash val="solid"/>
              <a:miter lim="800000"/>
              <a:tailEnd type="triangle"/>
            </a:ln>
            <a:effectLst/>
          </p:spPr>
        </p:cxnSp>
        <p:cxnSp>
          <p:nvCxnSpPr>
            <p:cNvPr id="40" name="Connector: Elbow 39">
              <a:extLst>
                <a:ext uri="{FF2B5EF4-FFF2-40B4-BE49-F238E27FC236}">
                  <a16:creationId xmlns:a16="http://schemas.microsoft.com/office/drawing/2014/main" id="{DA2AFBCE-5EC4-47D5-89D1-6706E4876563}"/>
                </a:ext>
              </a:extLst>
            </p:cNvPr>
            <p:cNvCxnSpPr>
              <a:cxnSpLocks/>
              <a:stCxn id="28" idx="2"/>
              <a:endCxn id="34" idx="0"/>
            </p:cNvCxnSpPr>
            <p:nvPr/>
          </p:nvCxnSpPr>
          <p:spPr>
            <a:xfrm rot="5400000">
              <a:off x="8176885" y="4781550"/>
              <a:ext cx="800100" cy="190500"/>
            </a:xfrm>
            <a:prstGeom prst="bentConnector3">
              <a:avLst>
                <a:gd name="adj1" fmla="val 53968"/>
              </a:avLst>
            </a:prstGeom>
            <a:noFill/>
            <a:ln w="28575" cap="flat" cmpd="sng" algn="ctr">
              <a:solidFill>
                <a:srgbClr val="70AD47"/>
              </a:solidFill>
              <a:prstDash val="solid"/>
              <a:miter lim="800000"/>
              <a:tailEnd type="triangle"/>
            </a:ln>
            <a:effectLst/>
          </p:spPr>
        </p:cxnSp>
        <p:cxnSp>
          <p:nvCxnSpPr>
            <p:cNvPr id="41" name="Connector: Elbow 40">
              <a:extLst>
                <a:ext uri="{FF2B5EF4-FFF2-40B4-BE49-F238E27FC236}">
                  <a16:creationId xmlns:a16="http://schemas.microsoft.com/office/drawing/2014/main" id="{A0288DEB-9497-4211-BC9D-9900D7F53626}"/>
                </a:ext>
              </a:extLst>
            </p:cNvPr>
            <p:cNvCxnSpPr>
              <a:cxnSpLocks/>
              <a:stCxn id="36" idx="3"/>
              <a:endCxn id="35" idx="1"/>
            </p:cNvCxnSpPr>
            <p:nvPr/>
          </p:nvCxnSpPr>
          <p:spPr>
            <a:xfrm flipV="1">
              <a:off x="4451350" y="5601292"/>
              <a:ext cx="867405" cy="681002"/>
            </a:xfrm>
            <a:prstGeom prst="bentConnector3">
              <a:avLst>
                <a:gd name="adj1" fmla="val 50000"/>
              </a:avLst>
            </a:prstGeom>
            <a:noFill/>
            <a:ln w="28575" cap="flat" cmpd="sng" algn="ctr">
              <a:solidFill>
                <a:srgbClr val="4472C4"/>
              </a:solidFill>
              <a:prstDash val="solid"/>
              <a:miter lim="800000"/>
              <a:tailEnd type="triangle"/>
            </a:ln>
            <a:effectLst/>
          </p:spPr>
        </p:cxnSp>
        <p:cxnSp>
          <p:nvCxnSpPr>
            <p:cNvPr id="42" name="Straight Arrow Connector 41">
              <a:extLst>
                <a:ext uri="{FF2B5EF4-FFF2-40B4-BE49-F238E27FC236}">
                  <a16:creationId xmlns:a16="http://schemas.microsoft.com/office/drawing/2014/main" id="{B30F13E2-9B68-4690-87E1-080629A72BE7}"/>
                </a:ext>
              </a:extLst>
            </p:cNvPr>
            <p:cNvCxnSpPr>
              <a:stCxn id="33" idx="2"/>
              <a:endCxn id="36" idx="0"/>
            </p:cNvCxnSpPr>
            <p:nvPr/>
          </p:nvCxnSpPr>
          <p:spPr>
            <a:xfrm>
              <a:off x="3787775" y="5812392"/>
              <a:ext cx="0" cy="139702"/>
            </a:xfrm>
            <a:prstGeom prst="straightConnector1">
              <a:avLst/>
            </a:prstGeom>
            <a:noFill/>
            <a:ln w="28575"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42796A5E-07E5-40AF-A716-4CDAC5547B38}"/>
                </a:ext>
              </a:extLst>
            </p:cNvPr>
            <p:cNvCxnSpPr>
              <a:cxnSpLocks/>
              <a:stCxn id="35" idx="3"/>
              <a:endCxn id="34" idx="1"/>
            </p:cNvCxnSpPr>
            <p:nvPr/>
          </p:nvCxnSpPr>
          <p:spPr>
            <a:xfrm>
              <a:off x="6969755" y="5601292"/>
              <a:ext cx="848355" cy="5758"/>
            </a:xfrm>
            <a:prstGeom prst="straightConnector1">
              <a:avLst/>
            </a:prstGeom>
            <a:noFill/>
            <a:ln w="28575" cap="flat" cmpd="sng" algn="ctr">
              <a:solidFill>
                <a:srgbClr val="4472C4"/>
              </a:solidFill>
              <a:prstDash val="solid"/>
              <a:miter lim="800000"/>
              <a:tailEnd type="triangle"/>
            </a:ln>
            <a:effectLst/>
          </p:spPr>
        </p:cxnSp>
        <p:cxnSp>
          <p:nvCxnSpPr>
            <p:cNvPr id="44" name="Straight Arrow Connector 43">
              <a:extLst>
                <a:ext uri="{FF2B5EF4-FFF2-40B4-BE49-F238E27FC236}">
                  <a16:creationId xmlns:a16="http://schemas.microsoft.com/office/drawing/2014/main" id="{FFCF8320-1B52-43D0-8925-034AC4594A57}"/>
                </a:ext>
              </a:extLst>
            </p:cNvPr>
            <p:cNvCxnSpPr>
              <a:cxnSpLocks/>
              <a:stCxn id="34" idx="2"/>
              <a:endCxn id="37" idx="0"/>
            </p:cNvCxnSpPr>
            <p:nvPr/>
          </p:nvCxnSpPr>
          <p:spPr>
            <a:xfrm flipH="1">
              <a:off x="8477880" y="5937250"/>
              <a:ext cx="3805" cy="182088"/>
            </a:xfrm>
            <a:prstGeom prst="straightConnector1">
              <a:avLst/>
            </a:prstGeom>
            <a:noFill/>
            <a:ln w="28575" cap="flat" cmpd="sng" algn="ctr">
              <a:solidFill>
                <a:srgbClr val="4472C4"/>
              </a:solidFill>
              <a:prstDash val="solid"/>
              <a:miter lim="800000"/>
              <a:tailEnd type="triangle"/>
            </a:ln>
            <a:effectLst/>
          </p:spPr>
        </p:cxnSp>
        <p:sp>
          <p:nvSpPr>
            <p:cNvPr id="45" name="Rectangle 44">
              <a:extLst>
                <a:ext uri="{FF2B5EF4-FFF2-40B4-BE49-F238E27FC236}">
                  <a16:creationId xmlns:a16="http://schemas.microsoft.com/office/drawing/2014/main" id="{AF08DE5B-CCBB-458D-89B9-91E12A07ED63}"/>
                </a:ext>
              </a:extLst>
            </p:cNvPr>
            <p:cNvSpPr/>
            <p:nvPr/>
          </p:nvSpPr>
          <p:spPr>
            <a:xfrm>
              <a:off x="4696687" y="182967"/>
              <a:ext cx="905828"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CHET Metadata</a:t>
              </a:r>
            </a:p>
          </p:txBody>
        </p:sp>
        <p:cxnSp>
          <p:nvCxnSpPr>
            <p:cNvPr id="46" name="Connector: Elbow 45">
              <a:extLst>
                <a:ext uri="{FF2B5EF4-FFF2-40B4-BE49-F238E27FC236}">
                  <a16:creationId xmlns:a16="http://schemas.microsoft.com/office/drawing/2014/main" id="{471B5A06-5D9A-4EE2-8DB6-86DB890F6A27}"/>
                </a:ext>
              </a:extLst>
            </p:cNvPr>
            <p:cNvCxnSpPr>
              <a:cxnSpLocks/>
              <a:stCxn id="45" idx="2"/>
            </p:cNvCxnSpPr>
            <p:nvPr/>
          </p:nvCxnSpPr>
          <p:spPr>
            <a:xfrm rot="5400000">
              <a:off x="4442608" y="879286"/>
              <a:ext cx="800101" cy="613887"/>
            </a:xfrm>
            <a:prstGeom prst="bentConnector3">
              <a:avLst>
                <a:gd name="adj1" fmla="val 34581"/>
              </a:avLst>
            </a:prstGeom>
            <a:noFill/>
            <a:ln w="28575" cap="flat" cmpd="sng" algn="ctr">
              <a:solidFill>
                <a:srgbClr val="70AD47"/>
              </a:solidFill>
              <a:prstDash val="solid"/>
              <a:miter lim="800000"/>
              <a:tailEnd type="triangle"/>
            </a:ln>
            <a:effectLst/>
          </p:spPr>
        </p:cxnSp>
      </p:grpSp>
      <p:sp>
        <p:nvSpPr>
          <p:cNvPr id="2" name="TextBox 1">
            <a:extLst>
              <a:ext uri="{FF2B5EF4-FFF2-40B4-BE49-F238E27FC236}">
                <a16:creationId xmlns:a16="http://schemas.microsoft.com/office/drawing/2014/main" id="{8D22EFBD-F7E5-41AB-94DF-C11462CE277F}"/>
              </a:ext>
            </a:extLst>
          </p:cNvPr>
          <p:cNvSpPr txBox="1"/>
          <p:nvPr/>
        </p:nvSpPr>
        <p:spPr>
          <a:xfrm>
            <a:off x="5175877" y="6605851"/>
            <a:ext cx="1840247"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413972952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6" y="3127930"/>
            <a:ext cx="6189311" cy="9789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err="1">
                <a:solidFill>
                  <a:schemeClr val="tx1"/>
                </a:solidFill>
                <a:latin typeface="+mn-lt"/>
              </a:rPr>
              <a:t>Paas</a:t>
            </a:r>
            <a:r>
              <a:rPr lang="fr-FR">
                <a:solidFill>
                  <a:schemeClr val="tx1"/>
                </a:solidFill>
                <a:latin typeface="+mn-lt"/>
              </a:rPr>
              <a:t> </a:t>
            </a:r>
            <a:r>
              <a:rPr lang="fr-FR" dirty="0" err="1">
                <a:solidFill>
                  <a:schemeClr val="tx1"/>
                </a:solidFill>
                <a:latin typeface="+mn-lt"/>
              </a:rPr>
              <a:t>using</a:t>
            </a:r>
            <a:r>
              <a:rPr lang="fr-FR">
                <a:solidFill>
                  <a:schemeClr val="tx1"/>
                </a:solidFill>
                <a:latin typeface="+mn-lt"/>
              </a:rPr>
              <a:t> </a:t>
            </a:r>
            <a:r>
              <a:rPr lang="fr-FR" dirty="0" err="1">
                <a:solidFill>
                  <a:schemeClr val="tx1"/>
                </a:solidFill>
                <a:latin typeface="+mn-lt"/>
              </a:rPr>
              <a:t>homomorphic</a:t>
            </a:r>
            <a:r>
              <a:rPr lang="fr-FR">
                <a:solidFill>
                  <a:schemeClr val="tx1"/>
                </a:solidFill>
                <a:latin typeface="+mn-lt"/>
              </a:rPr>
              <a:t> </a:t>
            </a:r>
            <a:r>
              <a:rPr lang="fr-FR" dirty="0" err="1">
                <a:solidFill>
                  <a:schemeClr val="tx1"/>
                </a:solidFill>
                <a:latin typeface="+mn-lt"/>
              </a:rPr>
              <a:t>encryption</a:t>
            </a:r>
            <a:r>
              <a:rPr lang="fr-FR">
                <a:solidFill>
                  <a:schemeClr val="tx1"/>
                </a:solidFill>
                <a:latin typeface="+mn-lt"/>
              </a:rPr>
              <a:t> </a:t>
            </a:r>
            <a:r>
              <a:rPr lang="fr-FR" dirty="0" err="1">
                <a:solidFill>
                  <a:schemeClr val="tx1"/>
                </a:solidFill>
                <a:latin typeface="+mn-lt"/>
              </a:rPr>
              <a:t>with</a:t>
            </a:r>
            <a:r>
              <a:rPr lang="fr-FR">
                <a:solidFill>
                  <a:schemeClr val="tx1"/>
                </a:solidFill>
                <a:latin typeface="+mn-lt"/>
              </a:rPr>
              <a:t> SECLUD</a:t>
            </a:r>
          </a:p>
          <a:p>
            <a:pPr marL="0" indent="0">
              <a:buNone/>
            </a:pPr>
            <a:endParaRPr lang="en-US" dirty="0">
              <a:solidFill>
                <a:schemeClr val="tx1"/>
              </a:solidFill>
            </a:endParaRPr>
          </a:p>
        </p:txBody>
      </p:sp>
      <p:grpSp>
        <p:nvGrpSpPr>
          <p:cNvPr id="2" name="Group 1">
            <a:extLst>
              <a:ext uri="{FF2B5EF4-FFF2-40B4-BE49-F238E27FC236}">
                <a16:creationId xmlns:a16="http://schemas.microsoft.com/office/drawing/2014/main" id="{CC8F4491-2576-4953-958B-E472951824A6}"/>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5408B872-9C62-49F9-8665-04EF82D1C01C}"/>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3F5989E3-8DD8-4771-87FE-F7FAB6E41AC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D3AF828-EE2D-46BC-89C2-36E8B600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2166654C-B56E-46D0-8D72-7D20B6DC92DC}"/>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6167B4D-00ED-4EAE-A9D8-C294CAA925B5}"/>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54082454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B918-45F2-4012-BBEA-E3D8C6144E20}"/>
              </a:ext>
            </a:extLst>
          </p:cNvPr>
          <p:cNvSpPr>
            <a:spLocks noGrp="1"/>
          </p:cNvSpPr>
          <p:nvPr>
            <p:ph type="title"/>
          </p:nvPr>
        </p:nvSpPr>
        <p:spPr/>
        <p:txBody>
          <a:bodyPr/>
          <a:lstStyle/>
          <a:p>
            <a:r>
              <a:rPr lang="en-US" dirty="0"/>
              <a:t>Homomorphic encryption standardization</a:t>
            </a:r>
          </a:p>
        </p:txBody>
      </p:sp>
      <p:sp>
        <p:nvSpPr>
          <p:cNvPr id="3" name="Text Placeholder 2">
            <a:extLst>
              <a:ext uri="{FF2B5EF4-FFF2-40B4-BE49-F238E27FC236}">
                <a16:creationId xmlns:a16="http://schemas.microsoft.com/office/drawing/2014/main" id="{F2BB5AF8-2337-4235-9442-C2508064CE11}"/>
              </a:ext>
            </a:extLst>
          </p:cNvPr>
          <p:cNvSpPr>
            <a:spLocks noGrp="1"/>
          </p:cNvSpPr>
          <p:nvPr>
            <p:ph type="body" sz="quarter" idx="10"/>
          </p:nvPr>
        </p:nvSpPr>
        <p:spPr>
          <a:xfrm>
            <a:off x="274638" y="1212850"/>
            <a:ext cx="5898698" cy="1763560"/>
          </a:xfrm>
        </p:spPr>
        <p:txBody>
          <a:bodyPr/>
          <a:lstStyle/>
          <a:p>
            <a:r>
              <a:rPr lang="en-US" dirty="0"/>
              <a:t>Applications of homomorphic encryption in regulated industries requires standardization</a:t>
            </a:r>
          </a:p>
          <a:p>
            <a:pPr lvl="1"/>
            <a:r>
              <a:rPr lang="en-US" sz="1800" dirty="0"/>
              <a:t>Must guarantee HE to be at least as secure as AES, RSA!</a:t>
            </a:r>
          </a:p>
          <a:p>
            <a:pPr lvl="1"/>
            <a:r>
              <a:rPr lang="en-US" sz="1800" dirty="0"/>
              <a:t>Finance, Healthcare, Government, Military</a:t>
            </a:r>
          </a:p>
          <a:p>
            <a:pPr lvl="1"/>
            <a:endParaRPr lang="en-US" sz="1800" dirty="0">
              <a:gradFill>
                <a:gsLst>
                  <a:gs pos="1250">
                    <a:schemeClr val="tx1"/>
                  </a:gs>
                  <a:gs pos="100000">
                    <a:schemeClr val="tx1"/>
                  </a:gs>
                </a:gsLst>
                <a:lin ang="5400000" scaled="0"/>
              </a:gradFill>
              <a:latin typeface="+mn-lt"/>
              <a:cs typeface="+mn-cs"/>
            </a:endParaRPr>
          </a:p>
        </p:txBody>
      </p:sp>
      <p:pic>
        <p:nvPicPr>
          <p:cNvPr id="5" name="Google Shape;410;p61">
            <a:extLst>
              <a:ext uri="{FF2B5EF4-FFF2-40B4-BE49-F238E27FC236}">
                <a16:creationId xmlns:a16="http://schemas.microsoft.com/office/drawing/2014/main" id="{092DE809-17D8-4C05-9398-8890539E4BC2}"/>
              </a:ext>
            </a:extLst>
          </p:cNvPr>
          <p:cNvPicPr preferRelativeResize="0"/>
          <p:nvPr/>
        </p:nvPicPr>
        <p:blipFill>
          <a:blip r:embed="rId3">
            <a:alphaModFix/>
          </a:blip>
          <a:stretch>
            <a:fillRect/>
          </a:stretch>
        </p:blipFill>
        <p:spPr>
          <a:xfrm>
            <a:off x="6263139" y="1085911"/>
            <a:ext cx="5105399" cy="3116917"/>
          </a:xfrm>
          <a:prstGeom prst="rect">
            <a:avLst/>
          </a:prstGeom>
          <a:noFill/>
          <a:ln w="38100" cap="flat" cmpd="sng">
            <a:noFill/>
            <a:prstDash val="solid"/>
            <a:round/>
            <a:headEnd type="none" w="sm" len="sm"/>
            <a:tailEnd type="none" w="sm" len="sm"/>
          </a:ln>
        </p:spPr>
      </p:pic>
      <p:sp>
        <p:nvSpPr>
          <p:cNvPr id="6" name="Rectangle 5">
            <a:extLst>
              <a:ext uri="{FF2B5EF4-FFF2-40B4-BE49-F238E27FC236}">
                <a16:creationId xmlns:a16="http://schemas.microsoft.com/office/drawing/2014/main" id="{6E20A567-C476-47CD-9CBE-91751435AC7C}"/>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790A8040-AC0B-4CEA-8DAD-845F4617BBBD}"/>
              </a:ext>
            </a:extLst>
          </p:cNvPr>
          <p:cNvSpPr/>
          <p:nvPr/>
        </p:nvSpPr>
        <p:spPr bwMode="auto">
          <a:xfrm>
            <a:off x="350837" y="4640262"/>
            <a:ext cx="3200400" cy="176661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An Open Industry / Government / Academic Consortium to Advance Secure Computation</a:t>
            </a:r>
          </a:p>
          <a:p>
            <a:pPr defTabSz="913841">
              <a:lnSpc>
                <a:spcPct val="90000"/>
              </a:lnSpc>
              <a:spcBef>
                <a:spcPts val="1200"/>
              </a:spcBef>
              <a:defRPr/>
            </a:pPr>
            <a:r>
              <a:rPr lang="en-US" sz="1400" spc="-20" dirty="0">
                <a:solidFill>
                  <a:srgbClr val="000000"/>
                </a:solidFill>
              </a:rPr>
              <a:t>Attended and endorsed by leading experts in crypto and security</a:t>
            </a:r>
          </a:p>
          <a:p>
            <a:pPr defTabSz="913841">
              <a:lnSpc>
                <a:spcPct val="90000"/>
              </a:lnSpc>
              <a:spcBef>
                <a:spcPts val="1200"/>
              </a:spcBef>
              <a:defRPr/>
            </a:pPr>
            <a:r>
              <a:rPr lang="fr-FR" sz="1600" u="sng" dirty="0">
                <a:solidFill>
                  <a:schemeClr val="hlink"/>
                </a:solidFill>
                <a:latin typeface="Segoe UI Semibold" panose="020B0702040204020203" pitchFamily="34" charset="0"/>
                <a:cs typeface="Segoe UI Semibold" panose="020B0702040204020203" pitchFamily="34" charset="0"/>
                <a:hlinkClick r:id="rId4"/>
              </a:rPr>
              <a:t>HomomorphicEncryption.org</a:t>
            </a:r>
            <a:endParaRPr lang="en-US" sz="1600" spc="-20" dirty="0">
              <a:solidFill>
                <a:srgbClr val="000000"/>
              </a:solidFill>
            </a:endParaRPr>
          </a:p>
        </p:txBody>
      </p:sp>
      <p:sp>
        <p:nvSpPr>
          <p:cNvPr id="8" name="Rectangle 7">
            <a:extLst>
              <a:ext uri="{FF2B5EF4-FFF2-40B4-BE49-F238E27FC236}">
                <a16:creationId xmlns:a16="http://schemas.microsoft.com/office/drawing/2014/main" id="{B8F95DB6-881E-424D-9834-2DE04BB11F45}"/>
              </a:ext>
            </a:extLst>
          </p:cNvPr>
          <p:cNvSpPr/>
          <p:nvPr/>
        </p:nvSpPr>
        <p:spPr bwMode="auto">
          <a:xfrm>
            <a:off x="7768318" y="4621438"/>
            <a:ext cx="4055607" cy="228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fr-FR" sz="1600" spc="-20" dirty="0">
                <a:solidFill>
                  <a:srgbClr val="0078D3"/>
                </a:solidFill>
                <a:latin typeface="Segoe UI Semibold"/>
              </a:rPr>
              <a:t>A </a:t>
            </a:r>
            <a:r>
              <a:rPr lang="en-US" sz="1600" spc="-20" dirty="0">
                <a:solidFill>
                  <a:srgbClr val="0078D3"/>
                </a:solidFill>
                <a:latin typeface="Segoe UI Semibold"/>
              </a:rPr>
              <a:t>a community standard for homomorphic encryption in development</a:t>
            </a:r>
          </a:p>
          <a:p>
            <a:pPr>
              <a:spcBef>
                <a:spcPts val="1200"/>
              </a:spcBef>
            </a:pPr>
            <a:r>
              <a:rPr lang="en-US" sz="1400" dirty="0">
                <a:hlinkClick r:id="rId5"/>
              </a:rPr>
              <a:t>Homomorphic Encryption Security Standard (November 21, 2018)</a:t>
            </a:r>
            <a:endParaRPr lang="en-US" sz="1400" dirty="0"/>
          </a:p>
          <a:p>
            <a:pPr>
              <a:spcBef>
                <a:spcPts val="600"/>
              </a:spcBef>
            </a:pPr>
            <a:r>
              <a:rPr lang="en-US" sz="1400" dirty="0">
                <a:solidFill>
                  <a:srgbClr val="000000"/>
                </a:solidFill>
              </a:rPr>
              <a:t>Based on three white papers created by the standards’ meetings’ participants: </a:t>
            </a:r>
            <a:r>
              <a:rPr lang="en-US" sz="1400" dirty="0">
                <a:gradFill>
                  <a:gsLst>
                    <a:gs pos="1250">
                      <a:schemeClr val="tx1"/>
                    </a:gs>
                    <a:gs pos="100000">
                      <a:schemeClr val="tx1"/>
                    </a:gs>
                  </a:gsLst>
                  <a:lin ang="5400000" scaled="0"/>
                </a:gradFill>
                <a:hlinkClick r:id="rId6"/>
              </a:rPr>
              <a:t>Security</a:t>
            </a:r>
            <a:r>
              <a:rPr lang="en-US" sz="1400" dirty="0">
                <a:gradFill>
                  <a:gsLst>
                    <a:gs pos="1250">
                      <a:schemeClr val="tx1"/>
                    </a:gs>
                    <a:gs pos="100000">
                      <a:schemeClr val="tx1"/>
                    </a:gs>
                  </a:gsLst>
                  <a:lin ang="5400000" scaled="0"/>
                </a:gradFill>
              </a:rPr>
              <a:t>, </a:t>
            </a:r>
            <a:r>
              <a:rPr lang="en-US" sz="1400" dirty="0">
                <a:gradFill>
                  <a:gsLst>
                    <a:gs pos="1250">
                      <a:schemeClr val="tx1"/>
                    </a:gs>
                    <a:gs pos="100000">
                      <a:schemeClr val="tx1"/>
                    </a:gs>
                  </a:gsLst>
                  <a:lin ang="5400000" scaled="0"/>
                </a:gradFill>
                <a:hlinkClick r:id="rId7"/>
              </a:rPr>
              <a:t>API</a:t>
            </a:r>
            <a:r>
              <a:rPr lang="en-US" sz="1400" dirty="0">
                <a:solidFill>
                  <a:srgbClr val="000000"/>
                </a:solidFill>
              </a:rPr>
              <a:t>, and </a:t>
            </a:r>
            <a:r>
              <a:rPr lang="en-US" sz="1400" dirty="0">
                <a:gradFill>
                  <a:gsLst>
                    <a:gs pos="1250">
                      <a:schemeClr val="tx1"/>
                    </a:gs>
                    <a:gs pos="100000">
                      <a:schemeClr val="tx1"/>
                    </a:gs>
                  </a:gsLst>
                  <a:lin ang="5400000" scaled="0"/>
                </a:gradFill>
                <a:hlinkClick r:id="rId8"/>
              </a:rPr>
              <a:t>Applications</a:t>
            </a:r>
            <a:r>
              <a:rPr lang="en-US" sz="1400" dirty="0">
                <a:gradFill>
                  <a:gsLst>
                    <a:gs pos="1250">
                      <a:schemeClr val="tx1"/>
                    </a:gs>
                    <a:gs pos="100000">
                      <a:schemeClr val="tx1"/>
                    </a:gs>
                  </a:gsLst>
                  <a:lin ang="5400000" scaled="0"/>
                </a:gradFill>
              </a:rPr>
              <a:t> </a:t>
            </a:r>
            <a:endParaRPr lang="en-US" sz="1400" dirty="0">
              <a:solidFill>
                <a:srgbClr val="000000"/>
              </a:solidFill>
            </a:endParaRPr>
          </a:p>
          <a:p>
            <a:pPr defTabSz="913841">
              <a:lnSpc>
                <a:spcPct val="90000"/>
              </a:lnSpc>
              <a:spcBef>
                <a:spcPts val="1200"/>
              </a:spcBef>
              <a:defRPr/>
            </a:pP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EB7B430-8315-482B-BCC5-19F0A7DE5A79}"/>
              </a:ext>
            </a:extLst>
          </p:cNvPr>
          <p:cNvSpPr/>
          <p:nvPr/>
        </p:nvSpPr>
        <p:spPr bwMode="auto">
          <a:xfrm>
            <a:off x="4008437" y="4640262"/>
            <a:ext cx="3429000" cy="2314453"/>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Other existing libraries</a:t>
            </a:r>
          </a:p>
          <a:p>
            <a:pPr marL="285750" indent="-285750" defTabSz="913841">
              <a:spcBef>
                <a:spcPts val="800"/>
              </a:spcBef>
              <a:buFontTx/>
              <a:buChar char="-"/>
              <a:defRPr/>
            </a:pPr>
            <a:r>
              <a:rPr lang="en-US" sz="1400" spc="-20" dirty="0" err="1">
                <a:solidFill>
                  <a:srgbClr val="000000"/>
                </a:solidFill>
              </a:rPr>
              <a:t>HElib</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TFHE</a:t>
            </a:r>
          </a:p>
          <a:p>
            <a:pPr marL="285750" indent="-285750" defTabSz="913841">
              <a:spcBef>
                <a:spcPts val="800"/>
              </a:spcBef>
              <a:buFontTx/>
              <a:buChar char="-"/>
              <a:defRPr/>
            </a:pPr>
            <a:r>
              <a:rPr lang="en-US" sz="1400" spc="-20" dirty="0" err="1">
                <a:solidFill>
                  <a:srgbClr val="000000"/>
                </a:solidFill>
              </a:rPr>
              <a:t>Paillier</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PALISADE</a:t>
            </a:r>
          </a:p>
          <a:p>
            <a:pPr marL="285750" indent="-285750" defTabSz="913841">
              <a:spcBef>
                <a:spcPts val="800"/>
              </a:spcBef>
              <a:buFontTx/>
              <a:buChar char="-"/>
              <a:defRPr/>
            </a:pPr>
            <a:r>
              <a:rPr lang="en-US" sz="1400" spc="-20" dirty="0" err="1">
                <a:solidFill>
                  <a:srgbClr val="000000"/>
                </a:solidFill>
              </a:rPr>
              <a:t>cuHE</a:t>
            </a:r>
            <a:endParaRPr lang="en-US" sz="1400" spc="-20" dirty="0">
              <a:solidFill>
                <a:srgbClr val="000000"/>
              </a:solidFill>
            </a:endParaRPr>
          </a:p>
          <a:p>
            <a:pPr marL="285750" indent="-285750" defTabSz="913841">
              <a:spcBef>
                <a:spcPts val="800"/>
              </a:spcBef>
              <a:buFontTx/>
              <a:buChar char="-"/>
              <a:defRPr/>
            </a:pPr>
            <a:r>
              <a:rPr lang="en-US" sz="1400" spc="-20" dirty="0" err="1">
                <a:solidFill>
                  <a:srgbClr val="000000"/>
                </a:solidFill>
              </a:rPr>
              <a:t>libHEAAN</a:t>
            </a:r>
            <a:endParaRPr lang="en-US" sz="1600" spc="-20" dirty="0">
              <a:solidFill>
                <a:srgbClr val="000000"/>
              </a:solidFill>
            </a:endParaRPr>
          </a:p>
        </p:txBody>
      </p:sp>
    </p:spTree>
    <p:extLst>
      <p:ext uri="{BB962C8B-B14F-4D97-AF65-F5344CB8AC3E}">
        <p14:creationId xmlns:p14="http://schemas.microsoft.com/office/powerpoint/2010/main" val="3933928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4637" y="1135062"/>
            <a:ext cx="11887200" cy="4353499"/>
          </a:xfrm>
        </p:spPr>
        <p:txBody>
          <a:bodyPr/>
          <a:lstStyle/>
          <a:p>
            <a:pPr>
              <a:spcBef>
                <a:spcPts val="0"/>
              </a:spcBef>
            </a:pPr>
            <a:r>
              <a:rPr lang="it-IT" b="1" u="sng" dirty="0">
                <a:solidFill>
                  <a:srgbClr val="0563C1"/>
                </a:solidFill>
                <a:hlinkClick r:id="rId3"/>
              </a:rPr>
              <a:t>Private AI Bootcamp December 2019</a:t>
            </a:r>
            <a:endParaRPr lang="en-US" b="1" u="sng" dirty="0">
              <a:solidFill>
                <a:srgbClr val="0563C1"/>
              </a:solidFill>
            </a:endParaRPr>
          </a:p>
          <a:p>
            <a:pPr marL="0" marR="0">
              <a:spcBef>
                <a:spcPts val="300"/>
              </a:spcBef>
              <a:spcAft>
                <a:spcPts val="600"/>
              </a:spcAft>
            </a:pPr>
            <a:r>
              <a:rPr lang="en-US" sz="1800" dirty="0">
                <a:gradFill>
                  <a:gsLst>
                    <a:gs pos="1250">
                      <a:schemeClr val="tx1"/>
                    </a:gs>
                    <a:gs pos="100000">
                      <a:schemeClr val="tx1"/>
                    </a:gs>
                  </a:gsLst>
                  <a:lin ang="5400000" scaled="0"/>
                </a:gradFill>
                <a:latin typeface="+mn-lt"/>
                <a:cs typeface="+mn-cs"/>
              </a:rPr>
              <a:t>With a series of videos on: </a:t>
            </a:r>
          </a:p>
          <a:p>
            <a:pPr marL="571500" lvl="2" indent="-342900">
              <a:spcBef>
                <a:spcPts val="0"/>
              </a:spcBef>
              <a:buFont typeface="Symbol" panose="05050102010706020507" pitchFamily="18" charset="2"/>
              <a:buChar char=""/>
            </a:pPr>
            <a:r>
              <a:rPr lang="en-US" dirty="0"/>
              <a:t>Intro to Homomorphic Encryption, </a:t>
            </a:r>
          </a:p>
          <a:p>
            <a:pPr marL="571500" lvl="2" indent="-342900">
              <a:spcBef>
                <a:spcPts val="0"/>
              </a:spcBef>
              <a:buFont typeface="Symbol" panose="05050102010706020507" pitchFamily="18" charset="2"/>
              <a:buChar char=""/>
            </a:pPr>
            <a:r>
              <a:rPr lang="en-US" dirty="0"/>
              <a:t>Microsoft SEAL (+ </a:t>
            </a:r>
            <a:r>
              <a:rPr lang="fr-FR" u="sng" dirty="0">
                <a:solidFill>
                  <a:srgbClr val="0563C1"/>
                </a:solidFill>
                <a:effectLst/>
                <a:ea typeface="Calibri" panose="020F0502020204030204" pitchFamily="34" charset="0"/>
                <a:hlinkClick r:id="rId4"/>
              </a:rPr>
              <a:t>bootcamp</a:t>
            </a:r>
            <a:r>
              <a:rPr lang="en-US" dirty="0"/>
              <a:t> repo on GitHub), </a:t>
            </a:r>
          </a:p>
          <a:p>
            <a:pPr marL="571500" lvl="2" indent="-342900">
              <a:spcBef>
                <a:spcPts val="0"/>
              </a:spcBef>
              <a:buFont typeface="Symbol" panose="05050102010706020507" pitchFamily="18" charset="2"/>
              <a:buChar char=""/>
            </a:pPr>
            <a:r>
              <a:rPr lang="en-US" dirty="0"/>
              <a:t>Intro to CKKS,</a:t>
            </a:r>
          </a:p>
          <a:p>
            <a:pPr marL="571500" lvl="2" indent="-342900">
              <a:spcBef>
                <a:spcPts val="0"/>
              </a:spcBef>
              <a:buFont typeface="Symbol" panose="05050102010706020507" pitchFamily="18" charset="2"/>
              <a:buChar char=""/>
            </a:pPr>
            <a:r>
              <a:rPr lang="en-US" dirty="0"/>
              <a:t>Techniques in PPML (+ </a:t>
            </a:r>
            <a:r>
              <a:rPr lang="fr-FR" u="sng" dirty="0" err="1">
                <a:solidFill>
                  <a:srgbClr val="0563C1"/>
                </a:solidFill>
                <a:effectLst/>
                <a:ea typeface="Calibri" panose="020F0502020204030204" pitchFamily="34" charset="0"/>
                <a:hlinkClick r:id="rId5"/>
              </a:rPr>
              <a:t>algorithms</a:t>
            </a:r>
            <a:r>
              <a:rPr lang="fr-FR" u="sng" dirty="0">
                <a:solidFill>
                  <a:srgbClr val="0563C1"/>
                </a:solidFill>
                <a:effectLst/>
                <a:ea typeface="Calibri" panose="020F0502020204030204" pitchFamily="34" charset="0"/>
                <a:hlinkClick r:id="rId5"/>
              </a:rPr>
              <a:t>-in-SEAL</a:t>
            </a:r>
            <a:r>
              <a:rPr lang="en-US" dirty="0"/>
              <a:t> repo on GitHub), </a:t>
            </a:r>
          </a:p>
          <a:p>
            <a:pPr marL="571500" lvl="2" indent="-342900">
              <a:spcBef>
                <a:spcPts val="0"/>
              </a:spcBef>
              <a:buFont typeface="Symbol" panose="05050102010706020507" pitchFamily="18" charset="2"/>
              <a:buChar char=""/>
            </a:pPr>
            <a:r>
              <a:rPr lang="en-US" dirty="0"/>
              <a:t>Building Applications with Microsoft SEAL,</a:t>
            </a:r>
          </a:p>
          <a:p>
            <a:pPr marL="571500" lvl="2" indent="-342900">
              <a:spcBef>
                <a:spcPts val="0"/>
              </a:spcBef>
              <a:buFont typeface="Symbol" panose="05050102010706020507" pitchFamily="18" charset="2"/>
              <a:buChar char=""/>
            </a:pPr>
            <a:r>
              <a:rPr lang="en-US" dirty="0"/>
              <a:t>Etc.</a:t>
            </a:r>
          </a:p>
          <a:p>
            <a:pPr lvl="1">
              <a:spcBef>
                <a:spcPts val="0"/>
              </a:spcBef>
            </a:pPr>
            <a:endParaRPr lang="fr-FR" sz="1800" b="1" u="sng" dirty="0">
              <a:solidFill>
                <a:srgbClr val="0563C1"/>
              </a:solidFill>
              <a:effectLst/>
              <a:latin typeface="Calibri" panose="020F0502020204030204" pitchFamily="34" charset="0"/>
              <a:ea typeface="Calibri" panose="020F0502020204030204" pitchFamily="34" charset="0"/>
              <a:hlinkClick r:id="rId6"/>
            </a:endParaRPr>
          </a:p>
          <a:p>
            <a:pPr lvl="1">
              <a:spcBef>
                <a:spcPts val="0"/>
              </a:spcBef>
            </a:pPr>
            <a:r>
              <a:rPr lang="it-IT" sz="2400" b="1" u="sng" dirty="0">
                <a:solidFill>
                  <a:srgbClr val="0563C1"/>
                </a:solidFill>
                <a:latin typeface="Segoe UI Semibold" panose="020B0702040204020203" pitchFamily="34" charset="0"/>
                <a:cs typeface="Segoe UI Semibold" panose="020B0702040204020203" pitchFamily="34" charset="0"/>
                <a:hlinkClick r:id="rId7"/>
              </a:rPr>
              <a:t>Private AI February 2020</a:t>
            </a:r>
            <a:endParaRPr lang="it-IT" sz="2400" b="1" u="sng" dirty="0">
              <a:solidFill>
                <a:srgbClr val="0563C1"/>
              </a:solidFill>
              <a:latin typeface="Segoe UI Semibold" panose="020B0702040204020203" pitchFamily="34" charset="0"/>
              <a:cs typeface="Segoe UI Semibold" panose="020B0702040204020203" pitchFamily="34" charset="0"/>
            </a:endParaRPr>
          </a:p>
          <a:p>
            <a:pPr lvl="1">
              <a:spcBef>
                <a:spcPts val="0"/>
              </a:spcBef>
            </a:pPr>
            <a:endParaRPr lang="it-IT" sz="2400" b="1" u="sng" dirty="0">
              <a:solidFill>
                <a:srgbClr val="0563C1"/>
              </a:solidFill>
              <a:latin typeface="Segoe UI Semibold" panose="020B0702040204020203" pitchFamily="34" charset="0"/>
              <a:cs typeface="Segoe UI Semibold" panose="020B0702040204020203" pitchFamily="34" charset="0"/>
            </a:endParaRPr>
          </a:p>
          <a:p>
            <a:pPr lvl="1">
              <a:spcBef>
                <a:spcPts val="0"/>
              </a:spcBef>
            </a:pPr>
            <a:r>
              <a:rPr lang="it-IT" sz="2400" dirty="0">
                <a:solidFill>
                  <a:srgbClr val="0563C1"/>
                </a:solidFill>
                <a:latin typeface="Segoe UI Semibold" panose="020B0702040204020203" pitchFamily="34" charset="0"/>
                <a:cs typeface="Segoe UI Semibold" panose="020B0702040204020203" pitchFamily="34" charset="0"/>
              </a:rPr>
              <a:t>On docs.microsoft.com</a:t>
            </a:r>
          </a:p>
          <a:p>
            <a:pPr lvl="1">
              <a:spcBef>
                <a:spcPts val="300"/>
              </a:spcBef>
              <a:spcAft>
                <a:spcPts val="600"/>
              </a:spcAft>
            </a:pPr>
            <a:r>
              <a:rPr lang="en-US" u="sng" dirty="0">
                <a:solidFill>
                  <a:srgbClr val="0563C1"/>
                </a:solidFill>
                <a:latin typeface="Segoe UI" panose="020B0502040204020203" pitchFamily="34" charset="0"/>
                <a:cs typeface="Segoe UI" panose="020B0502040204020203" pitchFamily="34" charset="0"/>
                <a:hlinkClick r:id="rId8"/>
              </a:rPr>
              <a:t>How to deploy an encrypted inferencing web service</a:t>
            </a:r>
            <a:endParaRPr lang="en-US" u="sng" dirty="0">
              <a:solidFill>
                <a:srgbClr val="0563C1"/>
              </a:solidFill>
              <a:latin typeface="Segoe UI" panose="020B0502040204020203" pitchFamily="34" charset="0"/>
              <a:cs typeface="Segoe UI" panose="020B0502040204020203" pitchFamily="34" charset="0"/>
            </a:endParaRPr>
          </a:p>
          <a:p>
            <a:pPr marL="514350" lvl="2" indent="-285750">
              <a:spcBef>
                <a:spcPts val="300"/>
              </a:spcBef>
              <a:spcAft>
                <a:spcPts val="600"/>
              </a:spcAft>
              <a:buFont typeface="Arial" panose="020B0604020202020204" pitchFamily="34" charset="0"/>
              <a:buChar char="•"/>
            </a:pPr>
            <a:r>
              <a:rPr lang="en-US" dirty="0"/>
              <a:t>See </a:t>
            </a:r>
            <a:r>
              <a:rPr lang="en-US" dirty="0">
                <a:hlinkClick r:id="rId9"/>
              </a:rPr>
              <a:t>Tutorial #3: Deploy an image classification model for encrypted inferencing in Azure Container Instance (ACI)</a:t>
            </a:r>
            <a:endParaRPr lang="en-US" dirty="0"/>
          </a:p>
          <a:p>
            <a:pPr lvl="1">
              <a:spcBef>
                <a:spcPts val="0"/>
              </a:spcBef>
            </a:pPr>
            <a:endParaRPr lang="en-US" dirty="0"/>
          </a:p>
        </p:txBody>
      </p:sp>
      <p:pic>
        <p:nvPicPr>
          <p:cNvPr id="5" name="Picture 4" descr="A picture containing drawing&#10;&#10;Description automatically generated">
            <a:extLst>
              <a:ext uri="{FF2B5EF4-FFF2-40B4-BE49-F238E27FC236}">
                <a16:creationId xmlns:a16="http://schemas.microsoft.com/office/drawing/2014/main" id="{CC04F668-EA77-4FA8-98E7-DBC3B930CB27}"/>
              </a:ext>
            </a:extLst>
          </p:cNvPr>
          <p:cNvPicPr>
            <a:picLocks noChangeAspect="1"/>
          </p:cNvPicPr>
          <p:nvPr/>
        </p:nvPicPr>
        <p:blipFill>
          <a:blip r:embed="rId10"/>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225780618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Secure Multi-Party Computing </a:t>
            </a:r>
            <a:r>
              <a:rPr lang="fr-FR" sz="4800" spc="-102" dirty="0">
                <a:solidFill>
                  <a:schemeClr val="tx1">
                    <a:lumMod val="50000"/>
                  </a:schemeClr>
                </a:solidFill>
              </a:rPr>
              <a:t>(MPC)</a:t>
            </a:r>
            <a:br>
              <a:rPr lang="fr-FR" sz="4800" spc="-102" dirty="0">
                <a:solidFill>
                  <a:schemeClr val="tx1">
                    <a:lumMod val="50000"/>
                  </a:schemeClr>
                </a:solidFill>
              </a:rPr>
            </a:br>
            <a:r>
              <a:rPr lang="en-US" altLang="zh-CN" sz="3600" spc="-102" dirty="0">
                <a:solidFill>
                  <a:schemeClr val="tx1">
                    <a:lumMod val="50000"/>
                  </a:schemeClr>
                </a:solidFill>
                <a:latin typeface="Segoe UI" panose="020B0502040204020203" pitchFamily="34" charset="0"/>
                <a:cs typeface="Segoe UI" panose="020B0502040204020203" pitchFamily="34" charset="0"/>
              </a:rPr>
              <a:t>Enabling secure collaborative computation</a:t>
            </a:r>
            <a:br>
              <a:rPr lang="en-US" altLang="zh-CN" sz="3600" spc="-102" dirty="0">
                <a:solidFill>
                  <a:schemeClr val="tx1">
                    <a:lumMod val="50000"/>
                  </a:schemeClr>
                </a:solidFill>
                <a:latin typeface="Segoe UI" panose="020B0502040204020203" pitchFamily="34" charset="0"/>
                <a:cs typeface="Segoe UI" panose="020B0502040204020203" pitchFamily="34" charset="0"/>
              </a:rPr>
            </a:br>
            <a:br>
              <a:rPr lang="en-US" altLang="zh-CN" sz="2000" spc="-102" dirty="0">
                <a:solidFill>
                  <a:schemeClr val="tx1">
                    <a:lumMod val="50000"/>
                  </a:schemeClr>
                </a:solidFill>
                <a:latin typeface="Segoe UI" panose="020B0502040204020203" pitchFamily="34" charset="0"/>
                <a:cs typeface="Segoe UI" panose="020B0502040204020203" pitchFamily="34" charset="0"/>
              </a:rPr>
            </a:br>
            <a:r>
              <a:rPr lang="en-US" altLang="zh-CN" sz="2400" spc="-102" dirty="0">
                <a:solidFill>
                  <a:srgbClr val="FFFFFF">
                    <a:lumMod val="50000"/>
                  </a:srgbClr>
                </a:solidFill>
                <a:latin typeface="Segoe UI"/>
              </a:rPr>
              <a:t>Solving today’s complex challenges require greater </a:t>
            </a:r>
            <a:r>
              <a:rPr lang="en-US" altLang="zh-CN" sz="2400" spc="-102" dirty="0">
                <a:solidFill>
                  <a:srgbClr val="FFFFFF">
                    <a:lumMod val="50000"/>
                  </a:srgbClr>
                </a:solidFill>
              </a:rPr>
              <a:t>access and use of trustworthy data </a:t>
            </a:r>
            <a:r>
              <a:rPr lang="en-US" altLang="zh-CN" sz="2400" spc="-102" dirty="0">
                <a:solidFill>
                  <a:srgbClr val="FFFFFF">
                    <a:lumMod val="50000"/>
                  </a:srgbClr>
                </a:solidFill>
                <a:latin typeface="Segoe UI"/>
              </a:rPr>
              <a:t>to create </a:t>
            </a:r>
            <a:r>
              <a:rPr lang="en-US" altLang="zh-CN" sz="2400" spc="-102" dirty="0">
                <a:solidFill>
                  <a:srgbClr val="FFFFFF">
                    <a:lumMod val="50000"/>
                  </a:srgbClr>
                </a:solidFill>
              </a:rPr>
              <a:t>new insights </a:t>
            </a:r>
            <a:r>
              <a:rPr lang="en-US" altLang="zh-CN" sz="2400" spc="-102" dirty="0">
                <a:solidFill>
                  <a:srgbClr val="FFFFFF">
                    <a:lumMod val="50000"/>
                  </a:srgbClr>
                </a:solidFill>
                <a:latin typeface="Segoe UI"/>
              </a:rPr>
              <a:t>and facilitate </a:t>
            </a:r>
            <a:r>
              <a:rPr lang="en-US" altLang="zh-CN" sz="2400" spc="-102" dirty="0">
                <a:solidFill>
                  <a:srgbClr val="FFFFFF">
                    <a:lumMod val="50000"/>
                  </a:srgbClr>
                </a:solidFill>
                <a:latin typeface="Selawik Semibold" panose="020B0702040204020203" pitchFamily="34" charset="0"/>
              </a:rPr>
              <a:t>responsive and responsible action</a:t>
            </a:r>
            <a:br>
              <a:rPr lang="en-US" altLang="zh-CN" sz="2400" spc="-102" dirty="0">
                <a:solidFill>
                  <a:srgbClr val="FFFFFF">
                    <a:lumMod val="50000"/>
                  </a:srgbClr>
                </a:solidFill>
                <a:latin typeface="Segoe UI"/>
              </a:rPr>
            </a:br>
            <a:br>
              <a:rPr lang="en-US" altLang="zh-CN" sz="2400" spc="-102" dirty="0">
                <a:solidFill>
                  <a:srgbClr val="FFFFFF">
                    <a:lumMod val="50000"/>
                  </a:srgbClr>
                </a:solidFill>
                <a:latin typeface="Segoe UI"/>
              </a:rPr>
            </a:br>
            <a:r>
              <a:rPr lang="en-US" altLang="zh-CN" sz="2400" spc="-102" dirty="0">
                <a:solidFill>
                  <a:srgbClr val="FFFFFF">
                    <a:lumMod val="50000"/>
                  </a:srgbClr>
                </a:solidFill>
                <a:latin typeface="Segoe UI"/>
              </a:rPr>
              <a:t>MPC has different trade-offs from trusted hardware enclave (CC) and homomorphic encryption (HE)</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1508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p:txBody>
          <a:bodyPr/>
          <a:lstStyle/>
          <a:p>
            <a:r>
              <a:rPr lang="en-US" dirty="0"/>
              <a:t>Data collaboration technologies</a:t>
            </a:r>
          </a:p>
        </p:txBody>
      </p:sp>
      <p:grpSp>
        <p:nvGrpSpPr>
          <p:cNvPr id="2" name="Group 1">
            <a:extLst>
              <a:ext uri="{FF2B5EF4-FFF2-40B4-BE49-F238E27FC236}">
                <a16:creationId xmlns:a16="http://schemas.microsoft.com/office/drawing/2014/main" id="{B037DB50-8693-4E49-8611-1E54AA534C44}"/>
              </a:ext>
            </a:extLst>
          </p:cNvPr>
          <p:cNvGrpSpPr/>
          <p:nvPr/>
        </p:nvGrpSpPr>
        <p:grpSpPr>
          <a:xfrm>
            <a:off x="1681132" y="1469774"/>
            <a:ext cx="2499905" cy="3006619"/>
            <a:chOff x="1681132" y="1469774"/>
            <a:chExt cx="2499905" cy="3006619"/>
          </a:xfrm>
        </p:grpSpPr>
        <p:grpSp>
          <p:nvGrpSpPr>
            <p:cNvPr id="9" name="Group 8">
              <a:extLst>
                <a:ext uri="{FF2B5EF4-FFF2-40B4-BE49-F238E27FC236}">
                  <a16:creationId xmlns:a16="http://schemas.microsoft.com/office/drawing/2014/main" id="{BECBB740-52F7-415E-9CEA-E02214601DAA}"/>
                </a:ext>
              </a:extLst>
            </p:cNvPr>
            <p:cNvGrpSpPr/>
            <p:nvPr/>
          </p:nvGrpSpPr>
          <p:grpSpPr>
            <a:xfrm>
              <a:off x="2245400" y="1469774"/>
              <a:ext cx="795033" cy="924899"/>
              <a:chOff x="1430448" y="2515591"/>
              <a:chExt cx="1081358" cy="1324678"/>
            </a:xfrm>
          </p:grpSpPr>
          <p:sp>
            <p:nvSpPr>
              <p:cNvPr id="10" name="Oval 9">
                <a:extLst>
                  <a:ext uri="{FF2B5EF4-FFF2-40B4-BE49-F238E27FC236}">
                    <a16:creationId xmlns:a16="http://schemas.microsoft.com/office/drawing/2014/main" id="{0AA0A182-4E92-4D26-B4A4-D09FF6F6CC30}"/>
                  </a:ext>
                </a:extLst>
              </p:cNvPr>
              <p:cNvSpPr/>
              <p:nvPr/>
            </p:nvSpPr>
            <p:spPr bwMode="auto">
              <a:xfrm rot="5400000">
                <a:off x="1403994" y="3051087"/>
                <a:ext cx="383582" cy="330673"/>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1" name="Oval 10">
                <a:extLst>
                  <a:ext uri="{FF2B5EF4-FFF2-40B4-BE49-F238E27FC236}">
                    <a16:creationId xmlns:a16="http://schemas.microsoft.com/office/drawing/2014/main" id="{223DDDE4-B5F5-4BD6-B7B2-3680C9978E7E}"/>
                  </a:ext>
                </a:extLst>
              </p:cNvPr>
              <p:cNvSpPr/>
              <p:nvPr/>
            </p:nvSpPr>
            <p:spPr bwMode="auto">
              <a:xfrm rot="5400000">
                <a:off x="2257400" y="2828241"/>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2" name="Oval 11">
                <a:extLst>
                  <a:ext uri="{FF2B5EF4-FFF2-40B4-BE49-F238E27FC236}">
                    <a16:creationId xmlns:a16="http://schemas.microsoft.com/office/drawing/2014/main" id="{D2CB8FAD-3985-4537-B011-1F6E4F4F1739}"/>
                  </a:ext>
                </a:extLst>
              </p:cNvPr>
              <p:cNvSpPr/>
              <p:nvPr/>
            </p:nvSpPr>
            <p:spPr bwMode="auto">
              <a:xfrm rot="5400000">
                <a:off x="2257400" y="3375100"/>
                <a:ext cx="273252" cy="235561"/>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3" name="Oval 12">
                <a:extLst>
                  <a:ext uri="{FF2B5EF4-FFF2-40B4-BE49-F238E27FC236}">
                    <a16:creationId xmlns:a16="http://schemas.microsoft.com/office/drawing/2014/main" id="{1984F874-DECA-4AD4-B18B-8777A14D8C14}"/>
                  </a:ext>
                </a:extLst>
              </p:cNvPr>
              <p:cNvSpPr/>
              <p:nvPr/>
            </p:nvSpPr>
            <p:spPr bwMode="auto">
              <a:xfrm rot="5400000">
                <a:off x="1947856" y="2534436"/>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4" name="Oval 13">
                <a:extLst>
                  <a:ext uri="{FF2B5EF4-FFF2-40B4-BE49-F238E27FC236}">
                    <a16:creationId xmlns:a16="http://schemas.microsoft.com/office/drawing/2014/main" id="{7307A107-8328-4AF6-9438-0E4D3E99E2AA}"/>
                  </a:ext>
                </a:extLst>
              </p:cNvPr>
              <p:cNvSpPr/>
              <p:nvPr/>
            </p:nvSpPr>
            <p:spPr bwMode="auto">
              <a:xfrm rot="5400000">
                <a:off x="1921049" y="3585862"/>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cxnSp>
            <p:nvCxnSpPr>
              <p:cNvPr id="15" name="Connector: Elbow 14">
                <a:extLst>
                  <a:ext uri="{FF2B5EF4-FFF2-40B4-BE49-F238E27FC236}">
                    <a16:creationId xmlns:a16="http://schemas.microsoft.com/office/drawing/2014/main" id="{739826B6-B8AA-439F-95AA-E8EE14D2F414}"/>
                  </a:ext>
                </a:extLst>
              </p:cNvPr>
              <p:cNvCxnSpPr>
                <a:cxnSpLocks/>
              </p:cNvCxnSpPr>
              <p:nvPr/>
            </p:nvCxnSpPr>
            <p:spPr>
              <a:xfrm flipV="1">
                <a:off x="1761122" y="2729953"/>
                <a:ext cx="205580" cy="377348"/>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6" name="Connector: Elbow 15">
                <a:extLst>
                  <a:ext uri="{FF2B5EF4-FFF2-40B4-BE49-F238E27FC236}">
                    <a16:creationId xmlns:a16="http://schemas.microsoft.com/office/drawing/2014/main" id="{FFF485DC-A872-4625-B6A3-4F7764D8FD0E}"/>
                  </a:ext>
                </a:extLst>
              </p:cNvPr>
              <p:cNvCxnSpPr/>
              <p:nvPr/>
            </p:nvCxnSpPr>
            <p:spPr>
              <a:xfrm flipV="1">
                <a:off x="1761122" y="3023758"/>
                <a:ext cx="515124" cy="83543"/>
              </a:xfrm>
              <a:prstGeom prst="bentConnector3">
                <a:avLst/>
              </a:prstGeom>
              <a:noFill/>
              <a:ln w="28575" cap="flat" cmpd="sng" algn="ctr">
                <a:solidFill>
                  <a:srgbClr val="017CDC"/>
                </a:solidFill>
                <a:prstDash val="solid"/>
                <a:headEnd type="none"/>
                <a:tailEnd type="none"/>
              </a:ln>
              <a:effectLst/>
            </p:spPr>
          </p:cxnSp>
          <p:cxnSp>
            <p:nvCxnSpPr>
              <p:cNvPr id="17" name="Connector: Elbow 16">
                <a:extLst>
                  <a:ext uri="{FF2B5EF4-FFF2-40B4-BE49-F238E27FC236}">
                    <a16:creationId xmlns:a16="http://schemas.microsoft.com/office/drawing/2014/main" id="{320D8F70-12D5-473E-BD89-1C9E07729429}"/>
                  </a:ext>
                </a:extLst>
              </p:cNvPr>
              <p:cNvCxnSpPr>
                <a:cxnSpLocks/>
              </p:cNvCxnSpPr>
              <p:nvPr/>
            </p:nvCxnSpPr>
            <p:spPr>
              <a:xfrm>
                <a:off x="1761122" y="3325547"/>
                <a:ext cx="178773" cy="300360"/>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8" name="Connector: Elbow 17">
                <a:extLst>
                  <a:ext uri="{FF2B5EF4-FFF2-40B4-BE49-F238E27FC236}">
                    <a16:creationId xmlns:a16="http://schemas.microsoft.com/office/drawing/2014/main" id="{864B2EC3-52BB-4D7C-B199-358BCBCAC22E}"/>
                  </a:ext>
                </a:extLst>
              </p:cNvPr>
              <p:cNvCxnSpPr/>
              <p:nvPr/>
            </p:nvCxnSpPr>
            <p:spPr>
              <a:xfrm>
                <a:off x="1761122" y="3325547"/>
                <a:ext cx="515124" cy="89598"/>
              </a:xfrm>
              <a:prstGeom prst="bentConnector3">
                <a:avLst/>
              </a:prstGeom>
              <a:noFill/>
              <a:ln w="28575" cap="flat" cmpd="sng" algn="ctr">
                <a:solidFill>
                  <a:srgbClr val="5EDBFF"/>
                </a:solidFill>
                <a:prstDash val="solid"/>
                <a:headEnd type="none"/>
                <a:tailEnd type="none"/>
              </a:ln>
              <a:effectLst/>
            </p:spPr>
          </p:cxnSp>
        </p:grpSp>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784685" y="2659786"/>
              <a:ext cx="2000276"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681132" y="2810724"/>
              <a:ext cx="2499905" cy="16656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Data Sharing</a:t>
              </a:r>
            </a:p>
            <a:p>
              <a:pPr marL="171399" indent="-171399" defTabSz="914093">
                <a:spcAft>
                  <a:spcPts val="300"/>
                </a:spcAft>
                <a:buFont typeface="Arial" panose="020B0604020202020204" pitchFamily="34" charset="0"/>
                <a:buChar char="•"/>
                <a:defRPr/>
              </a:pPr>
              <a:r>
                <a:rPr lang="en-US" sz="1400" dirty="0">
                  <a:solidFill>
                    <a:srgbClr val="1A1A1A"/>
                  </a:solidFill>
                </a:rPr>
                <a:t>An organization shares big data with another organization making sure access is compliant with its policies</a:t>
              </a:r>
            </a:p>
          </p:txBody>
        </p:sp>
      </p:grpSp>
      <p:grpSp>
        <p:nvGrpSpPr>
          <p:cNvPr id="25" name="Group 24">
            <a:extLst>
              <a:ext uri="{FF2B5EF4-FFF2-40B4-BE49-F238E27FC236}">
                <a16:creationId xmlns:a16="http://schemas.microsoft.com/office/drawing/2014/main" id="{72904FA6-5DA6-404B-A9B4-DE0C825C8E1E}"/>
              </a:ext>
            </a:extLst>
          </p:cNvPr>
          <p:cNvGrpSpPr/>
          <p:nvPr/>
        </p:nvGrpSpPr>
        <p:grpSpPr>
          <a:xfrm>
            <a:off x="4816480" y="1311558"/>
            <a:ext cx="2949699" cy="2914029"/>
            <a:chOff x="4816480" y="1311558"/>
            <a:chExt cx="2949699" cy="2914029"/>
          </a:xfrm>
        </p:grpSpPr>
        <p:grpSp>
          <p:nvGrpSpPr>
            <p:cNvPr id="4" name="Group 3">
              <a:extLst>
                <a:ext uri="{FF2B5EF4-FFF2-40B4-BE49-F238E27FC236}">
                  <a16:creationId xmlns:a16="http://schemas.microsoft.com/office/drawing/2014/main" id="{EE404D3E-1370-4F8F-BDD6-05725145C8C8}"/>
                </a:ext>
              </a:extLst>
            </p:cNvPr>
            <p:cNvGrpSpPr/>
            <p:nvPr/>
          </p:nvGrpSpPr>
          <p:grpSpPr>
            <a:xfrm>
              <a:off x="5349447" y="1311558"/>
              <a:ext cx="1150577" cy="1087748"/>
              <a:chOff x="518304" y="14541210"/>
              <a:chExt cx="930028" cy="968555"/>
            </a:xfrm>
          </p:grpSpPr>
          <p:pic>
            <p:nvPicPr>
              <p:cNvPr id="5" name="Picture 4">
                <a:extLst>
                  <a:ext uri="{FF2B5EF4-FFF2-40B4-BE49-F238E27FC236}">
                    <a16:creationId xmlns:a16="http://schemas.microsoft.com/office/drawing/2014/main" id="{03378A88-98F3-42C2-B4A7-A912563C7616}"/>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rot="5400000" flipH="1">
                <a:off x="499040" y="14560474"/>
                <a:ext cx="968555" cy="930028"/>
              </a:xfrm>
              <a:prstGeom prst="rect">
                <a:avLst/>
              </a:prstGeom>
            </p:spPr>
          </p:pic>
          <p:cxnSp>
            <p:nvCxnSpPr>
              <p:cNvPr id="6" name="Straight Connector 5">
                <a:extLst>
                  <a:ext uri="{FF2B5EF4-FFF2-40B4-BE49-F238E27FC236}">
                    <a16:creationId xmlns:a16="http://schemas.microsoft.com/office/drawing/2014/main" id="{4C53DB12-3533-49BC-A9DA-61D8F6A04CAE}"/>
                  </a:ext>
                </a:extLst>
              </p:cNvPr>
              <p:cNvCxnSpPr>
                <a:cxnSpLocks/>
              </p:cNvCxnSpPr>
              <p:nvPr/>
            </p:nvCxnSpPr>
            <p:spPr>
              <a:xfrm flipH="1" flipV="1">
                <a:off x="572518" y="14604892"/>
                <a:ext cx="821528" cy="835818"/>
              </a:xfrm>
              <a:prstGeom prst="line">
                <a:avLst/>
              </a:prstGeom>
              <a:noFill/>
              <a:ln w="9525" cap="flat" cmpd="sng" algn="ctr">
                <a:solidFill>
                  <a:srgbClr val="0078D7">
                    <a:lumMod val="60000"/>
                    <a:lumOff val="40000"/>
                  </a:srgbClr>
                </a:solidFill>
                <a:prstDash val="solid"/>
                <a:headEnd type="none"/>
                <a:tailEnd type="none"/>
              </a:ln>
              <a:effectLst/>
            </p:spPr>
          </p:cxnSp>
          <p:sp>
            <p:nvSpPr>
              <p:cNvPr id="7" name="Hexagon 6">
                <a:extLst>
                  <a:ext uri="{FF2B5EF4-FFF2-40B4-BE49-F238E27FC236}">
                    <a16:creationId xmlns:a16="http://schemas.microsoft.com/office/drawing/2014/main" id="{38029AE0-4A86-45EF-A4F5-951F469DB0FA}"/>
                  </a:ext>
                </a:extLst>
              </p:cNvPr>
              <p:cNvSpPr/>
              <p:nvPr/>
            </p:nvSpPr>
            <p:spPr bwMode="auto">
              <a:xfrm rot="5400000">
                <a:off x="534093" y="14567390"/>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8" name="Hexagon 7">
                <a:extLst>
                  <a:ext uri="{FF2B5EF4-FFF2-40B4-BE49-F238E27FC236}">
                    <a16:creationId xmlns:a16="http://schemas.microsoft.com/office/drawing/2014/main" id="{351644F2-3213-4C55-9719-8DCF9FEEADD3}"/>
                  </a:ext>
                </a:extLst>
              </p:cNvPr>
              <p:cNvSpPr/>
              <p:nvPr/>
            </p:nvSpPr>
            <p:spPr bwMode="auto">
              <a:xfrm rot="5400000">
                <a:off x="1358929" y="15404396"/>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grpSp>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92288" y="2651473"/>
              <a:ext cx="2000276"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16480" y="2799984"/>
              <a:ext cx="2949699" cy="1425603"/>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Blockchain Consortia</a:t>
              </a:r>
            </a:p>
            <a:p>
              <a:pPr marL="171399" indent="-171399" defTabSz="914093">
                <a:spcAft>
                  <a:spcPts val="300"/>
                </a:spcAft>
                <a:buFont typeface="Arial" panose="020B0604020202020204" pitchFamily="34" charset="0"/>
                <a:buChar char="•"/>
                <a:defRPr/>
              </a:pPr>
              <a:r>
                <a:rPr lang="en-US" sz="1400" dirty="0">
                  <a:solidFill>
                    <a:srgbClr val="1A1A1A"/>
                  </a:solidFill>
                </a:rPr>
                <a:t>Operator provides network members with distributed infrastructure that provides immutable proof of execution</a:t>
              </a:r>
            </a:p>
          </p:txBody>
        </p:sp>
      </p:grpSp>
      <p:grpSp>
        <p:nvGrpSpPr>
          <p:cNvPr id="196" name="Group 195">
            <a:extLst>
              <a:ext uri="{FF2B5EF4-FFF2-40B4-BE49-F238E27FC236}">
                <a16:creationId xmlns:a16="http://schemas.microsoft.com/office/drawing/2014/main" id="{8478B6C9-D3D4-4A75-BEAD-FA45C83D4026}"/>
              </a:ext>
            </a:extLst>
          </p:cNvPr>
          <p:cNvGrpSpPr/>
          <p:nvPr/>
        </p:nvGrpSpPr>
        <p:grpSpPr>
          <a:xfrm>
            <a:off x="8199437" y="1435810"/>
            <a:ext cx="2894246" cy="2789777"/>
            <a:chOff x="8199437" y="1435810"/>
            <a:chExt cx="2894246" cy="2789777"/>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199437" y="2651473"/>
              <a:ext cx="2000276"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199437" y="2799984"/>
              <a:ext cx="2894246" cy="1425603"/>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Data Collaboratives</a:t>
              </a:r>
              <a:endParaRPr lang="en-US" sz="1400" dirty="0">
                <a:solidFill>
                  <a:srgbClr val="1A1A1A"/>
                </a:solidFill>
              </a:endParaRPr>
            </a:p>
            <a:p>
              <a:pPr marL="171450" lvl="0" indent="-171450" defTabSz="914400">
                <a:buFont typeface="Arial" panose="020B0604020202020204" pitchFamily="34" charset="0"/>
                <a:buChar char="•"/>
                <a:defRPr/>
              </a:pPr>
              <a:r>
                <a:rPr lang="en-US" sz="1400" dirty="0">
                  <a:solidFill>
                    <a:srgbClr val="1A1A1A"/>
                  </a:solidFill>
                </a:rPr>
                <a:t>Custodian provides a repository where members can securely read, contribute, and unlock data analytical insights</a:t>
              </a:r>
            </a:p>
          </p:txBody>
        </p:sp>
        <p:grpSp>
          <p:nvGrpSpPr>
            <p:cNvPr id="195" name="Group 194">
              <a:extLst>
                <a:ext uri="{FF2B5EF4-FFF2-40B4-BE49-F238E27FC236}">
                  <a16:creationId xmlns:a16="http://schemas.microsoft.com/office/drawing/2014/main" id="{E9269FE4-FDB6-46AE-9EC7-24C5B26499C9}"/>
                </a:ext>
              </a:extLst>
            </p:cNvPr>
            <p:cNvGrpSpPr/>
            <p:nvPr/>
          </p:nvGrpSpPr>
          <p:grpSpPr>
            <a:xfrm flipH="1">
              <a:off x="8809037" y="1435810"/>
              <a:ext cx="925710" cy="972970"/>
              <a:chOff x="234895" y="17535341"/>
              <a:chExt cx="960119" cy="960121"/>
            </a:xfrm>
          </p:grpSpPr>
          <p:sp>
            <p:nvSpPr>
              <p:cNvPr id="26" name="Oval 25">
                <a:extLst>
                  <a:ext uri="{FF2B5EF4-FFF2-40B4-BE49-F238E27FC236}">
                    <a16:creationId xmlns:a16="http://schemas.microsoft.com/office/drawing/2014/main" id="{61E4AD77-1435-49EB-B06E-504ABE30CAB5}"/>
                  </a:ext>
                </a:extLst>
              </p:cNvPr>
              <p:cNvSpPr/>
              <p:nvPr/>
            </p:nvSpPr>
            <p:spPr bwMode="auto">
              <a:xfrm rot="10800000">
                <a:off x="927628" y="18225708"/>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B841D6FB-C7D8-42D1-B1A1-9384B3F89177}"/>
                  </a:ext>
                </a:extLst>
              </p:cNvPr>
              <p:cNvSpPr/>
              <p:nvPr/>
            </p:nvSpPr>
            <p:spPr bwMode="auto">
              <a:xfrm>
                <a:off x="705196"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8" name="Oval 27">
                <a:extLst>
                  <a:ext uri="{FF2B5EF4-FFF2-40B4-BE49-F238E27FC236}">
                    <a16:creationId xmlns:a16="http://schemas.microsoft.com/office/drawing/2014/main" id="{641E29B4-F82A-4565-B9A2-4F0E6DECC969}"/>
                  </a:ext>
                </a:extLst>
              </p:cNvPr>
              <p:cNvSpPr/>
              <p:nvPr/>
            </p:nvSpPr>
            <p:spPr bwMode="auto">
              <a:xfrm>
                <a:off x="626940"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AC22FEF6-966A-4D4D-B3FA-A0F0C8D7A22D}"/>
                  </a:ext>
                </a:extLst>
              </p:cNvPr>
              <p:cNvSpPr/>
              <p:nvPr/>
            </p:nvSpPr>
            <p:spPr bwMode="auto">
              <a:xfrm>
                <a:off x="783451"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Oval 29">
                <a:extLst>
                  <a:ext uri="{FF2B5EF4-FFF2-40B4-BE49-F238E27FC236}">
                    <a16:creationId xmlns:a16="http://schemas.microsoft.com/office/drawing/2014/main" id="{2DC343B1-6DB1-4406-B844-2F683A999660}"/>
                  </a:ext>
                </a:extLst>
              </p:cNvPr>
              <p:cNvSpPr/>
              <p:nvPr/>
            </p:nvSpPr>
            <p:spPr bwMode="auto">
              <a:xfrm rot="5400000">
                <a:off x="469618" y="18240390"/>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C91A8B2C-B2D4-4B92-8B7E-8C8A4903DE2A}"/>
                  </a:ext>
                </a:extLst>
              </p:cNvPr>
              <p:cNvSpPr/>
              <p:nvPr/>
            </p:nvSpPr>
            <p:spPr bwMode="auto">
              <a:xfrm rot="5400000">
                <a:off x="548645"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F385E43A-6808-45E0-9295-3BC341598F8D}"/>
                  </a:ext>
                </a:extLst>
              </p:cNvPr>
              <p:cNvSpPr/>
              <p:nvPr/>
            </p:nvSpPr>
            <p:spPr bwMode="auto">
              <a:xfrm rot="5400000">
                <a:off x="39136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AFB6E5CB-3B7D-4096-81AE-CB031A3716A9}"/>
                  </a:ext>
                </a:extLst>
              </p:cNvPr>
              <p:cNvSpPr/>
              <p:nvPr/>
            </p:nvSpPr>
            <p:spPr bwMode="auto">
              <a:xfrm rot="5400000">
                <a:off x="23485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5342B979-354C-4B22-B665-DA69768FDC92}"/>
                  </a:ext>
                </a:extLst>
              </p:cNvPr>
              <p:cNvSpPr/>
              <p:nvPr/>
            </p:nvSpPr>
            <p:spPr bwMode="auto">
              <a:xfrm rot="5400000">
                <a:off x="313109"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7C313C6E-5E61-4D7D-9BA1-06267F745D7E}"/>
                  </a:ext>
                </a:extLst>
              </p:cNvPr>
              <p:cNvSpPr/>
              <p:nvPr/>
            </p:nvSpPr>
            <p:spPr bwMode="auto">
              <a:xfrm rot="10800000">
                <a:off x="1018987" y="18240735"/>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76A2ADD8-B906-45ED-9F54-FC53EF2F6BA4}"/>
                  </a:ext>
                </a:extLst>
              </p:cNvPr>
              <p:cNvSpPr/>
              <p:nvPr/>
            </p:nvSpPr>
            <p:spPr bwMode="auto">
              <a:xfrm>
                <a:off x="861706"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4FFD535-DE19-4325-A9F0-C4DFC2188E7B}"/>
                  </a:ext>
                </a:extLst>
              </p:cNvPr>
              <p:cNvSpPr/>
              <p:nvPr/>
            </p:nvSpPr>
            <p:spPr bwMode="auto">
              <a:xfrm rot="10800000">
                <a:off x="1175498"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60087BB4-D4AE-4F19-996E-798A1AD1E7B9}"/>
                  </a:ext>
                </a:extLst>
              </p:cNvPr>
              <p:cNvSpPr/>
              <p:nvPr/>
            </p:nvSpPr>
            <p:spPr bwMode="auto">
              <a:xfrm rot="10800000">
                <a:off x="1097242"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33C3280D-2D66-4FFA-AA96-C6281B31BFD4}"/>
                  </a:ext>
                </a:extLst>
              </p:cNvPr>
              <p:cNvSpPr/>
              <p:nvPr/>
            </p:nvSpPr>
            <p:spPr bwMode="auto">
              <a:xfrm>
                <a:off x="705196" y="18162100"/>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0" name="Oval 39">
                <a:extLst>
                  <a:ext uri="{FF2B5EF4-FFF2-40B4-BE49-F238E27FC236}">
                    <a16:creationId xmlns:a16="http://schemas.microsoft.com/office/drawing/2014/main" id="{DEBC55B4-2045-4CEB-954D-46CAAA747E42}"/>
                  </a:ext>
                </a:extLst>
              </p:cNvPr>
              <p:cNvSpPr/>
              <p:nvPr/>
            </p:nvSpPr>
            <p:spPr bwMode="auto">
              <a:xfrm>
                <a:off x="626940"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B2A6BE8F-8242-4CE7-BA1C-11E469C3FFEC}"/>
                  </a:ext>
                </a:extLst>
              </p:cNvPr>
              <p:cNvSpPr/>
              <p:nvPr/>
            </p:nvSpPr>
            <p:spPr bwMode="auto">
              <a:xfrm>
                <a:off x="783451" y="18162100"/>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a:extLst>
                  <a:ext uri="{FF2B5EF4-FFF2-40B4-BE49-F238E27FC236}">
                    <a16:creationId xmlns:a16="http://schemas.microsoft.com/office/drawing/2014/main" id="{5C5A31D3-EC59-4C74-A580-DA97B4E2E542}"/>
                  </a:ext>
                </a:extLst>
              </p:cNvPr>
              <p:cNvSpPr/>
              <p:nvPr/>
            </p:nvSpPr>
            <p:spPr bwMode="auto">
              <a:xfrm rot="5400000">
                <a:off x="47000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A051F751-EB14-478A-B4C8-1D894CA6A674}"/>
                  </a:ext>
                </a:extLst>
              </p:cNvPr>
              <p:cNvSpPr/>
              <p:nvPr/>
            </p:nvSpPr>
            <p:spPr bwMode="auto">
              <a:xfrm rot="5400000">
                <a:off x="548645"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2D35F4CF-81C5-43B1-B922-3F99E7F4E349}"/>
                  </a:ext>
                </a:extLst>
              </p:cNvPr>
              <p:cNvSpPr/>
              <p:nvPr/>
            </p:nvSpPr>
            <p:spPr bwMode="auto">
              <a:xfrm rot="5400000">
                <a:off x="39136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Oval 44">
                <a:extLst>
                  <a:ext uri="{FF2B5EF4-FFF2-40B4-BE49-F238E27FC236}">
                    <a16:creationId xmlns:a16="http://schemas.microsoft.com/office/drawing/2014/main" id="{8BDDEEBD-CFB8-4FB9-AEB4-C6176B82B735}"/>
                  </a:ext>
                </a:extLst>
              </p:cNvPr>
              <p:cNvSpPr/>
              <p:nvPr/>
            </p:nvSpPr>
            <p:spPr bwMode="auto">
              <a:xfrm rot="5400000">
                <a:off x="23485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BF716001-6BE3-47B1-B684-0C13C09A3ED6}"/>
                  </a:ext>
                </a:extLst>
              </p:cNvPr>
              <p:cNvSpPr/>
              <p:nvPr/>
            </p:nvSpPr>
            <p:spPr bwMode="auto">
              <a:xfrm rot="5400000">
                <a:off x="313109"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EDA496BE-C38C-41FF-B910-3BEED5DC092D}"/>
                  </a:ext>
                </a:extLst>
              </p:cNvPr>
              <p:cNvSpPr/>
              <p:nvPr/>
            </p:nvSpPr>
            <p:spPr bwMode="auto">
              <a:xfrm rot="5400000">
                <a:off x="940306" y="1816214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a:extLst>
                  <a:ext uri="{FF2B5EF4-FFF2-40B4-BE49-F238E27FC236}">
                    <a16:creationId xmlns:a16="http://schemas.microsoft.com/office/drawing/2014/main" id="{566F6D3E-5D46-47EE-8B97-C0182C7E6154}"/>
                  </a:ext>
                </a:extLst>
              </p:cNvPr>
              <p:cNvSpPr/>
              <p:nvPr/>
            </p:nvSpPr>
            <p:spPr bwMode="auto">
              <a:xfrm rot="10800000">
                <a:off x="1018987"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595526AC-EF12-42A9-A44D-D463274C9BA2}"/>
                  </a:ext>
                </a:extLst>
              </p:cNvPr>
              <p:cNvSpPr/>
              <p:nvPr/>
            </p:nvSpPr>
            <p:spPr bwMode="auto">
              <a:xfrm>
                <a:off x="852235" y="18152302"/>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a:extLst>
                  <a:ext uri="{FF2B5EF4-FFF2-40B4-BE49-F238E27FC236}">
                    <a16:creationId xmlns:a16="http://schemas.microsoft.com/office/drawing/2014/main" id="{74DA0CB9-1F70-4AEB-BCE4-290C92822A2E}"/>
                  </a:ext>
                </a:extLst>
              </p:cNvPr>
              <p:cNvSpPr/>
              <p:nvPr/>
            </p:nvSpPr>
            <p:spPr bwMode="auto">
              <a:xfrm rot="10800000">
                <a:off x="1175498"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Oval 50">
                <a:extLst>
                  <a:ext uri="{FF2B5EF4-FFF2-40B4-BE49-F238E27FC236}">
                    <a16:creationId xmlns:a16="http://schemas.microsoft.com/office/drawing/2014/main" id="{515BFC6A-D232-45DA-A3D7-898E58D41ACD}"/>
                  </a:ext>
                </a:extLst>
              </p:cNvPr>
              <p:cNvSpPr/>
              <p:nvPr/>
            </p:nvSpPr>
            <p:spPr bwMode="auto">
              <a:xfrm rot="10800000">
                <a:off x="1097242"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2" name="Oval 51">
                <a:extLst>
                  <a:ext uri="{FF2B5EF4-FFF2-40B4-BE49-F238E27FC236}">
                    <a16:creationId xmlns:a16="http://schemas.microsoft.com/office/drawing/2014/main" id="{DD131C8F-1E31-4EEE-89B6-E264C5DDE723}"/>
                  </a:ext>
                </a:extLst>
              </p:cNvPr>
              <p:cNvSpPr/>
              <p:nvPr/>
            </p:nvSpPr>
            <p:spPr bwMode="auto">
              <a:xfrm>
                <a:off x="705196"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Oval 52">
                <a:extLst>
                  <a:ext uri="{FF2B5EF4-FFF2-40B4-BE49-F238E27FC236}">
                    <a16:creationId xmlns:a16="http://schemas.microsoft.com/office/drawing/2014/main" id="{C3F8C95A-B79D-4945-9058-D3EFCA8D2358}"/>
                  </a:ext>
                </a:extLst>
              </p:cNvPr>
              <p:cNvSpPr/>
              <p:nvPr/>
            </p:nvSpPr>
            <p:spPr bwMode="auto">
              <a:xfrm>
                <a:off x="626940"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6AF01266-4237-46EA-9DD4-82C02B55F0A1}"/>
                  </a:ext>
                </a:extLst>
              </p:cNvPr>
              <p:cNvSpPr/>
              <p:nvPr/>
            </p:nvSpPr>
            <p:spPr bwMode="auto">
              <a:xfrm>
                <a:off x="783451"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5" name="Oval 54">
                <a:extLst>
                  <a:ext uri="{FF2B5EF4-FFF2-40B4-BE49-F238E27FC236}">
                    <a16:creationId xmlns:a16="http://schemas.microsoft.com/office/drawing/2014/main" id="{5ACAE473-2202-4869-B174-4EF825AFA8CD}"/>
                  </a:ext>
                </a:extLst>
              </p:cNvPr>
              <p:cNvSpPr/>
              <p:nvPr/>
            </p:nvSpPr>
            <p:spPr bwMode="auto">
              <a:xfrm rot="5400000">
                <a:off x="47000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Oval 55">
                <a:extLst>
                  <a:ext uri="{FF2B5EF4-FFF2-40B4-BE49-F238E27FC236}">
                    <a16:creationId xmlns:a16="http://schemas.microsoft.com/office/drawing/2014/main" id="{6775650B-0766-403A-9413-DF4FBC9E4D76}"/>
                  </a:ext>
                </a:extLst>
              </p:cNvPr>
              <p:cNvSpPr/>
              <p:nvPr/>
            </p:nvSpPr>
            <p:spPr bwMode="auto">
              <a:xfrm rot="5400000">
                <a:off x="548645"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31835404-53C6-427B-B6BF-EA53F342F690}"/>
                  </a:ext>
                </a:extLst>
              </p:cNvPr>
              <p:cNvSpPr/>
              <p:nvPr/>
            </p:nvSpPr>
            <p:spPr bwMode="auto">
              <a:xfrm rot="5400000">
                <a:off x="39136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 name="Oval 57">
                <a:extLst>
                  <a:ext uri="{FF2B5EF4-FFF2-40B4-BE49-F238E27FC236}">
                    <a16:creationId xmlns:a16="http://schemas.microsoft.com/office/drawing/2014/main" id="{151FBC4E-7F7D-4054-9065-D478B06AE83A}"/>
                  </a:ext>
                </a:extLst>
              </p:cNvPr>
              <p:cNvSpPr/>
              <p:nvPr/>
            </p:nvSpPr>
            <p:spPr bwMode="auto">
              <a:xfrm rot="5400000">
                <a:off x="23485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val 58">
                <a:extLst>
                  <a:ext uri="{FF2B5EF4-FFF2-40B4-BE49-F238E27FC236}">
                    <a16:creationId xmlns:a16="http://schemas.microsoft.com/office/drawing/2014/main" id="{8AE2C5EF-AC88-42F0-9BA7-708C3931CE5C}"/>
                  </a:ext>
                </a:extLst>
              </p:cNvPr>
              <p:cNvSpPr/>
              <p:nvPr/>
            </p:nvSpPr>
            <p:spPr bwMode="auto">
              <a:xfrm rot="5400000">
                <a:off x="313109"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Oval 59">
                <a:extLst>
                  <a:ext uri="{FF2B5EF4-FFF2-40B4-BE49-F238E27FC236}">
                    <a16:creationId xmlns:a16="http://schemas.microsoft.com/office/drawing/2014/main" id="{DDE0283C-3734-4909-B0FD-077B89356213}"/>
                  </a:ext>
                </a:extLst>
              </p:cNvPr>
              <p:cNvSpPr/>
              <p:nvPr/>
            </p:nvSpPr>
            <p:spPr bwMode="auto">
              <a:xfrm rot="16200000">
                <a:off x="940306" y="1831941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DB8004A8-8847-4666-BB10-984F59C8589F}"/>
                  </a:ext>
                </a:extLst>
              </p:cNvPr>
              <p:cNvSpPr/>
              <p:nvPr/>
            </p:nvSpPr>
            <p:spPr bwMode="auto">
              <a:xfrm rot="10800000">
                <a:off x="996091" y="18293999"/>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00FF299C-4B69-4C50-9819-52C23999B28C}"/>
                  </a:ext>
                </a:extLst>
              </p:cNvPr>
              <p:cNvSpPr/>
              <p:nvPr/>
            </p:nvSpPr>
            <p:spPr bwMode="auto">
              <a:xfrm>
                <a:off x="861706" y="1831937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D51FE3F3-A610-49BE-9AAC-9CB8729B2F96}"/>
                  </a:ext>
                </a:extLst>
              </p:cNvPr>
              <p:cNvSpPr/>
              <p:nvPr/>
            </p:nvSpPr>
            <p:spPr bwMode="auto">
              <a:xfrm rot="10800000">
                <a:off x="1175498"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0681D474-D358-41DD-8C0F-1C33EE7A73FE}"/>
                  </a:ext>
                </a:extLst>
              </p:cNvPr>
              <p:cNvSpPr/>
              <p:nvPr/>
            </p:nvSpPr>
            <p:spPr bwMode="auto">
              <a:xfrm rot="10800000">
                <a:off x="1097242" y="18319370"/>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Oval 64">
                <a:extLst>
                  <a:ext uri="{FF2B5EF4-FFF2-40B4-BE49-F238E27FC236}">
                    <a16:creationId xmlns:a16="http://schemas.microsoft.com/office/drawing/2014/main" id="{6EC117DE-790D-4D9D-91A4-4C9ACECFDB66}"/>
                  </a:ext>
                </a:extLst>
              </p:cNvPr>
              <p:cNvSpPr/>
              <p:nvPr/>
            </p:nvSpPr>
            <p:spPr bwMode="auto">
              <a:xfrm rot="5400000">
                <a:off x="70515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Oval 65">
                <a:extLst>
                  <a:ext uri="{FF2B5EF4-FFF2-40B4-BE49-F238E27FC236}">
                    <a16:creationId xmlns:a16="http://schemas.microsoft.com/office/drawing/2014/main" id="{FE012BD0-AE70-4267-BA61-81DE6201ED75}"/>
                  </a:ext>
                </a:extLst>
              </p:cNvPr>
              <p:cNvSpPr/>
              <p:nvPr/>
            </p:nvSpPr>
            <p:spPr bwMode="auto">
              <a:xfrm rot="5400000">
                <a:off x="626900"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Oval 66">
                <a:extLst>
                  <a:ext uri="{FF2B5EF4-FFF2-40B4-BE49-F238E27FC236}">
                    <a16:creationId xmlns:a16="http://schemas.microsoft.com/office/drawing/2014/main" id="{AB34E2D7-21D9-4F77-AF96-4F63B4CEC94E}"/>
                  </a:ext>
                </a:extLst>
              </p:cNvPr>
              <p:cNvSpPr/>
              <p:nvPr/>
            </p:nvSpPr>
            <p:spPr bwMode="auto">
              <a:xfrm rot="5400000">
                <a:off x="780128" y="18079555"/>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Oval 67">
                <a:extLst>
                  <a:ext uri="{FF2B5EF4-FFF2-40B4-BE49-F238E27FC236}">
                    <a16:creationId xmlns:a16="http://schemas.microsoft.com/office/drawing/2014/main" id="{1FB99F12-D65C-41F2-ADEB-CC7571CF231C}"/>
                  </a:ext>
                </a:extLst>
              </p:cNvPr>
              <p:cNvSpPr/>
              <p:nvPr/>
            </p:nvSpPr>
            <p:spPr bwMode="auto">
              <a:xfrm rot="5400000">
                <a:off x="47000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6F792DE4-0A7B-4414-ADB3-71029018947B}"/>
                  </a:ext>
                </a:extLst>
              </p:cNvPr>
              <p:cNvSpPr/>
              <p:nvPr/>
            </p:nvSpPr>
            <p:spPr bwMode="auto">
              <a:xfrm rot="5400000">
                <a:off x="54864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6E0ACB49-3CA8-41BF-B55F-BC980A3A0EC8}"/>
                  </a:ext>
                </a:extLst>
              </p:cNvPr>
              <p:cNvSpPr/>
              <p:nvPr/>
            </p:nvSpPr>
            <p:spPr bwMode="auto">
              <a:xfrm rot="5400000">
                <a:off x="39136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2979DF3B-82A1-4769-B793-D664FDD65594}"/>
                  </a:ext>
                </a:extLst>
              </p:cNvPr>
              <p:cNvSpPr/>
              <p:nvPr/>
            </p:nvSpPr>
            <p:spPr bwMode="auto">
              <a:xfrm rot="5400000">
                <a:off x="23485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B582A3B-1387-4E59-ACC7-198F37C92A55}"/>
                  </a:ext>
                </a:extLst>
              </p:cNvPr>
              <p:cNvSpPr/>
              <p:nvPr/>
            </p:nvSpPr>
            <p:spPr bwMode="auto">
              <a:xfrm rot="5400000">
                <a:off x="313109"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Oval 72">
                <a:extLst>
                  <a:ext uri="{FF2B5EF4-FFF2-40B4-BE49-F238E27FC236}">
                    <a16:creationId xmlns:a16="http://schemas.microsoft.com/office/drawing/2014/main" id="{A7FEB1B4-43AE-42EF-8F02-FEBA94E1A97E}"/>
                  </a:ext>
                </a:extLst>
              </p:cNvPr>
              <p:cNvSpPr/>
              <p:nvPr/>
            </p:nvSpPr>
            <p:spPr bwMode="auto">
              <a:xfrm rot="5400000">
                <a:off x="940306" y="18083892"/>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4" name="Oval 73">
                <a:extLst>
                  <a:ext uri="{FF2B5EF4-FFF2-40B4-BE49-F238E27FC236}">
                    <a16:creationId xmlns:a16="http://schemas.microsoft.com/office/drawing/2014/main" id="{B1FCEB4D-BC3F-4A1F-B06B-7E3F65F4A829}"/>
                  </a:ext>
                </a:extLst>
              </p:cNvPr>
              <p:cNvSpPr/>
              <p:nvPr/>
            </p:nvSpPr>
            <p:spPr bwMode="auto">
              <a:xfrm rot="5400000">
                <a:off x="1018946"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5" name="Oval 74">
                <a:extLst>
                  <a:ext uri="{FF2B5EF4-FFF2-40B4-BE49-F238E27FC236}">
                    <a16:creationId xmlns:a16="http://schemas.microsoft.com/office/drawing/2014/main" id="{CB0ABC9C-D487-4F79-80B5-98AD91111EBF}"/>
                  </a:ext>
                </a:extLst>
              </p:cNvPr>
              <p:cNvSpPr/>
              <p:nvPr/>
            </p:nvSpPr>
            <p:spPr bwMode="auto">
              <a:xfrm rot="5400000">
                <a:off x="861666" y="18083892"/>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Oval 75">
                <a:extLst>
                  <a:ext uri="{FF2B5EF4-FFF2-40B4-BE49-F238E27FC236}">
                    <a16:creationId xmlns:a16="http://schemas.microsoft.com/office/drawing/2014/main" id="{B0F166C3-3DBC-4675-86A5-998AE34F4937}"/>
                  </a:ext>
                </a:extLst>
              </p:cNvPr>
              <p:cNvSpPr/>
              <p:nvPr/>
            </p:nvSpPr>
            <p:spPr bwMode="auto">
              <a:xfrm rot="10800000">
                <a:off x="1175498"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7" name="Oval 76">
                <a:extLst>
                  <a:ext uri="{FF2B5EF4-FFF2-40B4-BE49-F238E27FC236}">
                    <a16:creationId xmlns:a16="http://schemas.microsoft.com/office/drawing/2014/main" id="{41879D3A-80A4-428B-A79E-EFBA817DBDB8}"/>
                  </a:ext>
                </a:extLst>
              </p:cNvPr>
              <p:cNvSpPr/>
              <p:nvPr/>
            </p:nvSpPr>
            <p:spPr bwMode="auto">
              <a:xfrm rot="10800000">
                <a:off x="1097242"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Oval 77">
                <a:extLst>
                  <a:ext uri="{FF2B5EF4-FFF2-40B4-BE49-F238E27FC236}">
                    <a16:creationId xmlns:a16="http://schemas.microsoft.com/office/drawing/2014/main" id="{07C6B0E4-67AC-471F-BCF7-9EC8F7B6FF97}"/>
                  </a:ext>
                </a:extLst>
              </p:cNvPr>
              <p:cNvSpPr/>
              <p:nvPr/>
            </p:nvSpPr>
            <p:spPr bwMode="auto">
              <a:xfrm>
                <a:off x="705196"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2CC3B8E2-AF00-4FB8-B757-14409D82FA06}"/>
                  </a:ext>
                </a:extLst>
              </p:cNvPr>
              <p:cNvSpPr/>
              <p:nvPr/>
            </p:nvSpPr>
            <p:spPr bwMode="auto">
              <a:xfrm>
                <a:off x="626940"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45F29F89-9ACE-457D-9DB7-264809278EBF}"/>
                  </a:ext>
                </a:extLst>
              </p:cNvPr>
              <p:cNvSpPr/>
              <p:nvPr/>
            </p:nvSpPr>
            <p:spPr bwMode="auto">
              <a:xfrm>
                <a:off x="783451"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08999A73-9BD6-4454-B041-8CFBFF48F487}"/>
                  </a:ext>
                </a:extLst>
              </p:cNvPr>
              <p:cNvSpPr/>
              <p:nvPr/>
            </p:nvSpPr>
            <p:spPr bwMode="auto">
              <a:xfrm rot="5400000">
                <a:off x="47000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2" name="Oval 81">
                <a:extLst>
                  <a:ext uri="{FF2B5EF4-FFF2-40B4-BE49-F238E27FC236}">
                    <a16:creationId xmlns:a16="http://schemas.microsoft.com/office/drawing/2014/main" id="{3A3DAD6D-01BD-414A-AC8C-0D296B340D40}"/>
                  </a:ext>
                </a:extLst>
              </p:cNvPr>
              <p:cNvSpPr/>
              <p:nvPr/>
            </p:nvSpPr>
            <p:spPr bwMode="auto">
              <a:xfrm rot="5400000">
                <a:off x="548645"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3" name="Oval 82">
                <a:extLst>
                  <a:ext uri="{FF2B5EF4-FFF2-40B4-BE49-F238E27FC236}">
                    <a16:creationId xmlns:a16="http://schemas.microsoft.com/office/drawing/2014/main" id="{F4D2650C-3F25-4A67-9EEB-67F8B6E8D9D2}"/>
                  </a:ext>
                </a:extLst>
              </p:cNvPr>
              <p:cNvSpPr/>
              <p:nvPr/>
            </p:nvSpPr>
            <p:spPr bwMode="auto">
              <a:xfrm rot="5400000">
                <a:off x="39136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Oval 83">
                <a:extLst>
                  <a:ext uri="{FF2B5EF4-FFF2-40B4-BE49-F238E27FC236}">
                    <a16:creationId xmlns:a16="http://schemas.microsoft.com/office/drawing/2014/main" id="{AE589AB7-21A5-48AF-A77B-1CD27A93C3A6}"/>
                  </a:ext>
                </a:extLst>
              </p:cNvPr>
              <p:cNvSpPr/>
              <p:nvPr/>
            </p:nvSpPr>
            <p:spPr bwMode="auto">
              <a:xfrm rot="5400000">
                <a:off x="23485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5" name="Oval 84">
                <a:extLst>
                  <a:ext uri="{FF2B5EF4-FFF2-40B4-BE49-F238E27FC236}">
                    <a16:creationId xmlns:a16="http://schemas.microsoft.com/office/drawing/2014/main" id="{6C6D6FC4-272B-4065-8A20-70F84AF588FA}"/>
                  </a:ext>
                </a:extLst>
              </p:cNvPr>
              <p:cNvSpPr/>
              <p:nvPr/>
            </p:nvSpPr>
            <p:spPr bwMode="auto">
              <a:xfrm rot="5400000">
                <a:off x="313109"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91ABA9C6-7426-4CF4-9009-938105F9D91F}"/>
                  </a:ext>
                </a:extLst>
              </p:cNvPr>
              <p:cNvSpPr/>
              <p:nvPr/>
            </p:nvSpPr>
            <p:spPr bwMode="auto">
              <a:xfrm rot="16200000">
                <a:off x="940306" y="1839765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C18C86A4-39A9-4397-AF82-D741F6F2B739}"/>
                  </a:ext>
                </a:extLst>
              </p:cNvPr>
              <p:cNvSpPr/>
              <p:nvPr/>
            </p:nvSpPr>
            <p:spPr bwMode="auto">
              <a:xfrm rot="16200000">
                <a:off x="1018946" y="1839765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CD25E05A-F696-4564-A06E-B404F2978E46}"/>
                  </a:ext>
                </a:extLst>
              </p:cNvPr>
              <p:cNvSpPr/>
              <p:nvPr/>
            </p:nvSpPr>
            <p:spPr bwMode="auto">
              <a:xfrm rot="16200000">
                <a:off x="861666" y="18397658"/>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0F4386B3-1354-41D6-9D77-AB6CCABAAC88}"/>
                  </a:ext>
                </a:extLst>
              </p:cNvPr>
              <p:cNvSpPr/>
              <p:nvPr/>
            </p:nvSpPr>
            <p:spPr bwMode="auto">
              <a:xfrm rot="10800000">
                <a:off x="1175498" y="18397618"/>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Oval 89">
                <a:extLst>
                  <a:ext uri="{FF2B5EF4-FFF2-40B4-BE49-F238E27FC236}">
                    <a16:creationId xmlns:a16="http://schemas.microsoft.com/office/drawing/2014/main" id="{9C660F7C-B61C-40F1-A031-1C14C33B0594}"/>
                  </a:ext>
                </a:extLst>
              </p:cNvPr>
              <p:cNvSpPr/>
              <p:nvPr/>
            </p:nvSpPr>
            <p:spPr bwMode="auto">
              <a:xfrm rot="10800000">
                <a:off x="1097242" y="18397618"/>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Oval 90">
                <a:extLst>
                  <a:ext uri="{FF2B5EF4-FFF2-40B4-BE49-F238E27FC236}">
                    <a16:creationId xmlns:a16="http://schemas.microsoft.com/office/drawing/2014/main" id="{7F5840BE-4788-4273-ACF1-61CEA4D4A6EF}"/>
                  </a:ext>
                </a:extLst>
              </p:cNvPr>
              <p:cNvSpPr/>
              <p:nvPr/>
            </p:nvSpPr>
            <p:spPr bwMode="auto">
              <a:xfrm>
                <a:off x="705196"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2" name="Oval 91">
                <a:extLst>
                  <a:ext uri="{FF2B5EF4-FFF2-40B4-BE49-F238E27FC236}">
                    <a16:creationId xmlns:a16="http://schemas.microsoft.com/office/drawing/2014/main" id="{2A786B43-D90D-43CF-96C3-62DB49E82411}"/>
                  </a:ext>
                </a:extLst>
              </p:cNvPr>
              <p:cNvSpPr/>
              <p:nvPr/>
            </p:nvSpPr>
            <p:spPr bwMode="auto">
              <a:xfrm>
                <a:off x="626940"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A1E87449-CFCF-421D-8BF5-71CEB82C343D}"/>
                  </a:ext>
                </a:extLst>
              </p:cNvPr>
              <p:cNvSpPr/>
              <p:nvPr/>
            </p:nvSpPr>
            <p:spPr bwMode="auto">
              <a:xfrm>
                <a:off x="783451"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4" name="Oval 93">
                <a:extLst>
                  <a:ext uri="{FF2B5EF4-FFF2-40B4-BE49-F238E27FC236}">
                    <a16:creationId xmlns:a16="http://schemas.microsoft.com/office/drawing/2014/main" id="{EDDEEE3E-A36F-4609-B3E8-6591F278C0DA}"/>
                  </a:ext>
                </a:extLst>
              </p:cNvPr>
              <p:cNvSpPr/>
              <p:nvPr/>
            </p:nvSpPr>
            <p:spPr bwMode="auto">
              <a:xfrm rot="5400000">
                <a:off x="47000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5" name="Oval 94">
                <a:extLst>
                  <a:ext uri="{FF2B5EF4-FFF2-40B4-BE49-F238E27FC236}">
                    <a16:creationId xmlns:a16="http://schemas.microsoft.com/office/drawing/2014/main" id="{5F3129B0-5623-4DC2-B53E-EE668AC53F75}"/>
                  </a:ext>
                </a:extLst>
              </p:cNvPr>
              <p:cNvSpPr/>
              <p:nvPr/>
            </p:nvSpPr>
            <p:spPr bwMode="auto">
              <a:xfrm rot="5400000">
                <a:off x="548645"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6" name="Oval 95">
                <a:extLst>
                  <a:ext uri="{FF2B5EF4-FFF2-40B4-BE49-F238E27FC236}">
                    <a16:creationId xmlns:a16="http://schemas.microsoft.com/office/drawing/2014/main" id="{0F12C477-2B64-45E2-889A-FE15C59F88D8}"/>
                  </a:ext>
                </a:extLst>
              </p:cNvPr>
              <p:cNvSpPr/>
              <p:nvPr/>
            </p:nvSpPr>
            <p:spPr bwMode="auto">
              <a:xfrm rot="5400000">
                <a:off x="39136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7" name="Oval 96">
                <a:extLst>
                  <a:ext uri="{FF2B5EF4-FFF2-40B4-BE49-F238E27FC236}">
                    <a16:creationId xmlns:a16="http://schemas.microsoft.com/office/drawing/2014/main" id="{DFC103DA-65A7-4F66-8509-3A4ED58FFEC1}"/>
                  </a:ext>
                </a:extLst>
              </p:cNvPr>
              <p:cNvSpPr/>
              <p:nvPr/>
            </p:nvSpPr>
            <p:spPr bwMode="auto">
              <a:xfrm rot="5400000">
                <a:off x="23485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Oval 97">
                <a:extLst>
                  <a:ext uri="{FF2B5EF4-FFF2-40B4-BE49-F238E27FC236}">
                    <a16:creationId xmlns:a16="http://schemas.microsoft.com/office/drawing/2014/main" id="{0E7F0636-9AEB-4AB1-88B9-DC39DC2C5300}"/>
                  </a:ext>
                </a:extLst>
              </p:cNvPr>
              <p:cNvSpPr/>
              <p:nvPr/>
            </p:nvSpPr>
            <p:spPr bwMode="auto">
              <a:xfrm rot="5400000">
                <a:off x="313109"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Oval 98">
                <a:extLst>
                  <a:ext uri="{FF2B5EF4-FFF2-40B4-BE49-F238E27FC236}">
                    <a16:creationId xmlns:a16="http://schemas.microsoft.com/office/drawing/2014/main" id="{EAE4B986-9B00-4727-A14F-FE51B3E5DBAC}"/>
                  </a:ext>
                </a:extLst>
              </p:cNvPr>
              <p:cNvSpPr/>
              <p:nvPr/>
            </p:nvSpPr>
            <p:spPr bwMode="auto">
              <a:xfrm rot="16200000">
                <a:off x="940306" y="18475905"/>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Oval 99">
                <a:extLst>
                  <a:ext uri="{FF2B5EF4-FFF2-40B4-BE49-F238E27FC236}">
                    <a16:creationId xmlns:a16="http://schemas.microsoft.com/office/drawing/2014/main" id="{14FE97C8-1B2D-497E-ABF1-5411D9C417CB}"/>
                  </a:ext>
                </a:extLst>
              </p:cNvPr>
              <p:cNvSpPr/>
              <p:nvPr/>
            </p:nvSpPr>
            <p:spPr bwMode="auto">
              <a:xfrm rot="16200000">
                <a:off x="1018946" y="18475905"/>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1" name="Oval 100">
                <a:extLst>
                  <a:ext uri="{FF2B5EF4-FFF2-40B4-BE49-F238E27FC236}">
                    <a16:creationId xmlns:a16="http://schemas.microsoft.com/office/drawing/2014/main" id="{E477A009-84E2-46F8-93DE-8B5E88949FDF}"/>
                  </a:ext>
                </a:extLst>
              </p:cNvPr>
              <p:cNvSpPr/>
              <p:nvPr/>
            </p:nvSpPr>
            <p:spPr bwMode="auto">
              <a:xfrm rot="16200000">
                <a:off x="861666"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743434B5-9A3B-4515-9DBA-E0AAA8E36BDB}"/>
                  </a:ext>
                </a:extLst>
              </p:cNvPr>
              <p:cNvSpPr/>
              <p:nvPr/>
            </p:nvSpPr>
            <p:spPr bwMode="auto">
              <a:xfrm rot="10800000">
                <a:off x="1175498"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A5BC261F-DF9A-43F6-B5B2-C64A02F60C92}"/>
                  </a:ext>
                </a:extLst>
              </p:cNvPr>
              <p:cNvSpPr/>
              <p:nvPr/>
            </p:nvSpPr>
            <p:spPr bwMode="auto">
              <a:xfrm>
                <a:off x="1097242" y="1847586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0DBA5D9D-8362-4178-A481-8B6209BE91FA}"/>
                  </a:ext>
                </a:extLst>
              </p:cNvPr>
              <p:cNvSpPr/>
              <p:nvPr/>
            </p:nvSpPr>
            <p:spPr bwMode="auto">
              <a:xfrm rot="10800000">
                <a:off x="783451"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F9145F66-A680-4620-B677-FD0566AC1971}"/>
                  </a:ext>
                </a:extLst>
              </p:cNvPr>
              <p:cNvSpPr/>
              <p:nvPr/>
            </p:nvSpPr>
            <p:spPr bwMode="auto">
              <a:xfrm rot="5400000">
                <a:off x="9403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92337F0B-8894-4664-9152-9AC7ADA99D42}"/>
                  </a:ext>
                </a:extLst>
              </p:cNvPr>
              <p:cNvSpPr/>
              <p:nvPr/>
            </p:nvSpPr>
            <p:spPr bwMode="auto">
              <a:xfrm rot="5400000">
                <a:off x="101894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EF373394-3DAA-4F68-9283-73BD5D4786DB}"/>
                  </a:ext>
                </a:extLst>
              </p:cNvPr>
              <p:cNvSpPr/>
              <p:nvPr/>
            </p:nvSpPr>
            <p:spPr bwMode="auto">
              <a:xfrm rot="5400000">
                <a:off x="86166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AEE152A3-BCCB-4767-BB26-AE855D0D7598}"/>
                  </a:ext>
                </a:extLst>
              </p:cNvPr>
              <p:cNvSpPr/>
              <p:nvPr/>
            </p:nvSpPr>
            <p:spPr bwMode="auto">
              <a:xfrm rot="10800000">
                <a:off x="1175498"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5DCF7341-C27A-4B88-95F4-BF5649F7F4C7}"/>
                  </a:ext>
                </a:extLst>
              </p:cNvPr>
              <p:cNvSpPr/>
              <p:nvPr/>
            </p:nvSpPr>
            <p:spPr bwMode="auto">
              <a:xfrm>
                <a:off x="1097242"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Oval 109">
                <a:extLst>
                  <a:ext uri="{FF2B5EF4-FFF2-40B4-BE49-F238E27FC236}">
                    <a16:creationId xmlns:a16="http://schemas.microsoft.com/office/drawing/2014/main" id="{F89D911F-1C86-438C-BA78-181BC79712C4}"/>
                  </a:ext>
                </a:extLst>
              </p:cNvPr>
              <p:cNvSpPr/>
              <p:nvPr/>
            </p:nvSpPr>
            <p:spPr bwMode="auto">
              <a:xfrm rot="10800000">
                <a:off x="783451" y="17927356"/>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Oval 110">
                <a:extLst>
                  <a:ext uri="{FF2B5EF4-FFF2-40B4-BE49-F238E27FC236}">
                    <a16:creationId xmlns:a16="http://schemas.microsoft.com/office/drawing/2014/main" id="{51C9874F-EFE0-4BD3-AB00-37BE1F32A5A0}"/>
                  </a:ext>
                </a:extLst>
              </p:cNvPr>
              <p:cNvSpPr/>
              <p:nvPr/>
            </p:nvSpPr>
            <p:spPr bwMode="auto">
              <a:xfrm rot="5400000">
                <a:off x="94030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7877FECD-1272-48D0-83A0-D6A24FB5DEB5}"/>
                  </a:ext>
                </a:extLst>
              </p:cNvPr>
              <p:cNvSpPr/>
              <p:nvPr/>
            </p:nvSpPr>
            <p:spPr bwMode="auto">
              <a:xfrm rot="5400000">
                <a:off x="101894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3" name="Oval 112">
                <a:extLst>
                  <a:ext uri="{FF2B5EF4-FFF2-40B4-BE49-F238E27FC236}">
                    <a16:creationId xmlns:a16="http://schemas.microsoft.com/office/drawing/2014/main" id="{B36C0F42-BBED-4ACB-BEA2-0B9AA904C446}"/>
                  </a:ext>
                </a:extLst>
              </p:cNvPr>
              <p:cNvSpPr/>
              <p:nvPr/>
            </p:nvSpPr>
            <p:spPr bwMode="auto">
              <a:xfrm rot="5400000">
                <a:off x="8616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a:extLst>
                  <a:ext uri="{FF2B5EF4-FFF2-40B4-BE49-F238E27FC236}">
                    <a16:creationId xmlns:a16="http://schemas.microsoft.com/office/drawing/2014/main" id="{E172B9ED-EE9A-423D-8B83-D740753D2FD3}"/>
                  </a:ext>
                </a:extLst>
              </p:cNvPr>
              <p:cNvSpPr/>
              <p:nvPr/>
            </p:nvSpPr>
            <p:spPr bwMode="auto">
              <a:xfrm rot="5400000">
                <a:off x="11754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a:extLst>
                  <a:ext uri="{FF2B5EF4-FFF2-40B4-BE49-F238E27FC236}">
                    <a16:creationId xmlns:a16="http://schemas.microsoft.com/office/drawing/2014/main" id="{1BC887DD-6E4F-4A79-A2D0-5DF66C027BF5}"/>
                  </a:ext>
                </a:extLst>
              </p:cNvPr>
              <p:cNvSpPr/>
              <p:nvPr/>
            </p:nvSpPr>
            <p:spPr bwMode="auto">
              <a:xfrm rot="5400000">
                <a:off x="1097202"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Oval 115">
                <a:extLst>
                  <a:ext uri="{FF2B5EF4-FFF2-40B4-BE49-F238E27FC236}">
                    <a16:creationId xmlns:a16="http://schemas.microsoft.com/office/drawing/2014/main" id="{50578641-21B6-4A8B-8710-0ACD6DE3A27B}"/>
                  </a:ext>
                </a:extLst>
              </p:cNvPr>
              <p:cNvSpPr/>
              <p:nvPr/>
            </p:nvSpPr>
            <p:spPr bwMode="auto">
              <a:xfrm rot="10800000">
                <a:off x="783451" y="1784910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6D2BEB9F-3B91-4B6A-BD85-A664B2FD658C}"/>
                  </a:ext>
                </a:extLst>
              </p:cNvPr>
              <p:cNvSpPr/>
              <p:nvPr/>
            </p:nvSpPr>
            <p:spPr bwMode="auto">
              <a:xfrm rot="5400000">
                <a:off x="94030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A071EEED-CE34-47C1-9DE6-2BBE8412160A}"/>
                  </a:ext>
                </a:extLst>
              </p:cNvPr>
              <p:cNvSpPr/>
              <p:nvPr/>
            </p:nvSpPr>
            <p:spPr bwMode="auto">
              <a:xfrm rot="5400000">
                <a:off x="101894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9" name="Oval 118">
                <a:extLst>
                  <a:ext uri="{FF2B5EF4-FFF2-40B4-BE49-F238E27FC236}">
                    <a16:creationId xmlns:a16="http://schemas.microsoft.com/office/drawing/2014/main" id="{73681DFB-15B7-43ED-8801-E6C8B6A55CA9}"/>
                  </a:ext>
                </a:extLst>
              </p:cNvPr>
              <p:cNvSpPr/>
              <p:nvPr/>
            </p:nvSpPr>
            <p:spPr bwMode="auto">
              <a:xfrm rot="5400000">
                <a:off x="86166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Oval 119">
                <a:extLst>
                  <a:ext uri="{FF2B5EF4-FFF2-40B4-BE49-F238E27FC236}">
                    <a16:creationId xmlns:a16="http://schemas.microsoft.com/office/drawing/2014/main" id="{F1E69C78-A782-4F7D-8933-C094E5FD3610}"/>
                  </a:ext>
                </a:extLst>
              </p:cNvPr>
              <p:cNvSpPr/>
              <p:nvPr/>
            </p:nvSpPr>
            <p:spPr bwMode="auto">
              <a:xfrm rot="5400000">
                <a:off x="1175457"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C9DD8D4A-CCA5-4CD8-A436-668A964241AC}"/>
                  </a:ext>
                </a:extLst>
              </p:cNvPr>
              <p:cNvSpPr/>
              <p:nvPr/>
            </p:nvSpPr>
            <p:spPr bwMode="auto">
              <a:xfrm rot="5400000">
                <a:off x="1097202"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Oval 121">
                <a:extLst>
                  <a:ext uri="{FF2B5EF4-FFF2-40B4-BE49-F238E27FC236}">
                    <a16:creationId xmlns:a16="http://schemas.microsoft.com/office/drawing/2014/main" id="{E0AFE154-94AC-4DCE-A8D8-2B9ED35ABE6E}"/>
                  </a:ext>
                </a:extLst>
              </p:cNvPr>
              <p:cNvSpPr/>
              <p:nvPr/>
            </p:nvSpPr>
            <p:spPr bwMode="auto">
              <a:xfrm rot="10800000">
                <a:off x="783451" y="1777047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A3A11EB5-0A68-4E08-AE07-D070C673A682}"/>
                  </a:ext>
                </a:extLst>
              </p:cNvPr>
              <p:cNvSpPr/>
              <p:nvPr/>
            </p:nvSpPr>
            <p:spPr bwMode="auto">
              <a:xfrm rot="5400000">
                <a:off x="939919" y="17770128"/>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4" name="Oval 123">
                <a:extLst>
                  <a:ext uri="{FF2B5EF4-FFF2-40B4-BE49-F238E27FC236}">
                    <a16:creationId xmlns:a16="http://schemas.microsoft.com/office/drawing/2014/main" id="{4AF19EEC-99C9-47AD-9E3E-501D28D76033}"/>
                  </a:ext>
                </a:extLst>
              </p:cNvPr>
              <p:cNvSpPr/>
              <p:nvPr/>
            </p:nvSpPr>
            <p:spPr bwMode="auto">
              <a:xfrm rot="5400000">
                <a:off x="101894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Oval 124">
                <a:extLst>
                  <a:ext uri="{FF2B5EF4-FFF2-40B4-BE49-F238E27FC236}">
                    <a16:creationId xmlns:a16="http://schemas.microsoft.com/office/drawing/2014/main" id="{589522F2-3FB2-4FA9-8DD8-66FED74B95A9}"/>
                  </a:ext>
                </a:extLst>
              </p:cNvPr>
              <p:cNvSpPr/>
              <p:nvPr/>
            </p:nvSpPr>
            <p:spPr bwMode="auto">
              <a:xfrm rot="5400000">
                <a:off x="86166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Oval 125">
                <a:extLst>
                  <a:ext uri="{FF2B5EF4-FFF2-40B4-BE49-F238E27FC236}">
                    <a16:creationId xmlns:a16="http://schemas.microsoft.com/office/drawing/2014/main" id="{B1C8A379-04F8-452E-9614-B2734BE4AB0D}"/>
                  </a:ext>
                </a:extLst>
              </p:cNvPr>
              <p:cNvSpPr/>
              <p:nvPr/>
            </p:nvSpPr>
            <p:spPr bwMode="auto">
              <a:xfrm rot="5400000">
                <a:off x="1175457"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Oval 126">
                <a:extLst>
                  <a:ext uri="{FF2B5EF4-FFF2-40B4-BE49-F238E27FC236}">
                    <a16:creationId xmlns:a16="http://schemas.microsoft.com/office/drawing/2014/main" id="{FEA89B2A-A885-4AB5-9B11-103039673E22}"/>
                  </a:ext>
                </a:extLst>
              </p:cNvPr>
              <p:cNvSpPr/>
              <p:nvPr/>
            </p:nvSpPr>
            <p:spPr bwMode="auto">
              <a:xfrm rot="5400000">
                <a:off x="1097202"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Oval 127">
                <a:extLst>
                  <a:ext uri="{FF2B5EF4-FFF2-40B4-BE49-F238E27FC236}">
                    <a16:creationId xmlns:a16="http://schemas.microsoft.com/office/drawing/2014/main" id="{A85BD4AC-594A-42B8-9F3A-0F055FD08B97}"/>
                  </a:ext>
                </a:extLst>
              </p:cNvPr>
              <p:cNvSpPr/>
              <p:nvPr/>
            </p:nvSpPr>
            <p:spPr bwMode="auto">
              <a:xfrm rot="10800000">
                <a:off x="783451" y="1769183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Oval 128">
                <a:extLst>
                  <a:ext uri="{FF2B5EF4-FFF2-40B4-BE49-F238E27FC236}">
                    <a16:creationId xmlns:a16="http://schemas.microsoft.com/office/drawing/2014/main" id="{F69701A7-5EFE-4111-AFF0-461AC5FF04C1}"/>
                  </a:ext>
                </a:extLst>
              </p:cNvPr>
              <p:cNvSpPr/>
              <p:nvPr/>
            </p:nvSpPr>
            <p:spPr bwMode="auto">
              <a:xfrm rot="5400000">
                <a:off x="94030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Oval 129">
                <a:extLst>
                  <a:ext uri="{FF2B5EF4-FFF2-40B4-BE49-F238E27FC236}">
                    <a16:creationId xmlns:a16="http://schemas.microsoft.com/office/drawing/2014/main" id="{869D412B-E8B8-47F7-9F74-3D165E221D98}"/>
                  </a:ext>
                </a:extLst>
              </p:cNvPr>
              <p:cNvSpPr/>
              <p:nvPr/>
            </p:nvSpPr>
            <p:spPr bwMode="auto">
              <a:xfrm rot="5400000">
                <a:off x="101894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773653C1-5DD2-4392-8795-2B9B0AD83D84}"/>
                  </a:ext>
                </a:extLst>
              </p:cNvPr>
              <p:cNvSpPr/>
              <p:nvPr/>
            </p:nvSpPr>
            <p:spPr bwMode="auto">
              <a:xfrm rot="5400000">
                <a:off x="86166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E4607AD4-7304-4926-A752-503268149E9D}"/>
                  </a:ext>
                </a:extLst>
              </p:cNvPr>
              <p:cNvSpPr/>
              <p:nvPr/>
            </p:nvSpPr>
            <p:spPr bwMode="auto">
              <a:xfrm rot="5400000">
                <a:off x="1175457"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C105E98A-92E4-4D3C-A637-B36381A75ADC}"/>
                  </a:ext>
                </a:extLst>
              </p:cNvPr>
              <p:cNvSpPr/>
              <p:nvPr/>
            </p:nvSpPr>
            <p:spPr bwMode="auto">
              <a:xfrm rot="5400000">
                <a:off x="1097202"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Oval 133">
                <a:extLst>
                  <a:ext uri="{FF2B5EF4-FFF2-40B4-BE49-F238E27FC236}">
                    <a16:creationId xmlns:a16="http://schemas.microsoft.com/office/drawing/2014/main" id="{176DA820-607F-4618-9842-01DB4F8482BF}"/>
                  </a:ext>
                </a:extLst>
              </p:cNvPr>
              <p:cNvSpPr/>
              <p:nvPr/>
            </p:nvSpPr>
            <p:spPr bwMode="auto">
              <a:xfrm rot="10800000">
                <a:off x="783451" y="1761359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Oval 134">
                <a:extLst>
                  <a:ext uri="{FF2B5EF4-FFF2-40B4-BE49-F238E27FC236}">
                    <a16:creationId xmlns:a16="http://schemas.microsoft.com/office/drawing/2014/main" id="{6152625A-6590-400D-A25D-D33B645982EA}"/>
                  </a:ext>
                </a:extLst>
              </p:cNvPr>
              <p:cNvSpPr/>
              <p:nvPr/>
            </p:nvSpPr>
            <p:spPr bwMode="auto">
              <a:xfrm rot="5400000">
                <a:off x="94030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Oval 135">
                <a:extLst>
                  <a:ext uri="{FF2B5EF4-FFF2-40B4-BE49-F238E27FC236}">
                    <a16:creationId xmlns:a16="http://schemas.microsoft.com/office/drawing/2014/main" id="{0C7DD7E3-CB9F-4628-9183-AE35D80CDD92}"/>
                  </a:ext>
                </a:extLst>
              </p:cNvPr>
              <p:cNvSpPr/>
              <p:nvPr/>
            </p:nvSpPr>
            <p:spPr bwMode="auto">
              <a:xfrm rot="5400000">
                <a:off x="101894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Oval 136">
                <a:extLst>
                  <a:ext uri="{FF2B5EF4-FFF2-40B4-BE49-F238E27FC236}">
                    <a16:creationId xmlns:a16="http://schemas.microsoft.com/office/drawing/2014/main" id="{037FFA40-0543-4AD3-8EA4-DD50BE0CE219}"/>
                  </a:ext>
                </a:extLst>
              </p:cNvPr>
              <p:cNvSpPr/>
              <p:nvPr/>
            </p:nvSpPr>
            <p:spPr bwMode="auto">
              <a:xfrm rot="5400000">
                <a:off x="86166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Oval 137">
                <a:extLst>
                  <a:ext uri="{FF2B5EF4-FFF2-40B4-BE49-F238E27FC236}">
                    <a16:creationId xmlns:a16="http://schemas.microsoft.com/office/drawing/2014/main" id="{10F74705-B6FC-411F-8551-45D0D8043F85}"/>
                  </a:ext>
                </a:extLst>
              </p:cNvPr>
              <p:cNvSpPr/>
              <p:nvPr/>
            </p:nvSpPr>
            <p:spPr bwMode="auto">
              <a:xfrm rot="5400000">
                <a:off x="1175457"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Oval 138">
                <a:extLst>
                  <a:ext uri="{FF2B5EF4-FFF2-40B4-BE49-F238E27FC236}">
                    <a16:creationId xmlns:a16="http://schemas.microsoft.com/office/drawing/2014/main" id="{7CE5B157-D244-4025-820A-2A993F62FD3A}"/>
                  </a:ext>
                </a:extLst>
              </p:cNvPr>
              <p:cNvSpPr/>
              <p:nvPr/>
            </p:nvSpPr>
            <p:spPr bwMode="auto">
              <a:xfrm rot="5400000">
                <a:off x="1097202"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Oval 139">
                <a:extLst>
                  <a:ext uri="{FF2B5EF4-FFF2-40B4-BE49-F238E27FC236}">
                    <a16:creationId xmlns:a16="http://schemas.microsoft.com/office/drawing/2014/main" id="{037E5B67-7F03-445B-BFF4-7DBAB4B78AE5}"/>
                  </a:ext>
                </a:extLst>
              </p:cNvPr>
              <p:cNvSpPr/>
              <p:nvPr/>
            </p:nvSpPr>
            <p:spPr bwMode="auto">
              <a:xfrm rot="10800000">
                <a:off x="783451"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Oval 140">
                <a:extLst>
                  <a:ext uri="{FF2B5EF4-FFF2-40B4-BE49-F238E27FC236}">
                    <a16:creationId xmlns:a16="http://schemas.microsoft.com/office/drawing/2014/main" id="{B3669FB0-D52C-45BA-AAEB-B76DBA93F367}"/>
                  </a:ext>
                </a:extLst>
              </p:cNvPr>
              <p:cNvSpPr/>
              <p:nvPr/>
            </p:nvSpPr>
            <p:spPr bwMode="auto">
              <a:xfrm rot="5400000">
                <a:off x="94030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3E7B0104-F92D-4937-8D9D-C0C07E3CCF1A}"/>
                  </a:ext>
                </a:extLst>
              </p:cNvPr>
              <p:cNvSpPr/>
              <p:nvPr/>
            </p:nvSpPr>
            <p:spPr bwMode="auto">
              <a:xfrm rot="5400000">
                <a:off x="101894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Oval 142">
                <a:extLst>
                  <a:ext uri="{FF2B5EF4-FFF2-40B4-BE49-F238E27FC236}">
                    <a16:creationId xmlns:a16="http://schemas.microsoft.com/office/drawing/2014/main" id="{04EF8F38-4EC8-4062-8D46-2C74360D307F}"/>
                  </a:ext>
                </a:extLst>
              </p:cNvPr>
              <p:cNvSpPr/>
              <p:nvPr/>
            </p:nvSpPr>
            <p:spPr bwMode="auto">
              <a:xfrm rot="5400000">
                <a:off x="86166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Oval 143">
                <a:extLst>
                  <a:ext uri="{FF2B5EF4-FFF2-40B4-BE49-F238E27FC236}">
                    <a16:creationId xmlns:a16="http://schemas.microsoft.com/office/drawing/2014/main" id="{F45F9A4C-E7A1-402B-A78A-0865D24E38A4}"/>
                  </a:ext>
                </a:extLst>
              </p:cNvPr>
              <p:cNvSpPr/>
              <p:nvPr/>
            </p:nvSpPr>
            <p:spPr bwMode="auto">
              <a:xfrm rot="5400000">
                <a:off x="1175457"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Oval 144">
                <a:extLst>
                  <a:ext uri="{FF2B5EF4-FFF2-40B4-BE49-F238E27FC236}">
                    <a16:creationId xmlns:a16="http://schemas.microsoft.com/office/drawing/2014/main" id="{BCB88B42-8830-4381-9AE6-50BFC8A0D1D6}"/>
                  </a:ext>
                </a:extLst>
              </p:cNvPr>
              <p:cNvSpPr/>
              <p:nvPr/>
            </p:nvSpPr>
            <p:spPr bwMode="auto">
              <a:xfrm rot="5400000">
                <a:off x="1097202"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EB310B33-77C3-40B6-8A45-8BA07BF933AD}"/>
                  </a:ext>
                </a:extLst>
              </p:cNvPr>
              <p:cNvSpPr/>
              <p:nvPr/>
            </p:nvSpPr>
            <p:spPr bwMode="auto">
              <a:xfrm>
                <a:off x="456561" y="17759376"/>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Oval 146">
                <a:extLst>
                  <a:ext uri="{FF2B5EF4-FFF2-40B4-BE49-F238E27FC236}">
                    <a16:creationId xmlns:a16="http://schemas.microsoft.com/office/drawing/2014/main" id="{2AEE0495-71DA-4629-9AAC-8BB12FFD9A72}"/>
                  </a:ext>
                </a:extLst>
              </p:cNvPr>
              <p:cNvSpPr/>
              <p:nvPr/>
            </p:nvSpPr>
            <p:spPr bwMode="auto">
              <a:xfrm rot="10800000">
                <a:off x="705197" y="1777047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Oval 147">
                <a:extLst>
                  <a:ext uri="{FF2B5EF4-FFF2-40B4-BE49-F238E27FC236}">
                    <a16:creationId xmlns:a16="http://schemas.microsoft.com/office/drawing/2014/main" id="{AA94F525-12DC-42F0-B4F6-20099EC072C9}"/>
                  </a:ext>
                </a:extLst>
              </p:cNvPr>
              <p:cNvSpPr/>
              <p:nvPr/>
            </p:nvSpPr>
            <p:spPr bwMode="auto">
              <a:xfrm rot="10800000">
                <a:off x="626942"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Oval 148">
                <a:extLst>
                  <a:ext uri="{FF2B5EF4-FFF2-40B4-BE49-F238E27FC236}">
                    <a16:creationId xmlns:a16="http://schemas.microsoft.com/office/drawing/2014/main" id="{7D978A7A-DA4D-4846-9825-690DB7334C10}"/>
                  </a:ext>
                </a:extLst>
              </p:cNvPr>
              <p:cNvSpPr/>
              <p:nvPr/>
            </p:nvSpPr>
            <p:spPr bwMode="auto">
              <a:xfrm>
                <a:off x="391406" y="17770472"/>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Oval 149">
                <a:extLst>
                  <a:ext uri="{FF2B5EF4-FFF2-40B4-BE49-F238E27FC236}">
                    <a16:creationId xmlns:a16="http://schemas.microsoft.com/office/drawing/2014/main" id="{1A859CCD-6734-466D-AFE1-A88EAB1FFB21}"/>
                  </a:ext>
                </a:extLst>
              </p:cNvPr>
              <p:cNvSpPr/>
              <p:nvPr/>
            </p:nvSpPr>
            <p:spPr bwMode="auto">
              <a:xfrm rot="10800000">
                <a:off x="548687"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Oval 150">
                <a:extLst>
                  <a:ext uri="{FF2B5EF4-FFF2-40B4-BE49-F238E27FC236}">
                    <a16:creationId xmlns:a16="http://schemas.microsoft.com/office/drawing/2014/main" id="{F9704013-8A52-479B-A9D9-89A54326F848}"/>
                  </a:ext>
                </a:extLst>
              </p:cNvPr>
              <p:cNvSpPr/>
              <p:nvPr/>
            </p:nvSpPr>
            <p:spPr bwMode="auto">
              <a:xfrm>
                <a:off x="234895"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Oval 151">
                <a:extLst>
                  <a:ext uri="{FF2B5EF4-FFF2-40B4-BE49-F238E27FC236}">
                    <a16:creationId xmlns:a16="http://schemas.microsoft.com/office/drawing/2014/main" id="{B88E0A81-CA16-40FA-8AB1-8A54803227E9}"/>
                  </a:ext>
                </a:extLst>
              </p:cNvPr>
              <p:cNvSpPr/>
              <p:nvPr/>
            </p:nvSpPr>
            <p:spPr bwMode="auto">
              <a:xfrm>
                <a:off x="313151"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Oval 152">
                <a:extLst>
                  <a:ext uri="{FF2B5EF4-FFF2-40B4-BE49-F238E27FC236}">
                    <a16:creationId xmlns:a16="http://schemas.microsoft.com/office/drawing/2014/main" id="{E466F12E-AFF1-494A-A023-C866A2B77B4C}"/>
                  </a:ext>
                </a:extLst>
              </p:cNvPr>
              <p:cNvSpPr/>
              <p:nvPr/>
            </p:nvSpPr>
            <p:spPr bwMode="auto">
              <a:xfrm rot="10800000">
                <a:off x="705197" y="17849107"/>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Oval 153">
                <a:extLst>
                  <a:ext uri="{FF2B5EF4-FFF2-40B4-BE49-F238E27FC236}">
                    <a16:creationId xmlns:a16="http://schemas.microsoft.com/office/drawing/2014/main" id="{D0A0C6FC-514F-479D-A61E-3368AA9B3B56}"/>
                  </a:ext>
                </a:extLst>
              </p:cNvPr>
              <p:cNvSpPr/>
              <p:nvPr/>
            </p:nvSpPr>
            <p:spPr bwMode="auto">
              <a:xfrm rot="10800000">
                <a:off x="626942" y="17849107"/>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5" name="Oval 154">
                <a:extLst>
                  <a:ext uri="{FF2B5EF4-FFF2-40B4-BE49-F238E27FC236}">
                    <a16:creationId xmlns:a16="http://schemas.microsoft.com/office/drawing/2014/main" id="{3B27C78D-BC06-4462-96E8-4B692C8FEECB}"/>
                  </a:ext>
                </a:extLst>
              </p:cNvPr>
              <p:cNvSpPr/>
              <p:nvPr/>
            </p:nvSpPr>
            <p:spPr bwMode="auto">
              <a:xfrm rot="16200000">
                <a:off x="470006" y="1784914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6" name="Oval 155">
                <a:extLst>
                  <a:ext uri="{FF2B5EF4-FFF2-40B4-BE49-F238E27FC236}">
                    <a16:creationId xmlns:a16="http://schemas.microsoft.com/office/drawing/2014/main" id="{25618587-BA23-4642-84D2-DC641C89E5B2}"/>
                  </a:ext>
                </a:extLst>
              </p:cNvPr>
              <p:cNvSpPr/>
              <p:nvPr/>
            </p:nvSpPr>
            <p:spPr bwMode="auto">
              <a:xfrm>
                <a:off x="391406"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Oval 156">
                <a:extLst>
                  <a:ext uri="{FF2B5EF4-FFF2-40B4-BE49-F238E27FC236}">
                    <a16:creationId xmlns:a16="http://schemas.microsoft.com/office/drawing/2014/main" id="{FF8D22A7-16AB-4C54-9CEE-42969105752C}"/>
                  </a:ext>
                </a:extLst>
              </p:cNvPr>
              <p:cNvSpPr/>
              <p:nvPr/>
            </p:nvSpPr>
            <p:spPr bwMode="auto">
              <a:xfrm rot="10800000">
                <a:off x="538641" y="17839308"/>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Oval 157">
                <a:extLst>
                  <a:ext uri="{FF2B5EF4-FFF2-40B4-BE49-F238E27FC236}">
                    <a16:creationId xmlns:a16="http://schemas.microsoft.com/office/drawing/2014/main" id="{75AC8720-F02F-4EBE-890D-B572E1A56902}"/>
                  </a:ext>
                </a:extLst>
              </p:cNvPr>
              <p:cNvSpPr/>
              <p:nvPr/>
            </p:nvSpPr>
            <p:spPr bwMode="auto">
              <a:xfrm>
                <a:off x="234895" y="1784910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9" name="Oval 158">
                <a:extLst>
                  <a:ext uri="{FF2B5EF4-FFF2-40B4-BE49-F238E27FC236}">
                    <a16:creationId xmlns:a16="http://schemas.microsoft.com/office/drawing/2014/main" id="{54E0E8DC-7DE3-4DA5-82C6-7E0E99D1ABA6}"/>
                  </a:ext>
                </a:extLst>
              </p:cNvPr>
              <p:cNvSpPr/>
              <p:nvPr/>
            </p:nvSpPr>
            <p:spPr bwMode="auto">
              <a:xfrm>
                <a:off x="313151"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0" name="Oval 159">
                <a:extLst>
                  <a:ext uri="{FF2B5EF4-FFF2-40B4-BE49-F238E27FC236}">
                    <a16:creationId xmlns:a16="http://schemas.microsoft.com/office/drawing/2014/main" id="{94FCA1F5-0636-440A-8158-1E5C1B30B185}"/>
                  </a:ext>
                </a:extLst>
              </p:cNvPr>
              <p:cNvSpPr/>
              <p:nvPr/>
            </p:nvSpPr>
            <p:spPr bwMode="auto">
              <a:xfrm rot="10800000">
                <a:off x="705197"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1" name="Oval 160">
                <a:extLst>
                  <a:ext uri="{FF2B5EF4-FFF2-40B4-BE49-F238E27FC236}">
                    <a16:creationId xmlns:a16="http://schemas.microsoft.com/office/drawing/2014/main" id="{B95AE6DE-2034-4221-B46A-A42CF4B8945B}"/>
                  </a:ext>
                </a:extLst>
              </p:cNvPr>
              <p:cNvSpPr/>
              <p:nvPr/>
            </p:nvSpPr>
            <p:spPr bwMode="auto">
              <a:xfrm rot="10800000">
                <a:off x="626942"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2" name="Oval 161">
                <a:extLst>
                  <a:ext uri="{FF2B5EF4-FFF2-40B4-BE49-F238E27FC236}">
                    <a16:creationId xmlns:a16="http://schemas.microsoft.com/office/drawing/2014/main" id="{120E4653-2002-4C0A-8BA2-9959C0AB5185}"/>
                  </a:ext>
                </a:extLst>
              </p:cNvPr>
              <p:cNvSpPr/>
              <p:nvPr/>
            </p:nvSpPr>
            <p:spPr bwMode="auto">
              <a:xfrm rot="5400000">
                <a:off x="470006" y="1769187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00B2E6C9-451C-400A-84CC-6FB7DC1722FD}"/>
                  </a:ext>
                </a:extLst>
              </p:cNvPr>
              <p:cNvSpPr/>
              <p:nvPr/>
            </p:nvSpPr>
            <p:spPr bwMode="auto">
              <a:xfrm>
                <a:off x="369810" y="17672797"/>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Oval 163">
                <a:extLst>
                  <a:ext uri="{FF2B5EF4-FFF2-40B4-BE49-F238E27FC236}">
                    <a16:creationId xmlns:a16="http://schemas.microsoft.com/office/drawing/2014/main" id="{CC059575-0C19-4AFA-9804-F100A4C677F9}"/>
                  </a:ext>
                </a:extLst>
              </p:cNvPr>
              <p:cNvSpPr/>
              <p:nvPr/>
            </p:nvSpPr>
            <p:spPr bwMode="auto">
              <a:xfrm rot="10800000">
                <a:off x="548687" y="1769183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Oval 164">
                <a:extLst>
                  <a:ext uri="{FF2B5EF4-FFF2-40B4-BE49-F238E27FC236}">
                    <a16:creationId xmlns:a16="http://schemas.microsoft.com/office/drawing/2014/main" id="{C5C41DEA-F2AC-4286-9EA9-A6C5D835F728}"/>
                  </a:ext>
                </a:extLst>
              </p:cNvPr>
              <p:cNvSpPr/>
              <p:nvPr/>
            </p:nvSpPr>
            <p:spPr bwMode="auto">
              <a:xfrm>
                <a:off x="234895"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6" name="Oval 165">
                <a:extLst>
                  <a:ext uri="{FF2B5EF4-FFF2-40B4-BE49-F238E27FC236}">
                    <a16:creationId xmlns:a16="http://schemas.microsoft.com/office/drawing/2014/main" id="{0E3D18DE-4E0C-4D2A-B352-B4B33F37A549}"/>
                  </a:ext>
                </a:extLst>
              </p:cNvPr>
              <p:cNvSpPr/>
              <p:nvPr/>
            </p:nvSpPr>
            <p:spPr bwMode="auto">
              <a:xfrm>
                <a:off x="313151" y="17691837"/>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7" name="Oval 166">
                <a:extLst>
                  <a:ext uri="{FF2B5EF4-FFF2-40B4-BE49-F238E27FC236}">
                    <a16:creationId xmlns:a16="http://schemas.microsoft.com/office/drawing/2014/main" id="{100E7575-E6EA-48B0-8151-CB327C77C2F9}"/>
                  </a:ext>
                </a:extLst>
              </p:cNvPr>
              <p:cNvSpPr/>
              <p:nvPr/>
            </p:nvSpPr>
            <p:spPr bwMode="auto">
              <a:xfrm rot="16200000">
                <a:off x="7051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2CD78E3B-23E2-4A7F-9BC3-FFD8A6226ADF}"/>
                  </a:ext>
                </a:extLst>
              </p:cNvPr>
              <p:cNvSpPr/>
              <p:nvPr/>
            </p:nvSpPr>
            <p:spPr bwMode="auto">
              <a:xfrm rot="16200000">
                <a:off x="621474" y="17923059"/>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9" name="Oval 168">
                <a:extLst>
                  <a:ext uri="{FF2B5EF4-FFF2-40B4-BE49-F238E27FC236}">
                    <a16:creationId xmlns:a16="http://schemas.microsoft.com/office/drawing/2014/main" id="{CA8627D7-BC02-4E06-B7AF-168E04CC9C2E}"/>
                  </a:ext>
                </a:extLst>
              </p:cNvPr>
              <p:cNvSpPr/>
              <p:nvPr/>
            </p:nvSpPr>
            <p:spPr bwMode="auto">
              <a:xfrm rot="16200000">
                <a:off x="470006" y="17927396"/>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0" name="Oval 169">
                <a:extLst>
                  <a:ext uri="{FF2B5EF4-FFF2-40B4-BE49-F238E27FC236}">
                    <a16:creationId xmlns:a16="http://schemas.microsoft.com/office/drawing/2014/main" id="{2A42FA8B-B30E-4AB8-BF57-F09364F1EEED}"/>
                  </a:ext>
                </a:extLst>
              </p:cNvPr>
              <p:cNvSpPr/>
              <p:nvPr/>
            </p:nvSpPr>
            <p:spPr bwMode="auto">
              <a:xfrm rot="16200000">
                <a:off x="3913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1" name="Oval 170">
                <a:extLst>
                  <a:ext uri="{FF2B5EF4-FFF2-40B4-BE49-F238E27FC236}">
                    <a16:creationId xmlns:a16="http://schemas.microsoft.com/office/drawing/2014/main" id="{16791AB1-793F-4BE8-A77C-AE1C69BCC4D1}"/>
                  </a:ext>
                </a:extLst>
              </p:cNvPr>
              <p:cNvSpPr/>
              <p:nvPr/>
            </p:nvSpPr>
            <p:spPr bwMode="auto">
              <a:xfrm rot="16200000">
                <a:off x="548646" y="17927396"/>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2" name="Oval 171">
                <a:extLst>
                  <a:ext uri="{FF2B5EF4-FFF2-40B4-BE49-F238E27FC236}">
                    <a16:creationId xmlns:a16="http://schemas.microsoft.com/office/drawing/2014/main" id="{2E6C67AA-608D-4770-82CE-F54FA2FAFCBD}"/>
                  </a:ext>
                </a:extLst>
              </p:cNvPr>
              <p:cNvSpPr/>
              <p:nvPr/>
            </p:nvSpPr>
            <p:spPr bwMode="auto">
              <a:xfrm>
                <a:off x="234895"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9E4E6F55-C3D3-4EF8-914D-59A300F5BA20}"/>
                  </a:ext>
                </a:extLst>
              </p:cNvPr>
              <p:cNvSpPr/>
              <p:nvPr/>
            </p:nvSpPr>
            <p:spPr bwMode="auto">
              <a:xfrm>
                <a:off x="313151"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4" name="Oval 173">
                <a:extLst>
                  <a:ext uri="{FF2B5EF4-FFF2-40B4-BE49-F238E27FC236}">
                    <a16:creationId xmlns:a16="http://schemas.microsoft.com/office/drawing/2014/main" id="{16F4CCB7-2887-45AA-BBD5-1AF83046C4F7}"/>
                  </a:ext>
                </a:extLst>
              </p:cNvPr>
              <p:cNvSpPr/>
              <p:nvPr/>
            </p:nvSpPr>
            <p:spPr bwMode="auto">
              <a:xfrm rot="10800000">
                <a:off x="705197"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5" name="Oval 174">
                <a:extLst>
                  <a:ext uri="{FF2B5EF4-FFF2-40B4-BE49-F238E27FC236}">
                    <a16:creationId xmlns:a16="http://schemas.microsoft.com/office/drawing/2014/main" id="{D5918E22-218A-47B8-A54A-DB040EEBDE06}"/>
                  </a:ext>
                </a:extLst>
              </p:cNvPr>
              <p:cNvSpPr/>
              <p:nvPr/>
            </p:nvSpPr>
            <p:spPr bwMode="auto">
              <a:xfrm rot="10800000">
                <a:off x="626942"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6" name="Oval 175">
                <a:extLst>
                  <a:ext uri="{FF2B5EF4-FFF2-40B4-BE49-F238E27FC236}">
                    <a16:creationId xmlns:a16="http://schemas.microsoft.com/office/drawing/2014/main" id="{F5A52D0E-8D06-4C4D-A2C0-7446BB274875}"/>
                  </a:ext>
                </a:extLst>
              </p:cNvPr>
              <p:cNvSpPr/>
              <p:nvPr/>
            </p:nvSpPr>
            <p:spPr bwMode="auto">
              <a:xfrm rot="5400000">
                <a:off x="470006" y="1761363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Oval 176">
                <a:extLst>
                  <a:ext uri="{FF2B5EF4-FFF2-40B4-BE49-F238E27FC236}">
                    <a16:creationId xmlns:a16="http://schemas.microsoft.com/office/drawing/2014/main" id="{98BB0CDF-0E77-4286-B841-1BEE4AC85211}"/>
                  </a:ext>
                </a:extLst>
              </p:cNvPr>
              <p:cNvSpPr/>
              <p:nvPr/>
            </p:nvSpPr>
            <p:spPr bwMode="auto">
              <a:xfrm rot="5400000">
                <a:off x="391366" y="1761363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8" name="Oval 177">
                <a:extLst>
                  <a:ext uri="{FF2B5EF4-FFF2-40B4-BE49-F238E27FC236}">
                    <a16:creationId xmlns:a16="http://schemas.microsoft.com/office/drawing/2014/main" id="{EBBCAD6C-9502-4CC4-A45C-B8BCBD1721DE}"/>
                  </a:ext>
                </a:extLst>
              </p:cNvPr>
              <p:cNvSpPr/>
              <p:nvPr/>
            </p:nvSpPr>
            <p:spPr bwMode="auto">
              <a:xfrm rot="5400000">
                <a:off x="548646" y="17613630"/>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9" name="Oval 178">
                <a:extLst>
                  <a:ext uri="{FF2B5EF4-FFF2-40B4-BE49-F238E27FC236}">
                    <a16:creationId xmlns:a16="http://schemas.microsoft.com/office/drawing/2014/main" id="{C6A66A0B-2E8F-44E3-91B9-708B35D34D97}"/>
                  </a:ext>
                </a:extLst>
              </p:cNvPr>
              <p:cNvSpPr/>
              <p:nvPr/>
            </p:nvSpPr>
            <p:spPr bwMode="auto">
              <a:xfrm>
                <a:off x="234895" y="17613589"/>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0" name="Oval 179">
                <a:extLst>
                  <a:ext uri="{FF2B5EF4-FFF2-40B4-BE49-F238E27FC236}">
                    <a16:creationId xmlns:a16="http://schemas.microsoft.com/office/drawing/2014/main" id="{2DAC0CC9-84DB-4C06-9206-A93226A9B8D0}"/>
                  </a:ext>
                </a:extLst>
              </p:cNvPr>
              <p:cNvSpPr/>
              <p:nvPr/>
            </p:nvSpPr>
            <p:spPr bwMode="auto">
              <a:xfrm>
                <a:off x="313151" y="17613589"/>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1" name="Oval 180">
                <a:extLst>
                  <a:ext uri="{FF2B5EF4-FFF2-40B4-BE49-F238E27FC236}">
                    <a16:creationId xmlns:a16="http://schemas.microsoft.com/office/drawing/2014/main" id="{A4419B0D-1DB9-40E9-8FCE-07B768E971A8}"/>
                  </a:ext>
                </a:extLst>
              </p:cNvPr>
              <p:cNvSpPr/>
              <p:nvPr/>
            </p:nvSpPr>
            <p:spPr bwMode="auto">
              <a:xfrm rot="10800000">
                <a:off x="705197"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2" name="Oval 181">
                <a:extLst>
                  <a:ext uri="{FF2B5EF4-FFF2-40B4-BE49-F238E27FC236}">
                    <a16:creationId xmlns:a16="http://schemas.microsoft.com/office/drawing/2014/main" id="{0E86ED97-54E4-4FA7-A823-D309758746EB}"/>
                  </a:ext>
                </a:extLst>
              </p:cNvPr>
              <p:cNvSpPr/>
              <p:nvPr/>
            </p:nvSpPr>
            <p:spPr bwMode="auto">
              <a:xfrm rot="10800000">
                <a:off x="626942"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3" name="Oval 182">
                <a:extLst>
                  <a:ext uri="{FF2B5EF4-FFF2-40B4-BE49-F238E27FC236}">
                    <a16:creationId xmlns:a16="http://schemas.microsoft.com/office/drawing/2014/main" id="{7096BE8D-0404-41FA-92E9-1C753B257840}"/>
                  </a:ext>
                </a:extLst>
              </p:cNvPr>
              <p:cNvSpPr/>
              <p:nvPr/>
            </p:nvSpPr>
            <p:spPr bwMode="auto">
              <a:xfrm rot="5400000">
                <a:off x="470006" y="17535383"/>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4" name="Oval 183">
                <a:extLst>
                  <a:ext uri="{FF2B5EF4-FFF2-40B4-BE49-F238E27FC236}">
                    <a16:creationId xmlns:a16="http://schemas.microsoft.com/office/drawing/2014/main" id="{0CA24711-AA1D-4EE9-A546-0EA900025887}"/>
                  </a:ext>
                </a:extLst>
              </p:cNvPr>
              <p:cNvSpPr/>
              <p:nvPr/>
            </p:nvSpPr>
            <p:spPr bwMode="auto">
              <a:xfrm rot="5400000">
                <a:off x="391366" y="17535383"/>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Oval 184">
                <a:extLst>
                  <a:ext uri="{FF2B5EF4-FFF2-40B4-BE49-F238E27FC236}">
                    <a16:creationId xmlns:a16="http://schemas.microsoft.com/office/drawing/2014/main" id="{49477D49-0EA2-4AEC-A2C2-6BA77EBF5B14}"/>
                  </a:ext>
                </a:extLst>
              </p:cNvPr>
              <p:cNvSpPr/>
              <p:nvPr/>
            </p:nvSpPr>
            <p:spPr bwMode="auto">
              <a:xfrm rot="5400000">
                <a:off x="548646" y="1753538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6" name="Oval 185">
                <a:extLst>
                  <a:ext uri="{FF2B5EF4-FFF2-40B4-BE49-F238E27FC236}">
                    <a16:creationId xmlns:a16="http://schemas.microsoft.com/office/drawing/2014/main" id="{4B1641A3-51F4-4CB4-BC0B-6F07A5E517F5}"/>
                  </a:ext>
                </a:extLst>
              </p:cNvPr>
              <p:cNvSpPr/>
              <p:nvPr/>
            </p:nvSpPr>
            <p:spPr bwMode="auto">
              <a:xfrm>
                <a:off x="234895"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Oval 186">
                <a:extLst>
                  <a:ext uri="{FF2B5EF4-FFF2-40B4-BE49-F238E27FC236}">
                    <a16:creationId xmlns:a16="http://schemas.microsoft.com/office/drawing/2014/main" id="{B92E721E-E3E0-44B0-96BE-84CDB93B602E}"/>
                  </a:ext>
                </a:extLst>
              </p:cNvPr>
              <p:cNvSpPr/>
              <p:nvPr/>
            </p:nvSpPr>
            <p:spPr bwMode="auto">
              <a:xfrm rot="10800000">
                <a:off x="313151" y="1753534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Oval 187">
                <a:extLst>
                  <a:ext uri="{FF2B5EF4-FFF2-40B4-BE49-F238E27FC236}">
                    <a16:creationId xmlns:a16="http://schemas.microsoft.com/office/drawing/2014/main" id="{37273EB4-78EE-48FB-BC2B-F4BD873EE8C1}"/>
                  </a:ext>
                </a:extLst>
              </p:cNvPr>
              <p:cNvSpPr/>
              <p:nvPr/>
            </p:nvSpPr>
            <p:spPr bwMode="auto">
              <a:xfrm>
                <a:off x="703029" y="18003425"/>
                <a:ext cx="23853" cy="23952"/>
              </a:xfrm>
              <a:prstGeom prst="ellipse">
                <a:avLst/>
              </a:prstGeom>
              <a:solidFill>
                <a:srgbClr val="0294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42897D4A-8841-4C62-BE01-84993D44A5D6}"/>
                  </a:ext>
                </a:extLst>
              </p:cNvPr>
              <p:cNvSpPr/>
              <p:nvPr/>
            </p:nvSpPr>
            <p:spPr bwMode="auto">
              <a:xfrm>
                <a:off x="626942"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640FC345-8309-470A-B6D0-FC88D844C23A}"/>
                  </a:ext>
                </a:extLst>
              </p:cNvPr>
              <p:cNvSpPr/>
              <p:nvPr/>
            </p:nvSpPr>
            <p:spPr bwMode="auto">
              <a:xfrm rot="16200000">
                <a:off x="4700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Oval 190">
                <a:extLst>
                  <a:ext uri="{FF2B5EF4-FFF2-40B4-BE49-F238E27FC236}">
                    <a16:creationId xmlns:a16="http://schemas.microsoft.com/office/drawing/2014/main" id="{7D104B8B-E0F3-4BE3-9B20-ECC0E211F916}"/>
                  </a:ext>
                </a:extLst>
              </p:cNvPr>
              <p:cNvSpPr/>
              <p:nvPr/>
            </p:nvSpPr>
            <p:spPr bwMode="auto">
              <a:xfrm rot="16200000">
                <a:off x="39136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2" name="Oval 191">
                <a:extLst>
                  <a:ext uri="{FF2B5EF4-FFF2-40B4-BE49-F238E27FC236}">
                    <a16:creationId xmlns:a16="http://schemas.microsoft.com/office/drawing/2014/main" id="{B756B244-0488-4B31-B056-E7FDA7FB2682}"/>
                  </a:ext>
                </a:extLst>
              </p:cNvPr>
              <p:cNvSpPr/>
              <p:nvPr/>
            </p:nvSpPr>
            <p:spPr bwMode="auto">
              <a:xfrm rot="16200000">
                <a:off x="54864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3" name="Oval 192">
                <a:extLst>
                  <a:ext uri="{FF2B5EF4-FFF2-40B4-BE49-F238E27FC236}">
                    <a16:creationId xmlns:a16="http://schemas.microsoft.com/office/drawing/2014/main" id="{FFA43873-8693-4B98-B93D-E3FB0559D6FE}"/>
                  </a:ext>
                </a:extLst>
              </p:cNvPr>
              <p:cNvSpPr/>
              <p:nvPr/>
            </p:nvSpPr>
            <p:spPr bwMode="auto">
              <a:xfrm>
                <a:off x="234895"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C4FE9345-3227-4A03-8A94-F8FEB110B95F}"/>
                  </a:ext>
                </a:extLst>
              </p:cNvPr>
              <p:cNvSpPr/>
              <p:nvPr/>
            </p:nvSpPr>
            <p:spPr bwMode="auto">
              <a:xfrm rot="10800000">
                <a:off x="313151"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35813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sharing pattern</a:t>
            </a:r>
          </a:p>
          <a:p>
            <a:pPr>
              <a:spcBef>
                <a:spcPts val="392"/>
              </a:spcBef>
            </a:pPr>
            <a:r>
              <a:rPr lang="en-US" sz="1400" dirty="0">
                <a:solidFill>
                  <a:srgbClr val="000000"/>
                </a:solidFill>
              </a:rPr>
              <a:t>Three basic sharing patters or topologies:</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357497" y="5490327"/>
            <a:ext cx="3229103" cy="762234"/>
            <a:chOff x="357497" y="5490327"/>
            <a:chExt cx="3229103" cy="762234"/>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One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data with another party</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4620992" y="5309027"/>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Many</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the same data set with multiple parties</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99" name="Group 198">
            <a:extLst>
              <a:ext uri="{FF2B5EF4-FFF2-40B4-BE49-F238E27FC236}">
                <a16:creationId xmlns:a16="http://schemas.microsoft.com/office/drawing/2014/main" id="{4C1EDA4B-CE8B-4E11-93AF-15EF3B6D1511}"/>
              </a:ext>
            </a:extLst>
          </p:cNvPr>
          <p:cNvGrpSpPr/>
          <p:nvPr/>
        </p:nvGrpSpPr>
        <p:grpSpPr>
          <a:xfrm>
            <a:off x="8884487" y="5332991"/>
            <a:ext cx="3265197" cy="1085769"/>
            <a:chOff x="8884487" y="5332991"/>
            <a:chExt cx="3265197" cy="1085769"/>
          </a:xfrm>
        </p:grpSpPr>
        <p:sp>
          <p:nvSpPr>
            <p:cNvPr id="372" name="Rectangle 371">
              <a:extLst>
                <a:ext uri="{FF2B5EF4-FFF2-40B4-BE49-F238E27FC236}">
                  <a16:creationId xmlns:a16="http://schemas.microsoft.com/office/drawing/2014/main" id="{50738B0D-8B3E-440D-8E33-5C453A9C1A3D}"/>
                </a:ext>
              </a:extLst>
            </p:cNvPr>
            <p:cNvSpPr/>
            <p:nvPr/>
          </p:nvSpPr>
          <p:spPr bwMode="auto">
            <a:xfrm>
              <a:off x="8884487" y="5490327"/>
              <a:ext cx="2034037" cy="928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Collaborative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Parties contribute data to a collaborative project</a:t>
              </a:r>
            </a:p>
          </p:txBody>
        </p:sp>
        <p:grpSp>
          <p:nvGrpSpPr>
            <p:cNvPr id="421" name="Group 420">
              <a:extLst>
                <a:ext uri="{FF2B5EF4-FFF2-40B4-BE49-F238E27FC236}">
                  <a16:creationId xmlns:a16="http://schemas.microsoft.com/office/drawing/2014/main" id="{BE63283B-AB6E-41A0-94A7-38C899E6EE15}"/>
                </a:ext>
              </a:extLst>
            </p:cNvPr>
            <p:cNvGrpSpPr>
              <a:grpSpLocks noChangeAspect="1"/>
            </p:cNvGrpSpPr>
            <p:nvPr/>
          </p:nvGrpSpPr>
          <p:grpSpPr>
            <a:xfrm>
              <a:off x="11093683" y="5332991"/>
              <a:ext cx="1056001" cy="1085769"/>
              <a:chOff x="8047132" y="1685647"/>
              <a:chExt cx="1320911" cy="1358145"/>
            </a:xfrm>
          </p:grpSpPr>
          <p:grpSp>
            <p:nvGrpSpPr>
              <p:cNvPr id="422" name="Group 421">
                <a:extLst>
                  <a:ext uri="{FF2B5EF4-FFF2-40B4-BE49-F238E27FC236}">
                    <a16:creationId xmlns:a16="http://schemas.microsoft.com/office/drawing/2014/main" id="{FED8103D-1632-4C87-8CD1-6F6D59ECA3DC}"/>
                  </a:ext>
                </a:extLst>
              </p:cNvPr>
              <p:cNvGrpSpPr/>
              <p:nvPr/>
            </p:nvGrpSpPr>
            <p:grpSpPr>
              <a:xfrm>
                <a:off x="8771015" y="1685647"/>
                <a:ext cx="597028" cy="1358145"/>
                <a:chOff x="8482047" y="1598268"/>
                <a:chExt cx="597028" cy="1358145"/>
              </a:xfrm>
            </p:grpSpPr>
            <p:sp>
              <p:nvSpPr>
                <p:cNvPr id="432" name="Rectangle 431">
                  <a:extLst>
                    <a:ext uri="{FF2B5EF4-FFF2-40B4-BE49-F238E27FC236}">
                      <a16:creationId xmlns:a16="http://schemas.microsoft.com/office/drawing/2014/main" id="{500DB3CF-3F2F-4DF9-96B2-2B5B53FFD225}"/>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Rectangle 432">
                  <a:extLst>
                    <a:ext uri="{FF2B5EF4-FFF2-40B4-BE49-F238E27FC236}">
                      <a16:creationId xmlns:a16="http://schemas.microsoft.com/office/drawing/2014/main" id="{4157F950-4AB3-4594-B4E7-70432BD1CBDB}"/>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Rectangle 433">
                  <a:extLst>
                    <a:ext uri="{FF2B5EF4-FFF2-40B4-BE49-F238E27FC236}">
                      <a16:creationId xmlns:a16="http://schemas.microsoft.com/office/drawing/2014/main" id="{F89CA9FA-D6C2-4F23-9B91-E06F2370372F}"/>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02F23D5-357A-41E4-8363-57255C341182}"/>
                    </a:ext>
                  </a:extLst>
                </p:cNvPr>
                <p:cNvGrpSpPr/>
                <p:nvPr/>
              </p:nvGrpSpPr>
              <p:grpSpPr>
                <a:xfrm>
                  <a:off x="8850475" y="1598268"/>
                  <a:ext cx="228600" cy="1358145"/>
                  <a:chOff x="3539566" y="1612950"/>
                  <a:chExt cx="228600" cy="1358145"/>
                </a:xfrm>
              </p:grpSpPr>
              <p:sp>
                <p:nvSpPr>
                  <p:cNvPr id="436" name="Oval 435">
                    <a:extLst>
                      <a:ext uri="{FF2B5EF4-FFF2-40B4-BE49-F238E27FC236}">
                        <a16:creationId xmlns:a16="http://schemas.microsoft.com/office/drawing/2014/main" id="{1E559662-B559-44BB-8A87-E67674274CED}"/>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Oval 436">
                    <a:extLst>
                      <a:ext uri="{FF2B5EF4-FFF2-40B4-BE49-F238E27FC236}">
                        <a16:creationId xmlns:a16="http://schemas.microsoft.com/office/drawing/2014/main" id="{B1EF8834-49CC-4696-8135-2B7D582E35B3}"/>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Oval 437">
                    <a:extLst>
                      <a:ext uri="{FF2B5EF4-FFF2-40B4-BE49-F238E27FC236}">
                        <a16:creationId xmlns:a16="http://schemas.microsoft.com/office/drawing/2014/main" id="{C301FE6A-0E05-4257-AD0A-EB13BB0DD9FA}"/>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23" name="Group 422">
                <a:extLst>
                  <a:ext uri="{FF2B5EF4-FFF2-40B4-BE49-F238E27FC236}">
                    <a16:creationId xmlns:a16="http://schemas.microsoft.com/office/drawing/2014/main" id="{D12AE9DB-846C-4E93-80FB-0FC865060FE5}"/>
                  </a:ext>
                </a:extLst>
              </p:cNvPr>
              <p:cNvGrpSpPr/>
              <p:nvPr/>
            </p:nvGrpSpPr>
            <p:grpSpPr>
              <a:xfrm rot="10800000">
                <a:off x="8047132" y="1685647"/>
                <a:ext cx="597028" cy="1358145"/>
                <a:chOff x="8482047" y="1598268"/>
                <a:chExt cx="597028" cy="1358145"/>
              </a:xfrm>
            </p:grpSpPr>
            <p:sp>
              <p:nvSpPr>
                <p:cNvPr id="425" name="Rectangle 424">
                  <a:extLst>
                    <a:ext uri="{FF2B5EF4-FFF2-40B4-BE49-F238E27FC236}">
                      <a16:creationId xmlns:a16="http://schemas.microsoft.com/office/drawing/2014/main" id="{F218709F-7BF7-4F51-A457-043835D8B9DC}"/>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Rectangle 425">
                  <a:extLst>
                    <a:ext uri="{FF2B5EF4-FFF2-40B4-BE49-F238E27FC236}">
                      <a16:creationId xmlns:a16="http://schemas.microsoft.com/office/drawing/2014/main" id="{8B31037A-6F30-47FF-A05C-4B39E76F6D16}"/>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7" name="Rectangle 426">
                  <a:extLst>
                    <a:ext uri="{FF2B5EF4-FFF2-40B4-BE49-F238E27FC236}">
                      <a16:creationId xmlns:a16="http://schemas.microsoft.com/office/drawing/2014/main" id="{B0614F2C-5EB6-4F85-97F2-5DDF3F77672E}"/>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8" name="Group 427">
                  <a:extLst>
                    <a:ext uri="{FF2B5EF4-FFF2-40B4-BE49-F238E27FC236}">
                      <a16:creationId xmlns:a16="http://schemas.microsoft.com/office/drawing/2014/main" id="{E48E70A7-C7F1-4242-9969-D2FB7F28564E}"/>
                    </a:ext>
                  </a:extLst>
                </p:cNvPr>
                <p:cNvGrpSpPr/>
                <p:nvPr/>
              </p:nvGrpSpPr>
              <p:grpSpPr>
                <a:xfrm>
                  <a:off x="8850475" y="1598268"/>
                  <a:ext cx="228600" cy="1358145"/>
                  <a:chOff x="3539566" y="1612950"/>
                  <a:chExt cx="228600" cy="1358145"/>
                </a:xfrm>
              </p:grpSpPr>
              <p:sp>
                <p:nvSpPr>
                  <p:cNvPr id="429" name="Oval 428">
                    <a:extLst>
                      <a:ext uri="{FF2B5EF4-FFF2-40B4-BE49-F238E27FC236}">
                        <a16:creationId xmlns:a16="http://schemas.microsoft.com/office/drawing/2014/main" id="{E8BEF50C-B198-4349-9BBA-EFA2604F1373}"/>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Oval 429">
                    <a:extLst>
                      <a:ext uri="{FF2B5EF4-FFF2-40B4-BE49-F238E27FC236}">
                        <a16:creationId xmlns:a16="http://schemas.microsoft.com/office/drawing/2014/main" id="{12223927-8066-4265-83C2-F0A2C961A26F}"/>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Oval 430">
                    <a:extLst>
                      <a:ext uri="{FF2B5EF4-FFF2-40B4-BE49-F238E27FC236}">
                        <a16:creationId xmlns:a16="http://schemas.microsoft.com/office/drawing/2014/main" id="{B5E5F21F-FED1-4FF8-8460-1C96C704F0BB}"/>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24" name="Oval 423">
                <a:extLst>
                  <a:ext uri="{FF2B5EF4-FFF2-40B4-BE49-F238E27FC236}">
                    <a16:creationId xmlns:a16="http://schemas.microsoft.com/office/drawing/2014/main" id="{8ED7F30D-0492-4E90-BDF9-3F25FF238D60}"/>
                  </a:ext>
                </a:extLst>
              </p:cNvPr>
              <p:cNvSpPr/>
              <p:nvPr/>
            </p:nvSpPr>
            <p:spPr bwMode="auto">
              <a:xfrm>
                <a:off x="8593287" y="2250419"/>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85636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9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D5B2A857-76D4-4378-9452-5E79E8FE25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3649662"/>
            <a:ext cx="570065" cy="570065"/>
          </a:xfrm>
          <a:prstGeom prst="rect">
            <a:avLst/>
          </a:prstGeom>
        </p:spPr>
      </p:pic>
      <p:sp>
        <p:nvSpPr>
          <p:cNvPr id="2" name="Titre 1"/>
          <p:cNvSpPr>
            <a:spLocks noGrp="1"/>
          </p:cNvSpPr>
          <p:nvPr>
            <p:ph type="title"/>
          </p:nvPr>
        </p:nvSpPr>
        <p:spPr>
          <a:xfrm>
            <a:off x="272274" y="144462"/>
            <a:ext cx="11889564" cy="860424"/>
          </a:xfrm>
        </p:spPr>
        <p:txBody>
          <a:bodyPr/>
          <a:lstStyle/>
          <a:p>
            <a:r>
              <a:rPr lang="fr-FR" dirty="0"/>
              <a:t>Secure Multi-Party Computation (MPC) pattern</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a:xfrm>
                <a:off x="272274" y="1002203"/>
                <a:ext cx="11277599" cy="2739211"/>
              </a:xfrm>
            </p:spPr>
            <p:txBody>
              <a:bodyPr>
                <a:normAutofit/>
              </a:bodyPr>
              <a:lstStyle/>
              <a:p>
                <a:pPr lvl="0"/>
                <a:r>
                  <a:rPr lang="en-US" dirty="0"/>
                  <a:t>Based on Data Collaboratives</a:t>
                </a:r>
              </a:p>
              <a:p>
                <a:pPr lvl="0">
                  <a:spcBef>
                    <a:spcPts val="1200"/>
                  </a:spcBef>
                </a:pPr>
                <a:r>
                  <a:rPr lang="en-US" dirty="0"/>
                  <a:t>A custodian provides a secure pool that meets requirements for confidentiality and compliance</a:t>
                </a:r>
                <a:endParaRPr lang="fr-FR" dirty="0"/>
              </a:p>
              <a:p>
                <a:pPr lvl="1"/>
                <a:r>
                  <a:rPr kumimoji="1" lang="en-US" altLang="zh-CN" dirty="0"/>
                  <a:t>Input privacy:</a:t>
                </a:r>
                <a14:m>
                  <m:oMath xmlns:m="http://schemas.openxmlformats.org/officeDocument/2006/math">
                    <m:sSub>
                      <m:sSubPr>
                        <m:ctrlPr>
                          <a:rPr lang="en-US" altLang="zh-CN" i="1">
                            <a:latin typeface="Cambria Math" panose="02040503050406030204" pitchFamily="18" charset="0"/>
                            <a:ea typeface="等线"/>
                          </a:rPr>
                        </m:ctrlPr>
                      </m:sSubPr>
                      <m:e>
                        <m:r>
                          <a:rPr lang="en-US" altLang="zh-CN" b="0" i="1" smtClean="0">
                            <a:latin typeface="Cambria Math" panose="02040503050406030204" pitchFamily="18" charset="0"/>
                            <a:ea typeface="等线"/>
                          </a:rPr>
                          <m:t> </m:t>
                        </m:r>
                        <m:r>
                          <a:rPr lang="en-US" altLang="zh-CN" i="1">
                            <a:latin typeface="Cambria Math" panose="02040503050406030204" pitchFamily="18" charset="0"/>
                            <a:ea typeface="等线"/>
                          </a:rPr>
                          <m:t>𝑥</m:t>
                        </m:r>
                      </m:e>
                      <m:sub>
                        <m:r>
                          <a:rPr lang="en-US" altLang="zh-CN" b="0" i="1" smtClean="0">
                            <a:latin typeface="Cambria Math" panose="02040503050406030204" pitchFamily="18" charset="0"/>
                            <a:ea typeface="等线"/>
                          </a:rPr>
                          <m:t>𝑖</m:t>
                        </m:r>
                      </m:sub>
                    </m:sSub>
                    <m:r>
                      <a:rPr lang="en-US" altLang="zh-CN" b="0" i="1" smtClean="0">
                        <a:latin typeface="Cambria Math" panose="02040503050406030204" pitchFamily="18" charset="0"/>
                        <a:ea typeface="等线"/>
                      </a:rPr>
                      <m:t> </m:t>
                    </m:r>
                  </m:oMath>
                </a14:m>
                <a:r>
                  <a:rPr kumimoji="1" lang="en-US" altLang="zh-CN" dirty="0"/>
                  <a:t>is not leaked to parties != </a:t>
                </a:r>
                <a14:m>
                  <m:oMath xmlns:m="http://schemas.openxmlformats.org/officeDocument/2006/math">
                    <m:r>
                      <a:rPr kumimoji="1" lang="en-US" altLang="zh-CN" i="1" dirty="0" smtClean="0">
                        <a:latin typeface="Cambria Math" panose="02040503050406030204" pitchFamily="18" charset="0"/>
                      </a:rPr>
                      <m:t>𝑖</m:t>
                    </m:r>
                  </m:oMath>
                </a14:m>
                <a:endParaRPr kumimoji="1" lang="en-US" altLang="zh-CN" dirty="0"/>
              </a:p>
              <a:p>
                <a:pPr lvl="2">
                  <a:defRPr/>
                </a:pPr>
                <a:endParaRPr lang="fr-FR" dirty="0"/>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272274" y="1002203"/>
                <a:ext cx="11277599" cy="2739211"/>
              </a:xfrm>
              <a:blipFill>
                <a:blip r:embed="rId4"/>
                <a:stretch>
                  <a:fillRect/>
                </a:stretch>
              </a:blipFill>
            </p:spPr>
            <p:txBody>
              <a:bodyPr/>
              <a:lstStyle/>
              <a:p>
                <a:r>
                  <a:rPr lang="en-US">
                    <a:noFill/>
                  </a:rPr>
                  <a:t> </a:t>
                </a:r>
              </a:p>
            </p:txBody>
          </p:sp>
        </mc:Fallback>
      </mc:AlternateContent>
      <p:sp>
        <p:nvSpPr>
          <p:cNvPr id="63" name="Flowchart: Multidocument 62">
            <a:extLst>
              <a:ext uri="{FF2B5EF4-FFF2-40B4-BE49-F238E27FC236}">
                <a16:creationId xmlns:a16="http://schemas.microsoft.com/office/drawing/2014/main" id="{26D8958B-7E63-4362-8420-A1F32ADEB7B4}"/>
              </a:ext>
            </a:extLst>
          </p:cNvPr>
          <p:cNvSpPr/>
          <p:nvPr/>
        </p:nvSpPr>
        <p:spPr>
          <a:xfrm>
            <a:off x="8269957" y="399342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D6A204C-ACC6-4381-96C5-2E0BA28EDF39}"/>
                  </a:ext>
                </a:extLst>
              </p:cNvPr>
              <p:cNvSpPr txBox="1"/>
              <p:nvPr/>
            </p:nvSpPr>
            <p:spPr>
              <a:xfrm>
                <a:off x="8462791" y="431601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4" name="TextBox 63">
                <a:extLst>
                  <a:ext uri="{FF2B5EF4-FFF2-40B4-BE49-F238E27FC236}">
                    <a16:creationId xmlns:a16="http://schemas.microsoft.com/office/drawing/2014/main" id="{AD6A204C-ACC6-4381-96C5-2E0BA28EDF39}"/>
                  </a:ext>
                </a:extLst>
              </p:cNvPr>
              <p:cNvSpPr txBox="1">
                <a:spLocks noRot="1" noChangeAspect="1" noMove="1" noResize="1" noEditPoints="1" noAdjustHandles="1" noChangeArrowheads="1" noChangeShapeType="1" noTextEdit="1"/>
              </p:cNvSpPr>
              <p:nvPr/>
            </p:nvSpPr>
            <p:spPr>
              <a:xfrm>
                <a:off x="8462791" y="4316011"/>
                <a:ext cx="615661" cy="5948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41CA150-F913-423A-8212-01956D181015}"/>
                  </a:ext>
                </a:extLst>
              </p:cNvPr>
              <p:cNvSpPr txBox="1"/>
              <p:nvPr/>
            </p:nvSpPr>
            <p:spPr>
              <a:xfrm>
                <a:off x="8612500" y="3116668"/>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6" name="TextBox 65">
                <a:extLst>
                  <a:ext uri="{FF2B5EF4-FFF2-40B4-BE49-F238E27FC236}">
                    <a16:creationId xmlns:a16="http://schemas.microsoft.com/office/drawing/2014/main" id="{141CA150-F913-423A-8212-01956D181015}"/>
                  </a:ext>
                </a:extLst>
              </p:cNvPr>
              <p:cNvSpPr txBox="1">
                <a:spLocks noRot="1" noChangeAspect="1" noMove="1" noResize="1" noEditPoints="1" noAdjustHandles="1" noChangeArrowheads="1" noChangeShapeType="1" noTextEdit="1"/>
              </p:cNvSpPr>
              <p:nvPr/>
            </p:nvSpPr>
            <p:spPr>
              <a:xfrm>
                <a:off x="8612500" y="3116668"/>
                <a:ext cx="610916" cy="594827"/>
              </a:xfrm>
              <a:prstGeom prst="rect">
                <a:avLst/>
              </a:prstGeom>
              <a:blipFill>
                <a:blip r:embed="rId6"/>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81BEA7D7-6F4C-4956-9773-497F65B52ED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964" y="2425162"/>
            <a:ext cx="570065" cy="570065"/>
          </a:xfrm>
          <a:prstGeom prst="rect">
            <a:avLst/>
          </a:prstGeom>
        </p:spPr>
      </p:pic>
      <p:sp>
        <p:nvSpPr>
          <p:cNvPr id="89" name="Flowchart: Multidocument 88">
            <a:extLst>
              <a:ext uri="{FF2B5EF4-FFF2-40B4-BE49-F238E27FC236}">
                <a16:creationId xmlns:a16="http://schemas.microsoft.com/office/drawing/2014/main" id="{2F7E35F8-62B7-4450-8207-27B5F59AD835}"/>
              </a:ext>
            </a:extLst>
          </p:cNvPr>
          <p:cNvSpPr/>
          <p:nvPr/>
        </p:nvSpPr>
        <p:spPr>
          <a:xfrm>
            <a:off x="8379681" y="2828021"/>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106" name="文本框 4">
                <a:extLst>
                  <a:ext uri="{FF2B5EF4-FFF2-40B4-BE49-F238E27FC236}">
                    <a16:creationId xmlns:a16="http://schemas.microsoft.com/office/drawing/2014/main" id="{CEFE060E-1A1D-4650-9C69-049F843241ED}"/>
                  </a:ext>
                </a:extLst>
              </p:cNvPr>
              <p:cNvSpPr txBox="1"/>
              <p:nvPr/>
            </p:nvSpPr>
            <p:spPr>
              <a:xfrm>
                <a:off x="5904468" y="3399224"/>
                <a:ext cx="2692706"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1600" b="0" i="1" smtClean="0">
                          <a:latin typeface="Cambria Math" panose="02040503050406030204" pitchFamily="18" charset="0"/>
                        </a:rPr>
                        <m:t>𝑦</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m:t>
                      </m:r>
                      <m:d>
                        <m:dPr>
                          <m:ctrlPr>
                            <a:rPr kumimoji="1" lang="en-US" altLang="zh-CN" sz="1600" b="0" i="1" smtClean="0">
                              <a:latin typeface="Cambria Math" panose="02040503050406030204" pitchFamily="18" charset="0"/>
                            </a:rPr>
                          </m:ctrlPr>
                        </m:dPr>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 ,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e>
                      </m:d>
                    </m:oMath>
                  </m:oMathPara>
                </a14:m>
                <a:endParaRPr kumimoji="1" lang="zh-CN" altLang="en-US" sz="1600" dirty="0"/>
              </a:p>
            </p:txBody>
          </p:sp>
        </mc:Choice>
        <mc:Fallback xmlns="">
          <p:sp>
            <p:nvSpPr>
              <p:cNvPr id="106" name="文本框 4">
                <a:extLst>
                  <a:ext uri="{FF2B5EF4-FFF2-40B4-BE49-F238E27FC236}">
                    <a16:creationId xmlns:a16="http://schemas.microsoft.com/office/drawing/2014/main" id="{CEFE060E-1A1D-4650-9C69-049F843241ED}"/>
                  </a:ext>
                </a:extLst>
              </p:cNvPr>
              <p:cNvSpPr txBox="1">
                <a:spLocks noRot="1" noChangeAspect="1" noMove="1" noResize="1" noEditPoints="1" noAdjustHandles="1" noChangeArrowheads="1" noChangeShapeType="1" noTextEdit="1"/>
              </p:cNvSpPr>
              <p:nvPr/>
            </p:nvSpPr>
            <p:spPr>
              <a:xfrm>
                <a:off x="5904468" y="3399224"/>
                <a:ext cx="2692706" cy="246221"/>
              </a:xfrm>
              <a:prstGeom prst="rect">
                <a:avLst/>
              </a:prstGeom>
              <a:blipFill>
                <a:blip r:embed="rId7"/>
                <a:stretch>
                  <a:fillRect l="-2721" b="-27500"/>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BA226FE-A3AD-403F-8E12-09ED87B2A8EB}"/>
              </a:ext>
            </a:extLst>
          </p:cNvPr>
          <p:cNvSpPr/>
          <p:nvPr/>
        </p:nvSpPr>
        <p:spPr bwMode="auto">
          <a:xfrm>
            <a:off x="5975621" y="4535932"/>
            <a:ext cx="1985819"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400" kern="0" dirty="0">
                <a:solidFill>
                  <a:sysClr val="windowText" lastClr="000000"/>
                </a:solidFill>
                <a:latin typeface="Segoe UI" panose="020B0502040204020203" pitchFamily="34" charset="0"/>
                <a:cs typeface="Segoe UI" panose="020B0502040204020203" pitchFamily="34" charset="0"/>
              </a:rPr>
              <a:t>Participants’ data</a:t>
            </a:r>
          </a:p>
        </p:txBody>
      </p:sp>
      <p:sp>
        <p:nvSpPr>
          <p:cNvPr id="57" name="Rectangle 56">
            <a:extLst>
              <a:ext uri="{FF2B5EF4-FFF2-40B4-BE49-F238E27FC236}">
                <a16:creationId xmlns:a16="http://schemas.microsoft.com/office/drawing/2014/main" id="{15584C38-E622-4B8A-80EC-C0A0E4C4260E}"/>
              </a:ext>
            </a:extLst>
          </p:cNvPr>
          <p:cNvSpPr/>
          <p:nvPr/>
        </p:nvSpPr>
        <p:spPr bwMode="auto">
          <a:xfrm>
            <a:off x="3790099" y="5013225"/>
            <a:ext cx="2331863" cy="527823"/>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Custodian / Operator</a:t>
            </a:r>
          </a:p>
        </p:txBody>
      </p:sp>
      <p:sp>
        <p:nvSpPr>
          <p:cNvPr id="62" name="Rectangle 61">
            <a:extLst>
              <a:ext uri="{FF2B5EF4-FFF2-40B4-BE49-F238E27FC236}">
                <a16:creationId xmlns:a16="http://schemas.microsoft.com/office/drawing/2014/main" id="{063A454F-4A32-4174-A19D-CDA9E95CC80C}"/>
              </a:ext>
            </a:extLst>
          </p:cNvPr>
          <p:cNvSpPr/>
          <p:nvPr/>
        </p:nvSpPr>
        <p:spPr bwMode="auto">
          <a:xfrm>
            <a:off x="5676543" y="2969750"/>
            <a:ext cx="2310327"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Insights, enriched data</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90C2BC1-F2A8-4074-AEE3-E35AB4F36D41}"/>
                  </a:ext>
                </a:extLst>
              </p:cNvPr>
              <p:cNvSpPr txBox="1"/>
              <p:nvPr/>
            </p:nvSpPr>
            <p:spPr>
              <a:xfrm>
                <a:off x="5975621" y="4792401"/>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6" name="TextBox 25">
                <a:extLst>
                  <a:ext uri="{FF2B5EF4-FFF2-40B4-BE49-F238E27FC236}">
                    <a16:creationId xmlns:a16="http://schemas.microsoft.com/office/drawing/2014/main" id="{990C2BC1-F2A8-4074-AEE3-E35AB4F36D41}"/>
                  </a:ext>
                </a:extLst>
              </p:cNvPr>
              <p:cNvSpPr txBox="1">
                <a:spLocks noRot="1" noChangeAspect="1" noMove="1" noResize="1" noEditPoints="1" noAdjustHandles="1" noChangeArrowheads="1" noChangeShapeType="1" noTextEdit="1"/>
              </p:cNvSpPr>
              <p:nvPr/>
            </p:nvSpPr>
            <p:spPr>
              <a:xfrm>
                <a:off x="5975621" y="4792401"/>
                <a:ext cx="610916" cy="5948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FF8DC9-50C3-44D5-BB48-D3F49305CE0A}"/>
                  </a:ext>
                </a:extLst>
              </p:cNvPr>
              <p:cNvSpPr txBox="1"/>
              <p:nvPr/>
            </p:nvSpPr>
            <p:spPr>
              <a:xfrm>
                <a:off x="6297925" y="479240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8" name="TextBox 27">
                <a:extLst>
                  <a:ext uri="{FF2B5EF4-FFF2-40B4-BE49-F238E27FC236}">
                    <a16:creationId xmlns:a16="http://schemas.microsoft.com/office/drawing/2014/main" id="{96FF8DC9-50C3-44D5-BB48-D3F49305CE0A}"/>
                  </a:ext>
                </a:extLst>
              </p:cNvPr>
              <p:cNvSpPr txBox="1">
                <a:spLocks noRot="1" noChangeAspect="1" noMove="1" noResize="1" noEditPoints="1" noAdjustHandles="1" noChangeArrowheads="1" noChangeShapeType="1" noTextEdit="1"/>
              </p:cNvSpPr>
              <p:nvPr/>
            </p:nvSpPr>
            <p:spPr>
              <a:xfrm>
                <a:off x="6297925" y="4792401"/>
                <a:ext cx="615661" cy="5948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D6EEC-C618-4506-AE89-F13D3783E6F3}"/>
                  </a:ext>
                </a:extLst>
              </p:cNvPr>
              <p:cNvSpPr txBox="1"/>
              <p:nvPr/>
            </p:nvSpPr>
            <p:spPr>
              <a:xfrm>
                <a:off x="6605756" y="479885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32" name="TextBox 31">
                <a:extLst>
                  <a:ext uri="{FF2B5EF4-FFF2-40B4-BE49-F238E27FC236}">
                    <a16:creationId xmlns:a16="http://schemas.microsoft.com/office/drawing/2014/main" id="{FCBD6EEC-C618-4506-AE89-F13D3783E6F3}"/>
                  </a:ext>
                </a:extLst>
              </p:cNvPr>
              <p:cNvSpPr txBox="1">
                <a:spLocks noRot="1" noChangeAspect="1" noMove="1" noResize="1" noEditPoints="1" noAdjustHandles="1" noChangeArrowheads="1" noChangeShapeType="1" noTextEdit="1"/>
              </p:cNvSpPr>
              <p:nvPr/>
            </p:nvSpPr>
            <p:spPr>
              <a:xfrm>
                <a:off x="6605756" y="4798851"/>
                <a:ext cx="615661" cy="594827"/>
              </a:xfrm>
              <a:prstGeom prst="rect">
                <a:avLst/>
              </a:prstGeom>
              <a:blipFill>
                <a:blip r:embed="rId10"/>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EEC1643E-F1C2-46C2-BEA8-24CE6B61F166}"/>
              </a:ext>
            </a:extLst>
          </p:cNvPr>
          <p:cNvGrpSpPr/>
          <p:nvPr/>
        </p:nvGrpSpPr>
        <p:grpSpPr>
          <a:xfrm>
            <a:off x="4449102" y="3540388"/>
            <a:ext cx="1068396" cy="1428391"/>
            <a:chOff x="10501952" y="2735257"/>
            <a:chExt cx="741179" cy="952185"/>
          </a:xfrm>
        </p:grpSpPr>
        <p:sp>
          <p:nvSpPr>
            <p:cNvPr id="38" name="data_2">
              <a:extLst>
                <a:ext uri="{FF2B5EF4-FFF2-40B4-BE49-F238E27FC236}">
                  <a16:creationId xmlns:a16="http://schemas.microsoft.com/office/drawing/2014/main" id="{92F8DE5F-3586-46E0-988C-6A493095C65F}"/>
                </a:ext>
              </a:extLst>
            </p:cNvPr>
            <p:cNvSpPr>
              <a:spLocks noChangeAspect="1" noEditPoints="1"/>
            </p:cNvSpPr>
            <p:nvPr/>
          </p:nvSpPr>
          <p:spPr bwMode="auto">
            <a:xfrm>
              <a:off x="10501952" y="3192208"/>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0" name="data_2">
              <a:extLst>
                <a:ext uri="{FF2B5EF4-FFF2-40B4-BE49-F238E27FC236}">
                  <a16:creationId xmlns:a16="http://schemas.microsoft.com/office/drawing/2014/main" id="{6C170570-1D3E-43C4-99FE-AC01ED231EB9}"/>
                </a:ext>
              </a:extLst>
            </p:cNvPr>
            <p:cNvSpPr>
              <a:spLocks noChangeAspect="1" noEditPoints="1"/>
            </p:cNvSpPr>
            <p:nvPr/>
          </p:nvSpPr>
          <p:spPr bwMode="auto">
            <a:xfrm>
              <a:off x="10501952" y="2963640"/>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2" name="data_2">
              <a:extLst>
                <a:ext uri="{FF2B5EF4-FFF2-40B4-BE49-F238E27FC236}">
                  <a16:creationId xmlns:a16="http://schemas.microsoft.com/office/drawing/2014/main" id="{85C8408B-7EB9-4B3C-91E2-1235F9BDB54E}"/>
                </a:ext>
              </a:extLst>
            </p:cNvPr>
            <p:cNvSpPr>
              <a:spLocks noChangeAspect="1" noEditPoints="1"/>
            </p:cNvSpPr>
            <p:nvPr/>
          </p:nvSpPr>
          <p:spPr bwMode="auto">
            <a:xfrm>
              <a:off x="10501952" y="2735286"/>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4" name="Oval 43">
              <a:extLst>
                <a:ext uri="{FF2B5EF4-FFF2-40B4-BE49-F238E27FC236}">
                  <a16:creationId xmlns:a16="http://schemas.microsoft.com/office/drawing/2014/main" id="{00E5910C-3A12-4E46-8CA5-321A2B7783C7}"/>
                </a:ext>
              </a:extLst>
            </p:cNvPr>
            <p:cNvSpPr/>
            <p:nvPr/>
          </p:nvSpPr>
          <p:spPr bwMode="auto">
            <a:xfrm>
              <a:off x="10511153" y="2735257"/>
              <a:ext cx="722777" cy="257847"/>
            </a:xfrm>
            <a:prstGeom prst="ellipse">
              <a:avLst/>
            </a:prstGeom>
            <a:solidFill>
              <a:srgbClr val="0078D3"/>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50" name="Straight Arrow Connector 49">
            <a:extLst>
              <a:ext uri="{FF2B5EF4-FFF2-40B4-BE49-F238E27FC236}">
                <a16:creationId xmlns:a16="http://schemas.microsoft.com/office/drawing/2014/main" id="{5126E5AC-CE1A-4D7B-AB2D-1FC706DD6256}"/>
              </a:ext>
            </a:extLst>
          </p:cNvPr>
          <p:cNvCxnSpPr/>
          <p:nvPr/>
        </p:nvCxnSpPr>
        <p:spPr>
          <a:xfrm>
            <a:off x="5848243" y="3890382"/>
            <a:ext cx="1828800" cy="0"/>
          </a:xfrm>
          <a:prstGeom prst="straightConnector1">
            <a:avLst/>
          </a:prstGeom>
          <a:ln w="5715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52E060D-7659-444A-8152-A90C7245663D}"/>
              </a:ext>
            </a:extLst>
          </p:cNvPr>
          <p:cNvCxnSpPr>
            <a:cxnSpLocks/>
          </p:cNvCxnSpPr>
          <p:nvPr/>
        </p:nvCxnSpPr>
        <p:spPr>
          <a:xfrm>
            <a:off x="5800793" y="4411525"/>
            <a:ext cx="18288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C1F2D7D-9862-4EC7-ABDF-F52402F74844}"/>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9328" y="4833022"/>
            <a:ext cx="570065" cy="570065"/>
          </a:xfrm>
          <a:prstGeom prst="rect">
            <a:avLst/>
          </a:prstGeom>
        </p:spPr>
      </p:pic>
      <p:sp>
        <p:nvSpPr>
          <p:cNvPr id="85" name="Flowchart: Multidocument 84">
            <a:extLst>
              <a:ext uri="{FF2B5EF4-FFF2-40B4-BE49-F238E27FC236}">
                <a16:creationId xmlns:a16="http://schemas.microsoft.com/office/drawing/2014/main" id="{A1B84E00-C807-4FC9-BDA8-D98ECC22F638}"/>
              </a:ext>
            </a:extLst>
          </p:cNvPr>
          <p:cNvSpPr/>
          <p:nvPr/>
        </p:nvSpPr>
        <p:spPr>
          <a:xfrm>
            <a:off x="8276048" y="517678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F3CBE1-266F-496A-A104-03A3197043DE}"/>
                  </a:ext>
                </a:extLst>
              </p:cNvPr>
              <p:cNvSpPr txBox="1"/>
              <p:nvPr/>
            </p:nvSpPr>
            <p:spPr>
              <a:xfrm>
                <a:off x="8468882" y="549937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86" name="TextBox 85">
                <a:extLst>
                  <a:ext uri="{FF2B5EF4-FFF2-40B4-BE49-F238E27FC236}">
                    <a16:creationId xmlns:a16="http://schemas.microsoft.com/office/drawing/2014/main" id="{74F3CBE1-266F-496A-A104-03A3197043DE}"/>
                  </a:ext>
                </a:extLst>
              </p:cNvPr>
              <p:cNvSpPr txBox="1">
                <a:spLocks noRot="1" noChangeAspect="1" noMove="1" noResize="1" noEditPoints="1" noAdjustHandles="1" noChangeArrowheads="1" noChangeShapeType="1" noTextEdit="1"/>
              </p:cNvSpPr>
              <p:nvPr/>
            </p:nvSpPr>
            <p:spPr>
              <a:xfrm>
                <a:off x="8468882" y="5499371"/>
                <a:ext cx="615661" cy="594827"/>
              </a:xfrm>
              <a:prstGeom prst="rect">
                <a:avLst/>
              </a:prstGeom>
              <a:blipFill>
                <a:blip r:embed="rId1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FEB7D2-CE24-4A55-8652-D6602FF286D8}"/>
              </a:ext>
            </a:extLst>
          </p:cNvPr>
          <p:cNvSpPr txBox="1"/>
          <p:nvPr/>
        </p:nvSpPr>
        <p:spPr>
          <a:xfrm>
            <a:off x="1960412" y="3683177"/>
            <a:ext cx="2216925" cy="1200329"/>
          </a:xfrm>
          <a:prstGeom prst="rect">
            <a:avLst/>
          </a:prstGeom>
          <a:noFill/>
        </p:spPr>
        <p:txBody>
          <a:bodyPr wrap="square">
            <a:spAutoFit/>
          </a:bodyPr>
          <a:lstStyle/>
          <a:p>
            <a:pPr algn="r"/>
            <a:r>
              <a:rPr lang="en-US" sz="1200" kern="0" dirty="0">
                <a:solidFill>
                  <a:sysClr val="windowText" lastClr="000000"/>
                </a:solidFill>
                <a:latin typeface="Segoe UI" panose="020B0502040204020203" pitchFamily="34" charset="0"/>
                <a:cs typeface="Segoe UI" panose="020B0502040204020203" pitchFamily="34" charset="0"/>
              </a:rPr>
              <a:t>Secure pool to exchange protected and open data, analyze complex systems, and create sustainable solutions for our most pressing challenges</a:t>
            </a:r>
          </a:p>
        </p:txBody>
      </p:sp>
    </p:spTree>
    <p:extLst>
      <p:ext uri="{BB962C8B-B14F-4D97-AF65-F5344CB8AC3E}">
        <p14:creationId xmlns:p14="http://schemas.microsoft.com/office/powerpoint/2010/main" val="4995112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656849" y="6301933"/>
            <a:ext cx="364531" cy="94680"/>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656848" y="5370324"/>
            <a:ext cx="364530" cy="126017"/>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656848" y="3224579"/>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656848" y="2293177"/>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648105" y="4384818"/>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Encryption at rest</a:t>
            </a:r>
          </a:p>
        </p:txBody>
      </p:sp>
      <p:sp>
        <p:nvSpPr>
          <p:cNvPr id="51" name="Freeform 16">
            <a:extLst>
              <a:ext uri="{FF2B5EF4-FFF2-40B4-BE49-F238E27FC236}">
                <a16:creationId xmlns:a16="http://schemas.microsoft.com/office/drawing/2014/main" id="{70D744AC-0182-4DB4-A28A-0F3D54B301C9}"/>
              </a:ext>
            </a:extLst>
          </p:cNvPr>
          <p:cNvSpPr/>
          <p:nvPr/>
        </p:nvSpPr>
        <p:spPr>
          <a:xfrm>
            <a:off x="7003891" y="3029380"/>
            <a:ext cx="5164395" cy="520397"/>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 </a:t>
            </a:r>
            <a:r>
              <a:rPr lang="en-US" sz="1428" dirty="0">
                <a:solidFill>
                  <a:srgbClr val="000000">
                    <a:hueOff val="0"/>
                    <a:satOff val="0"/>
                    <a:lumOff val="0"/>
                    <a:alphaOff val="0"/>
                  </a:srgbClr>
                </a:solidFill>
                <a:latin typeface="Segoe UI"/>
              </a:rPr>
              <a:t>- .NET Libraries, Customer provided, etc. </a:t>
            </a:r>
            <a:endParaRPr lang="en-US" sz="1428" b="1" dirty="0">
              <a:solidFill>
                <a:srgbClr val="000000">
                  <a:hueOff val="0"/>
                  <a:satOff val="0"/>
                  <a:lumOff val="0"/>
                  <a:alphaOff val="0"/>
                </a:srgbClr>
              </a:solidFill>
              <a:latin typeface="Segoe UI"/>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7003892" y="3768528"/>
            <a:ext cx="5164395" cy="957270"/>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SQL</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3"/>
              </a:rPr>
              <a:t>Transparent Data Encryption</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4"/>
              </a:rPr>
              <a:t>Always Encrypted</a:t>
            </a:r>
            <a:r>
              <a:rPr lang="en-US" sz="1428"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5"/>
              </a:rPr>
              <a:t>HDInsight </a:t>
            </a:r>
            <a:r>
              <a:rPr lang="en-US" sz="1428" dirty="0">
                <a:solidFill>
                  <a:srgbClr val="000000">
                    <a:hueOff val="0"/>
                    <a:satOff val="0"/>
                    <a:lumOff val="0"/>
                    <a:alphaOff val="0"/>
                  </a:srgbClr>
                </a:solidFill>
                <a:latin typeface="Segoe UI"/>
                <a:hlinkClick r:id="rId5"/>
              </a:rPr>
              <a:t>Encryption</a:t>
            </a:r>
            <a:endParaRPr lang="en-US" sz="1428" dirty="0">
              <a:solidFill>
                <a:srgbClr val="000000">
                  <a:hueOff val="0"/>
                  <a:satOff val="0"/>
                  <a:lumOff val="0"/>
                  <a:alphaOff val="0"/>
                </a:srgbClr>
              </a:solidFill>
              <a:latin typeface="Segoe UI"/>
            </a:endParaRP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Azure Backup </a:t>
            </a:r>
            <a:r>
              <a:rPr lang="en-US" sz="1428" dirty="0">
                <a:solidFill>
                  <a:srgbClr val="000000">
                    <a:hueOff val="0"/>
                    <a:satOff val="0"/>
                    <a:lumOff val="0"/>
                    <a:alphaOff val="0"/>
                  </a:srgbClr>
                </a:solidFill>
                <a:latin typeface="Segoe UI"/>
                <a:hlinkClick r:id="rId6"/>
              </a:rPr>
              <a:t>Encrypted at Rest</a:t>
            </a:r>
            <a:r>
              <a:rPr lang="en-US" sz="1428" b="1"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7"/>
              </a:rPr>
              <a:t>Encrypted VM support</a:t>
            </a:r>
            <a:endParaRPr lang="en-US" sz="1428" i="1" dirty="0">
              <a:solidFill>
                <a:srgbClr val="000000">
                  <a:hueOff val="0"/>
                  <a:satOff val="0"/>
                  <a:lumOff val="0"/>
                  <a:alphaOff val="0"/>
                </a:srgbClr>
              </a:solidFill>
              <a:latin typeface="Segoe UI"/>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7021380" y="4810554"/>
            <a:ext cx="5146907" cy="1214074"/>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8"/>
              </a:rPr>
              <a:t>Azure Disk Encryption </a:t>
            </a:r>
            <a:r>
              <a:rPr lang="en-US" sz="1428" dirty="0">
                <a:solidFill>
                  <a:srgbClr val="000000">
                    <a:hueOff val="0"/>
                    <a:satOff val="0"/>
                    <a:lumOff val="0"/>
                    <a:alphaOff val="0"/>
                  </a:srgbClr>
                </a:solidFill>
                <a:latin typeface="Segoe UI"/>
              </a:rPr>
              <a:t>- &lt;</a:t>
            </a:r>
            <a:r>
              <a:rPr lang="en-US" sz="1428" i="1" dirty="0">
                <a:solidFill>
                  <a:srgbClr val="000000">
                    <a:hueOff val="0"/>
                    <a:satOff val="0"/>
                    <a:lumOff val="0"/>
                    <a:alphaOff val="0"/>
                  </a:srgbClr>
                </a:solidFill>
                <a:latin typeface="Segoe UI"/>
              </a:rPr>
              <a:t>BitLocker [Windows], DM-Crypt [Linux]</a:t>
            </a:r>
            <a:r>
              <a:rPr lang="en-US" sz="1428" b="1" i="1"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Partner Volume Encryption</a:t>
            </a:r>
            <a:r>
              <a:rPr lang="en-US" sz="1428" dirty="0">
                <a:solidFill>
                  <a:srgbClr val="000000">
                    <a:hueOff val="0"/>
                    <a:satOff val="0"/>
                    <a:lumOff val="0"/>
                    <a:alphaOff val="0"/>
                  </a:srgbClr>
                </a:solidFill>
                <a:latin typeface="Segoe UI"/>
              </a:rPr>
              <a:t> – &lt;</a:t>
            </a:r>
            <a:r>
              <a:rPr lang="en-US" sz="1428" dirty="0" err="1">
                <a:solidFill>
                  <a:srgbClr val="000000">
                    <a:hueOff val="0"/>
                    <a:satOff val="0"/>
                    <a:lumOff val="0"/>
                    <a:alphaOff val="0"/>
                  </a:srgbClr>
                </a:solidFill>
                <a:latin typeface="Segoe UI"/>
              </a:rPr>
              <a:t>CloudLink</a:t>
            </a:r>
            <a:r>
              <a:rPr lang="en-US" sz="1428" baseline="30000" dirty="0">
                <a:solidFill>
                  <a:srgbClr val="000000">
                    <a:hueOff val="0"/>
                    <a:satOff val="0"/>
                    <a:lumOff val="0"/>
                    <a:alphaOff val="0"/>
                  </a:srgbClr>
                </a:solidFill>
                <a:latin typeface="Segoe UI"/>
              </a:rPr>
              <a:t>®</a:t>
            </a:r>
            <a:r>
              <a:rPr lang="en-US" sz="1428" dirty="0">
                <a:solidFill>
                  <a:srgbClr val="000000">
                    <a:hueOff val="0"/>
                    <a:satOff val="0"/>
                    <a:lumOff val="0"/>
                    <a:alphaOff val="0"/>
                  </a:srgbClr>
                </a:solidFill>
                <a:latin typeface="Segoe UI"/>
              </a:rPr>
              <a:t> </a:t>
            </a:r>
            <a:r>
              <a:rPr lang="en-US" sz="1428" dirty="0" err="1">
                <a:solidFill>
                  <a:srgbClr val="000000">
                    <a:hueOff val="0"/>
                    <a:satOff val="0"/>
                    <a:lumOff val="0"/>
                    <a:alphaOff val="0"/>
                  </a:srgbClr>
                </a:solidFill>
                <a:latin typeface="Segoe UI"/>
              </a:rPr>
              <a:t>SecureVM</a:t>
            </a:r>
            <a:r>
              <a:rPr lang="en-US" sz="1428" dirty="0">
                <a:solidFill>
                  <a:srgbClr val="000000">
                    <a:hueOff val="0"/>
                    <a:satOff val="0"/>
                    <a:lumOff val="0"/>
                    <a:alphaOff val="0"/>
                  </a:srgbClr>
                </a:solidFill>
                <a:latin typeface="Segoe UI"/>
              </a:rPr>
              <a:t>, Vormetric, etc.&gt;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a:t>
            </a:r>
            <a:r>
              <a:rPr lang="en-US" sz="1428" dirty="0">
                <a:solidFill>
                  <a:srgbClr val="000000">
                    <a:hueOff val="0"/>
                    <a:satOff val="0"/>
                    <a:lumOff val="0"/>
                    <a:alphaOff val="0"/>
                  </a:srgbClr>
                </a:solidFill>
                <a:latin typeface="Segoe UI"/>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35915" y="1280771"/>
            <a:ext cx="4137773" cy="382308"/>
          </a:xfrm>
          <a:prstGeom prst="rect">
            <a:avLst/>
          </a:prstGeom>
        </p:spPr>
        <p:txBody>
          <a:bodyPr wrap="none">
            <a:spAutoFit/>
          </a:bodyPr>
          <a:lstStyle/>
          <a:p>
            <a:pPr defTabSz="932563"/>
            <a:r>
              <a:rPr lang="en-US" sz="1836" b="1" dirty="0">
                <a:solidFill>
                  <a:srgbClr val="3C3C41"/>
                </a:solidFill>
                <a:latin typeface="Segoe UI"/>
              </a:rPr>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8140178" y="1621495"/>
            <a:ext cx="2947137" cy="382254"/>
          </a:xfrm>
          <a:prstGeom prst="rect">
            <a:avLst/>
          </a:prstGeom>
        </p:spPr>
        <p:txBody>
          <a:bodyPr wrap="none">
            <a:spAutoFit/>
          </a:bodyPr>
          <a:lstStyle/>
          <a:p>
            <a:pPr defTabSz="932563"/>
            <a:r>
              <a:rPr lang="en-US" sz="1836" b="1" dirty="0">
                <a:solidFill>
                  <a:srgbClr val="3C3C41"/>
                </a:solidFill>
                <a:latin typeface="Segoe UI"/>
              </a:rPr>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7003891" y="2190238"/>
            <a:ext cx="5164395" cy="509464"/>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dirty="0">
                <a:solidFill>
                  <a:srgbClr val="000000">
                    <a:hueOff val="0"/>
                    <a:satOff val="0"/>
                    <a:lumOff val="0"/>
                    <a:alphaOff val="0"/>
                  </a:srgbClr>
                </a:solidFill>
                <a:latin typeface="Segoe UI"/>
                <a:hlinkClick r:id="rId9"/>
              </a:rPr>
              <a:t>Azure Information Protection (AIP)</a:t>
            </a:r>
            <a:r>
              <a:rPr lang="en-US" sz="1428" dirty="0">
                <a:solidFill>
                  <a:srgbClr val="000000">
                    <a:hueOff val="0"/>
                    <a:satOff val="0"/>
                    <a:lumOff val="0"/>
                    <a:alphaOff val="0"/>
                  </a:srgbClr>
                </a:solidFill>
                <a:latin typeface="Segoe UI"/>
              </a:rPr>
              <a:t> or 3</a:t>
            </a:r>
            <a:r>
              <a:rPr lang="en-US" sz="1428" baseline="30000" dirty="0">
                <a:solidFill>
                  <a:srgbClr val="000000">
                    <a:hueOff val="0"/>
                    <a:satOff val="0"/>
                    <a:lumOff val="0"/>
                    <a:alphaOff val="0"/>
                  </a:srgbClr>
                </a:solidFill>
                <a:latin typeface="Segoe UI"/>
              </a:rPr>
              <a:t>rd</a:t>
            </a:r>
            <a:r>
              <a:rPr lang="en-US" sz="1428" dirty="0">
                <a:solidFill>
                  <a:srgbClr val="000000">
                    <a:hueOff val="0"/>
                    <a:satOff val="0"/>
                    <a:lumOff val="0"/>
                    <a:alphaOff val="0"/>
                  </a:srgbClr>
                </a:solidFill>
                <a:latin typeface="Segoe UI"/>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7021381" y="6104724"/>
            <a:ext cx="5164394" cy="583778"/>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233104" lvl="1" indent="-233104" defTabSz="906517">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10"/>
              </a:rPr>
              <a:t>Azure Storage Service Encryption </a:t>
            </a:r>
            <a:r>
              <a:rPr lang="en-US" sz="1428" dirty="0">
                <a:solidFill>
                  <a:srgbClr val="000000">
                    <a:hueOff val="0"/>
                    <a:satOff val="0"/>
                    <a:lumOff val="0"/>
                    <a:alphaOff val="0"/>
                  </a:srgbClr>
                </a:solidFill>
                <a:latin typeface="Segoe UI"/>
              </a:rPr>
              <a:t>– </a:t>
            </a:r>
            <a:r>
              <a:rPr lang="en-US" sz="1428" i="1" dirty="0">
                <a:solidFill>
                  <a:srgbClr val="000000">
                    <a:hueOff val="0"/>
                    <a:satOff val="0"/>
                    <a:lumOff val="0"/>
                    <a:alphaOff val="0"/>
                  </a:srgbClr>
                </a:solidFill>
                <a:latin typeface="Segoe UI"/>
              </a:rPr>
              <a:t>&lt;AES-256, Block, Append, and page Blobs&gt; </a:t>
            </a:r>
            <a:endParaRPr lang="en-US" sz="1428" dirty="0">
              <a:solidFill>
                <a:srgbClr val="000000">
                  <a:hueOff val="0"/>
                  <a:satOff val="0"/>
                  <a:lumOff val="0"/>
                  <a:alphaOff val="0"/>
                </a:srgbClr>
              </a:solidFill>
              <a:latin typeface="Segoe UI"/>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97509" y="1722092"/>
            <a:ext cx="6059339" cy="104953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Encrypt Documents and unstructured data</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97509" y="2839827"/>
            <a:ext cx="6059339" cy="104953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Application Layer Encryption</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Meet 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97510" y="3957562"/>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 Service Encryption </a:t>
            </a:r>
          </a:p>
          <a:p>
            <a:pPr marL="291380" indent="-291380" defTabSz="932563">
              <a:buFont typeface="Arial" panose="020B0604020202020204" pitchFamily="34" charset="0"/>
              <a:buChar char="•"/>
            </a:pPr>
            <a:r>
              <a:rPr lang="en-US" sz="1428" dirty="0">
                <a:solidFill>
                  <a:srgbClr val="3C3C41"/>
                </a:solidFill>
                <a:latin typeface="Segoe UI"/>
              </a:rPr>
              <a:t>Same as application layer</a:t>
            </a:r>
          </a:p>
          <a:p>
            <a:pPr marL="291380" indent="-291380" defTabSz="932563">
              <a:buFont typeface="Arial" panose="020B0604020202020204" pitchFamily="34" charset="0"/>
              <a:buChar char="•"/>
            </a:pPr>
            <a:r>
              <a:rPr lang="en-US" sz="1428" dirty="0">
                <a:solidFill>
                  <a:srgbClr val="3C3C41"/>
                </a:solidFill>
                <a:latin typeface="Segoe UI"/>
              </a:rPr>
              <a:t>Near zero management effort (for Microsoft managed key)</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97509" y="4996830"/>
            <a:ext cx="6059339" cy="74698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Virtual Machine / Operating Systems</a:t>
            </a:r>
            <a:endParaRPr lang="en-US" sz="1632" b="1" dirty="0">
              <a:solidFill>
                <a:srgbClr val="FF0000"/>
              </a:solidFill>
              <a:latin typeface="Segoe UI"/>
              <a:ea typeface="Segoe UI" pitchFamily="34" charset="0"/>
              <a:cs typeface="Segoe UI" pitchFamily="34" charset="0"/>
            </a:endParaRPr>
          </a:p>
          <a:p>
            <a:pPr marL="233104" indent="-233104" defTabSz="950846" fontAlgn="base">
              <a:spcBef>
                <a:spcPct val="0"/>
              </a:spcBef>
              <a:spcAft>
                <a:spcPts val="612"/>
              </a:spcAft>
              <a:buFont typeface="Arial" panose="020B0604020202020204" pitchFamily="34" charset="0"/>
              <a:buChar char="•"/>
              <a:defRPr/>
            </a:pPr>
            <a:r>
              <a:rPr lang="en-US" sz="1428" dirty="0">
                <a:solidFill>
                  <a:srgbClr val="3C3C41"/>
                </a:solidFill>
                <a:latin typeface="Segoe UI"/>
              </a:rPr>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97510" y="5816400"/>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Storage System</a:t>
            </a:r>
          </a:p>
          <a:p>
            <a:pPr marL="291380" indent="-291380" defTabSz="932563">
              <a:buFont typeface="Arial" panose="020B0604020202020204" pitchFamily="34" charset="0"/>
              <a:buChar char="•"/>
            </a:pPr>
            <a:r>
              <a:rPr lang="en-US" sz="1428" dirty="0">
                <a:solidFill>
                  <a:srgbClr val="3C3C41"/>
                </a:solidFill>
                <a:latin typeface="Segoe UI"/>
              </a:rPr>
              <a:t>Mitigate against attacks on cloud provider/infrastructure</a:t>
            </a:r>
          </a:p>
          <a:p>
            <a:pPr marL="291380" indent="-291380" defTabSz="932563">
              <a:buFont typeface="Arial" panose="020B0604020202020204" pitchFamily="34" charset="0"/>
              <a:buChar char="•"/>
            </a:pPr>
            <a:r>
              <a:rPr lang="en-US" sz="1428" dirty="0">
                <a:solidFill>
                  <a:srgbClr val="3C3C41"/>
                </a:solidFill>
                <a:latin typeface="Segoe UI"/>
              </a:rPr>
              <a:t>On by default and unable to disable</a:t>
            </a:r>
            <a:endParaRPr lang="en-US" sz="1428" dirty="0">
              <a:solidFill>
                <a:srgbClr val="3C3C41"/>
              </a:solidFill>
              <a:highlight>
                <a:srgbClr val="FFFF00"/>
              </a:highlight>
              <a:latin typeface="Segoe UI"/>
            </a:endParaRPr>
          </a:p>
        </p:txBody>
      </p:sp>
    </p:spTree>
    <p:extLst>
      <p:ext uri="{BB962C8B-B14F-4D97-AF65-F5344CB8AC3E}">
        <p14:creationId xmlns:p14="http://schemas.microsoft.com/office/powerpoint/2010/main" val="31178038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Data Collaboratives’ pillars</a:t>
            </a:r>
          </a:p>
        </p:txBody>
      </p:sp>
      <p:grpSp>
        <p:nvGrpSpPr>
          <p:cNvPr id="3" name="Group 2">
            <a:extLst>
              <a:ext uri="{FF2B5EF4-FFF2-40B4-BE49-F238E27FC236}">
                <a16:creationId xmlns:a16="http://schemas.microsoft.com/office/drawing/2014/main" id="{B50A5729-7061-4EDE-80B1-6A82DA29358A}"/>
              </a:ext>
            </a:extLst>
          </p:cNvPr>
          <p:cNvGrpSpPr/>
          <p:nvPr/>
        </p:nvGrpSpPr>
        <p:grpSpPr>
          <a:xfrm>
            <a:off x="1127532" y="1441966"/>
            <a:ext cx="3185705" cy="4175740"/>
            <a:chOff x="1127532" y="1441966"/>
            <a:chExt cx="3185705" cy="4175740"/>
          </a:xfrm>
        </p:grpSpPr>
        <p:cxnSp>
          <p:nvCxnSpPr>
            <p:cNvPr id="60" name="Straight Connector 59">
              <a:extLst>
                <a:ext uri="{FF2B5EF4-FFF2-40B4-BE49-F238E27FC236}">
                  <a16:creationId xmlns:a16="http://schemas.microsoft.com/office/drawing/2014/main" id="{8F89B054-496B-40D0-AE88-5CADCF21028C}"/>
                </a:ext>
              </a:extLst>
            </p:cNvPr>
            <p:cNvCxnSpPr>
              <a:cxnSpLocks/>
            </p:cNvCxnSpPr>
            <p:nvPr/>
          </p:nvCxnSpPr>
          <p:spPr>
            <a:xfrm>
              <a:off x="1231085" y="2823908"/>
              <a:ext cx="2000276" cy="0"/>
            </a:xfrm>
            <a:prstGeom prst="line">
              <a:avLst/>
            </a:prstGeom>
            <a:noFill/>
            <a:ln w="28575" cap="flat" cmpd="sng" algn="ctr">
              <a:solidFill>
                <a:srgbClr val="0078D4"/>
              </a:solidFill>
              <a:prstDash val="solid"/>
              <a:headEnd type="none"/>
              <a:tailEnd type="none"/>
            </a:ln>
            <a:effectLst/>
          </p:spPr>
        </p:cxnSp>
        <p:grpSp>
          <p:nvGrpSpPr>
            <p:cNvPr id="4" name="Group 3">
              <a:extLst>
                <a:ext uri="{FF2B5EF4-FFF2-40B4-BE49-F238E27FC236}">
                  <a16:creationId xmlns:a16="http://schemas.microsoft.com/office/drawing/2014/main" id="{806ADB44-426C-4639-B468-43D6B00798F7}"/>
                </a:ext>
              </a:extLst>
            </p:cNvPr>
            <p:cNvGrpSpPr/>
            <p:nvPr/>
          </p:nvGrpSpPr>
          <p:grpSpPr>
            <a:xfrm>
              <a:off x="1543858" y="1441966"/>
              <a:ext cx="1040210" cy="1089678"/>
              <a:chOff x="1543858" y="1441966"/>
              <a:chExt cx="1040210" cy="1089678"/>
            </a:xfrm>
          </p:grpSpPr>
          <p:grpSp>
            <p:nvGrpSpPr>
              <p:cNvPr id="94" name="Group 93">
                <a:extLst>
                  <a:ext uri="{FF2B5EF4-FFF2-40B4-BE49-F238E27FC236}">
                    <a16:creationId xmlns:a16="http://schemas.microsoft.com/office/drawing/2014/main" id="{57B052A1-03EB-462A-A921-F69B77A9C735}"/>
                  </a:ext>
                </a:extLst>
              </p:cNvPr>
              <p:cNvGrpSpPr/>
              <p:nvPr/>
            </p:nvGrpSpPr>
            <p:grpSpPr>
              <a:xfrm rot="4241513">
                <a:off x="1519124" y="1466700"/>
                <a:ext cx="1089678" cy="1040210"/>
                <a:chOff x="1460196" y="1822785"/>
                <a:chExt cx="1628642" cy="1628642"/>
              </a:xfrm>
            </p:grpSpPr>
            <p:sp>
              <p:nvSpPr>
                <p:cNvPr id="95" name="Arc 94">
                  <a:extLst>
                    <a:ext uri="{FF2B5EF4-FFF2-40B4-BE49-F238E27FC236}">
                      <a16:creationId xmlns:a16="http://schemas.microsoft.com/office/drawing/2014/main" id="{4AA935B0-7244-4A5D-967C-D2AE3AE83D77}"/>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Arc 95">
                  <a:extLst>
                    <a:ext uri="{FF2B5EF4-FFF2-40B4-BE49-F238E27FC236}">
                      <a16:creationId xmlns:a16="http://schemas.microsoft.com/office/drawing/2014/main" id="{FFE00A76-7268-4316-8193-163108B34F51}"/>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Arc 96">
                  <a:extLst>
                    <a:ext uri="{FF2B5EF4-FFF2-40B4-BE49-F238E27FC236}">
                      <a16:creationId xmlns:a16="http://schemas.microsoft.com/office/drawing/2014/main" id="{EC1B79B2-5F60-460B-AC9C-9A4E3D56D392}"/>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Arc 97">
                  <a:extLst>
                    <a:ext uri="{FF2B5EF4-FFF2-40B4-BE49-F238E27FC236}">
                      <a16:creationId xmlns:a16="http://schemas.microsoft.com/office/drawing/2014/main" id="{68D72189-496B-41B0-9E87-C42235ECF509}"/>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76ABC867-080C-483A-90CB-0DA35307512B}"/>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3" name="Graphic 112" descr="Connections">
                <a:extLst>
                  <a:ext uri="{FF2B5EF4-FFF2-40B4-BE49-F238E27FC236}">
                    <a16:creationId xmlns:a16="http://schemas.microsoft.com/office/drawing/2014/main" id="{BDB0FE2E-991A-4FAB-A2F2-03429B3DB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9206" y="1669481"/>
                <a:ext cx="584500" cy="584500"/>
              </a:xfrm>
              <a:prstGeom prst="rect">
                <a:avLst/>
              </a:prstGeom>
            </p:spPr>
          </p:pic>
        </p:grpSp>
        <p:sp>
          <p:nvSpPr>
            <p:cNvPr id="34" name="Rectangle 33">
              <a:extLst>
                <a:ext uri="{FF2B5EF4-FFF2-40B4-BE49-F238E27FC236}">
                  <a16:creationId xmlns:a16="http://schemas.microsoft.com/office/drawing/2014/main" id="{26A6E4AE-BD65-47FD-AA4F-E989365594A5}"/>
                </a:ext>
              </a:extLst>
            </p:cNvPr>
            <p:cNvSpPr/>
            <p:nvPr/>
          </p:nvSpPr>
          <p:spPr bwMode="auto">
            <a:xfrm>
              <a:off x="1127532" y="2974846"/>
              <a:ext cx="3185705" cy="26428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a:p>
              <a:pPr marL="171399" indent="-171399" defTabSz="914093">
                <a:spcAft>
                  <a:spcPts val="300"/>
                </a:spcAft>
                <a:buFont typeface="Arial" panose="020B0604020202020204" pitchFamily="34" charset="0"/>
                <a:buChar char="•"/>
                <a:defRPr/>
              </a:pPr>
              <a:r>
                <a:rPr lang="en-IN" sz="1400" dirty="0">
                  <a:solidFill>
                    <a:srgbClr val="1A1A1A"/>
                  </a:solidFill>
                </a:rPr>
                <a:t>Management for multi-party onboarding, legal terms of data sharing</a:t>
              </a:r>
            </a:p>
            <a:p>
              <a:pPr marL="171399" indent="-171399" defTabSz="914093">
                <a:spcAft>
                  <a:spcPts val="300"/>
                </a:spcAft>
                <a:buFont typeface="Arial" panose="020B0604020202020204" pitchFamily="34" charset="0"/>
                <a:buChar char="•"/>
                <a:defRPr/>
              </a:pPr>
              <a:r>
                <a:rPr lang="en-US" sz="1400" dirty="0">
                  <a:solidFill>
                    <a:srgbClr val="1A1A1A"/>
                  </a:solidFill>
                </a:rPr>
                <a:t>Cloud-based data sharing techniques  </a:t>
              </a:r>
              <a:endParaRPr lang="en-US" sz="1400" dirty="0"/>
            </a:p>
            <a:p>
              <a:pPr marL="171399" indent="-171399" defTabSz="914093">
                <a:spcAft>
                  <a:spcPts val="300"/>
                </a:spcAft>
                <a:buFont typeface="Arial" panose="020B0604020202020204" pitchFamily="34" charset="0"/>
                <a:buChar char="•"/>
                <a:defRPr/>
              </a:pPr>
              <a:r>
                <a:rPr lang="en-IN" sz="1400" dirty="0">
                  <a:solidFill>
                    <a:srgbClr val="1A1A1A"/>
                  </a:solidFill>
                  <a:latin typeface="Segoe UI Semibold" panose="020B0702040204020203" pitchFamily="34" charset="0"/>
                  <a:cs typeface="Segoe UI Semibold" panose="020B0702040204020203" pitchFamily="34" charset="0"/>
                </a:rPr>
                <a:t>Custodian as primary data controller</a:t>
              </a:r>
              <a:r>
                <a:rPr lang="en-IN" sz="1400" dirty="0">
                  <a:solidFill>
                    <a:srgbClr val="1A1A1A"/>
                  </a:solidFill>
                </a:rPr>
                <a:t> with full access to data</a:t>
              </a:r>
              <a:endParaRPr lang="en-US" sz="1400" dirty="0">
                <a:solidFill>
                  <a:srgbClr val="1A1A1A"/>
                </a:solidFill>
              </a:endParaRPr>
            </a:p>
            <a:p>
              <a:pPr marL="170815" lvl="0" indent="-170815" defTabSz="914093">
                <a:spcAft>
                  <a:spcPts val="300"/>
                </a:spcAft>
                <a:buFont typeface="Arial" panose="020B0604020202020204" pitchFamily="34" charset="0"/>
                <a:buChar char="•"/>
                <a:defRPr/>
              </a:pPr>
              <a:r>
                <a:rPr lang="en-US" sz="1400" dirty="0">
                  <a:solidFill>
                    <a:srgbClr val="1A1A1A"/>
                  </a:solidFill>
                </a:rPr>
                <a:t>Manage access policy around pooled data</a:t>
              </a:r>
              <a:endParaRPr lang="en-US" sz="1400" dirty="0">
                <a:solidFill>
                  <a:srgbClr val="000000"/>
                </a:solidFill>
              </a:endParaRPr>
            </a:p>
          </p:txBody>
        </p:sp>
      </p:grpSp>
      <p:grpSp>
        <p:nvGrpSpPr>
          <p:cNvPr id="7" name="Group 6">
            <a:extLst>
              <a:ext uri="{FF2B5EF4-FFF2-40B4-BE49-F238E27FC236}">
                <a16:creationId xmlns:a16="http://schemas.microsoft.com/office/drawing/2014/main" id="{F84F46A2-EB33-4E23-9296-103FF3B4BAD7}"/>
              </a:ext>
            </a:extLst>
          </p:cNvPr>
          <p:cNvGrpSpPr/>
          <p:nvPr/>
        </p:nvGrpSpPr>
        <p:grpSpPr>
          <a:xfrm>
            <a:off x="4850379" y="1398199"/>
            <a:ext cx="2949699" cy="3548554"/>
            <a:chOff x="4850379" y="1398199"/>
            <a:chExt cx="2949699" cy="3548554"/>
          </a:xfrm>
        </p:grpSpPr>
        <p:cxnSp>
          <p:nvCxnSpPr>
            <p:cNvPr id="59" name="Straight Connector 58">
              <a:extLst>
                <a:ext uri="{FF2B5EF4-FFF2-40B4-BE49-F238E27FC236}">
                  <a16:creationId xmlns:a16="http://schemas.microsoft.com/office/drawing/2014/main" id="{3050E160-1884-43A6-B68E-77269A9BAE40}"/>
                </a:ext>
              </a:extLst>
            </p:cNvPr>
            <p:cNvCxnSpPr>
              <a:cxnSpLocks/>
            </p:cNvCxnSpPr>
            <p:nvPr/>
          </p:nvCxnSpPr>
          <p:spPr>
            <a:xfrm>
              <a:off x="4926187" y="2826335"/>
              <a:ext cx="2000276" cy="0"/>
            </a:xfrm>
            <a:prstGeom prst="line">
              <a:avLst/>
            </a:prstGeom>
            <a:noFill/>
            <a:ln w="28575" cap="flat" cmpd="sng" algn="ctr">
              <a:solidFill>
                <a:srgbClr val="0078D4"/>
              </a:solidFill>
              <a:prstDash val="solid"/>
              <a:headEnd type="none"/>
              <a:tailEnd type="none"/>
            </a:ln>
            <a:effectLst/>
          </p:spPr>
        </p:cxnSp>
        <p:grpSp>
          <p:nvGrpSpPr>
            <p:cNvPr id="5" name="Group 4">
              <a:extLst>
                <a:ext uri="{FF2B5EF4-FFF2-40B4-BE49-F238E27FC236}">
                  <a16:creationId xmlns:a16="http://schemas.microsoft.com/office/drawing/2014/main" id="{B01EB34B-7E8E-40AF-B046-32B51C4A7F14}"/>
                </a:ext>
              </a:extLst>
            </p:cNvPr>
            <p:cNvGrpSpPr/>
            <p:nvPr/>
          </p:nvGrpSpPr>
          <p:grpSpPr>
            <a:xfrm>
              <a:off x="5155915" y="1398199"/>
              <a:ext cx="1109345" cy="1116517"/>
              <a:chOff x="5155915" y="1398199"/>
              <a:chExt cx="1109345" cy="1116517"/>
            </a:xfrm>
          </p:grpSpPr>
          <p:grpSp>
            <p:nvGrpSpPr>
              <p:cNvPr id="100" name="Group 99">
                <a:extLst>
                  <a:ext uri="{FF2B5EF4-FFF2-40B4-BE49-F238E27FC236}">
                    <a16:creationId xmlns:a16="http://schemas.microsoft.com/office/drawing/2014/main" id="{7EE59639-97B1-4AA9-9BE6-5D9AA75AD6C6}"/>
                  </a:ext>
                </a:extLst>
              </p:cNvPr>
              <p:cNvGrpSpPr/>
              <p:nvPr/>
            </p:nvGrpSpPr>
            <p:grpSpPr>
              <a:xfrm rot="6750652">
                <a:off x="5152329" y="1401785"/>
                <a:ext cx="1116517" cy="1109345"/>
                <a:chOff x="5282474" y="1822785"/>
                <a:chExt cx="1628642" cy="1628642"/>
              </a:xfrm>
            </p:grpSpPr>
            <p:sp>
              <p:nvSpPr>
                <p:cNvPr id="101" name="Arc 100">
                  <a:extLst>
                    <a:ext uri="{FF2B5EF4-FFF2-40B4-BE49-F238E27FC236}">
                      <a16:creationId xmlns:a16="http://schemas.microsoft.com/office/drawing/2014/main" id="{03B4E0C4-E6CE-4A98-BB6A-68C9308CFAED}"/>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Arc 101">
                  <a:extLst>
                    <a:ext uri="{FF2B5EF4-FFF2-40B4-BE49-F238E27FC236}">
                      <a16:creationId xmlns:a16="http://schemas.microsoft.com/office/drawing/2014/main" id="{3B7C399E-782D-42D7-ADA2-0CBDE229F79F}"/>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Arc 102">
                  <a:extLst>
                    <a:ext uri="{FF2B5EF4-FFF2-40B4-BE49-F238E27FC236}">
                      <a16:creationId xmlns:a16="http://schemas.microsoft.com/office/drawing/2014/main" id="{5C0D4BD8-491D-4ACB-9E4F-FEE94AA7E53B}"/>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Arc 103">
                  <a:extLst>
                    <a:ext uri="{FF2B5EF4-FFF2-40B4-BE49-F238E27FC236}">
                      <a16:creationId xmlns:a16="http://schemas.microsoft.com/office/drawing/2014/main" id="{B07FED7D-F1E0-4FBB-B7C6-048E96FC9F46}"/>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Oval 104">
                  <a:extLst>
                    <a:ext uri="{FF2B5EF4-FFF2-40B4-BE49-F238E27FC236}">
                      <a16:creationId xmlns:a16="http://schemas.microsoft.com/office/drawing/2014/main" id="{87B4823D-9FBF-484C-B7F6-4FF187546F61}"/>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12" name="Graphic 111" descr="Statistics">
                <a:extLst>
                  <a:ext uri="{FF2B5EF4-FFF2-40B4-BE49-F238E27FC236}">
                    <a16:creationId xmlns:a16="http://schemas.microsoft.com/office/drawing/2014/main" id="{228887C4-9075-43AB-AEAE-B54A787339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4545" y="1587615"/>
                <a:ext cx="668793" cy="668793"/>
              </a:xfrm>
              <a:prstGeom prst="rect">
                <a:avLst/>
              </a:prstGeom>
            </p:spPr>
          </p:pic>
        </p:grpSp>
        <p:sp>
          <p:nvSpPr>
            <p:cNvPr id="35" name="Rectangle 34">
              <a:extLst>
                <a:ext uri="{FF2B5EF4-FFF2-40B4-BE49-F238E27FC236}">
                  <a16:creationId xmlns:a16="http://schemas.microsoft.com/office/drawing/2014/main" id="{112F97A7-9478-46CA-BAAF-44C754FC8191}"/>
                </a:ext>
              </a:extLst>
            </p:cNvPr>
            <p:cNvSpPr/>
            <p:nvPr/>
          </p:nvSpPr>
          <p:spPr bwMode="auto">
            <a:xfrm>
              <a:off x="4850379" y="2974846"/>
              <a:ext cx="2949699" cy="1971907"/>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a:p>
              <a:pPr marL="171399" indent="-171399" defTabSz="914093">
                <a:spcAft>
                  <a:spcPts val="300"/>
                </a:spcAft>
                <a:buFont typeface="Arial" panose="020B0604020202020204" pitchFamily="34" charset="0"/>
                <a:buChar char="•"/>
                <a:defRPr/>
              </a:pPr>
              <a:r>
                <a:rPr lang="en-US" sz="1400" dirty="0">
                  <a:solidFill>
                    <a:srgbClr val="1A1A1A"/>
                  </a:solidFill>
                </a:rPr>
                <a:t>Maintain data veracity for trust among parties</a:t>
              </a:r>
            </a:p>
            <a:p>
              <a:pPr marL="171399" indent="-171399" defTabSz="914093">
                <a:spcAft>
                  <a:spcPts val="300"/>
                </a:spcAft>
                <a:buFont typeface="Arial" panose="020B0604020202020204" pitchFamily="34" charset="0"/>
                <a:buChar char="•"/>
                <a:defRPr/>
              </a:pPr>
              <a:r>
                <a:rPr lang="en-IN" sz="1400" dirty="0">
                  <a:solidFill>
                    <a:srgbClr val="1A1A1A"/>
                  </a:solidFill>
                </a:rPr>
                <a:t>Individual data privacy</a:t>
              </a:r>
              <a:endParaRPr lang="en-US" sz="1400" dirty="0">
                <a:solidFill>
                  <a:srgbClr val="1A1A1A"/>
                </a:solidFill>
              </a:endParaRPr>
            </a:p>
            <a:p>
              <a:pPr marL="171399" indent="-171399" defTabSz="914093">
                <a:spcAft>
                  <a:spcPts val="300"/>
                </a:spcAft>
                <a:buFont typeface="Arial" panose="020B0604020202020204" pitchFamily="34" charset="0"/>
                <a:buChar char="•"/>
                <a:defRPr/>
              </a:pPr>
              <a:r>
                <a:rPr lang="en-US" sz="1400" dirty="0">
                  <a:solidFill>
                    <a:srgbClr val="1A1A1A"/>
                  </a:solidFill>
                </a:rPr>
                <a:t>Transparency in data share activity</a:t>
              </a:r>
            </a:p>
            <a:p>
              <a:pPr marL="171399" indent="-171399" defTabSz="914093">
                <a:spcAft>
                  <a:spcPts val="300"/>
                </a:spcAft>
                <a:buFont typeface="Arial" panose="020B0604020202020204" pitchFamily="34" charset="0"/>
                <a:buChar char="•"/>
                <a:defRPr/>
              </a:pPr>
              <a:r>
                <a:rPr lang="en-US" sz="1400" dirty="0">
                  <a:solidFill>
                    <a:srgbClr val="1A1A1A"/>
                  </a:solidFill>
                </a:rPr>
                <a:t>Logging and audit trails</a:t>
              </a:r>
            </a:p>
          </p:txBody>
        </p:sp>
      </p:grpSp>
      <p:grpSp>
        <p:nvGrpSpPr>
          <p:cNvPr id="8" name="Group 7">
            <a:extLst>
              <a:ext uri="{FF2B5EF4-FFF2-40B4-BE49-F238E27FC236}">
                <a16:creationId xmlns:a16="http://schemas.microsoft.com/office/drawing/2014/main" id="{887FFD29-FDF1-4A95-9AE1-04DBF647A5E1}"/>
              </a:ext>
            </a:extLst>
          </p:cNvPr>
          <p:cNvGrpSpPr/>
          <p:nvPr/>
        </p:nvGrpSpPr>
        <p:grpSpPr>
          <a:xfrm>
            <a:off x="8124787" y="1300641"/>
            <a:ext cx="2690942" cy="3451324"/>
            <a:chOff x="8124787" y="1300641"/>
            <a:chExt cx="2690942" cy="3451324"/>
          </a:xfrm>
        </p:grpSpPr>
        <p:cxnSp>
          <p:nvCxnSpPr>
            <p:cNvPr id="61" name="Straight Connector 60">
              <a:extLst>
                <a:ext uri="{FF2B5EF4-FFF2-40B4-BE49-F238E27FC236}">
                  <a16:creationId xmlns:a16="http://schemas.microsoft.com/office/drawing/2014/main" id="{5D4C41A1-F8C8-4170-8C12-FD27D5BD746E}"/>
                </a:ext>
              </a:extLst>
            </p:cNvPr>
            <p:cNvCxnSpPr>
              <a:cxnSpLocks/>
            </p:cNvCxnSpPr>
            <p:nvPr/>
          </p:nvCxnSpPr>
          <p:spPr>
            <a:xfrm>
              <a:off x="8124787" y="2823908"/>
              <a:ext cx="2000276" cy="0"/>
            </a:xfrm>
            <a:prstGeom prst="line">
              <a:avLst/>
            </a:prstGeom>
            <a:noFill/>
            <a:ln w="28575" cap="flat" cmpd="sng" algn="ctr">
              <a:solidFill>
                <a:srgbClr val="0078D4"/>
              </a:solidFill>
              <a:prstDash val="solid"/>
              <a:headEnd type="none"/>
              <a:tailEnd type="none"/>
            </a:ln>
            <a:effectLst/>
          </p:spPr>
        </p:cxnSp>
        <p:grpSp>
          <p:nvGrpSpPr>
            <p:cNvPr id="6" name="Group 5">
              <a:extLst>
                <a:ext uri="{FF2B5EF4-FFF2-40B4-BE49-F238E27FC236}">
                  <a16:creationId xmlns:a16="http://schemas.microsoft.com/office/drawing/2014/main" id="{82530BB2-8322-473B-B668-3A8A699D9F39}"/>
                </a:ext>
              </a:extLst>
            </p:cNvPr>
            <p:cNvGrpSpPr/>
            <p:nvPr/>
          </p:nvGrpSpPr>
          <p:grpSpPr>
            <a:xfrm>
              <a:off x="8740481" y="1300641"/>
              <a:ext cx="1241644" cy="1162288"/>
              <a:chOff x="8740481" y="1300641"/>
              <a:chExt cx="1241644" cy="1162288"/>
            </a:xfrm>
          </p:grpSpPr>
          <p:grpSp>
            <p:nvGrpSpPr>
              <p:cNvPr id="106" name="Group 105">
                <a:extLst>
                  <a:ext uri="{FF2B5EF4-FFF2-40B4-BE49-F238E27FC236}">
                    <a16:creationId xmlns:a16="http://schemas.microsoft.com/office/drawing/2014/main" id="{FB80A5CC-7625-43BA-85E2-4675C0BB57BE}"/>
                  </a:ext>
                </a:extLst>
              </p:cNvPr>
              <p:cNvGrpSpPr/>
              <p:nvPr/>
            </p:nvGrpSpPr>
            <p:grpSpPr>
              <a:xfrm rot="5400000">
                <a:off x="8780159" y="1260963"/>
                <a:ext cx="1162288" cy="1241644"/>
                <a:chOff x="9104750" y="1822785"/>
                <a:chExt cx="1628643" cy="1628642"/>
              </a:xfrm>
            </p:grpSpPr>
            <p:sp>
              <p:nvSpPr>
                <p:cNvPr id="107" name="Arc 106">
                  <a:extLst>
                    <a:ext uri="{FF2B5EF4-FFF2-40B4-BE49-F238E27FC236}">
                      <a16:creationId xmlns:a16="http://schemas.microsoft.com/office/drawing/2014/main" id="{877A3BA0-21D8-40D4-A310-33DA0375A3DB}"/>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Arc 107">
                  <a:extLst>
                    <a:ext uri="{FF2B5EF4-FFF2-40B4-BE49-F238E27FC236}">
                      <a16:creationId xmlns:a16="http://schemas.microsoft.com/office/drawing/2014/main" id="{41C60047-8F82-48C5-B62B-B6B86CBD41F1}"/>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Arc 108">
                  <a:extLst>
                    <a:ext uri="{FF2B5EF4-FFF2-40B4-BE49-F238E27FC236}">
                      <a16:creationId xmlns:a16="http://schemas.microsoft.com/office/drawing/2014/main" id="{E0D9E605-31E2-46B8-8043-81C49393625B}"/>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Arc 109">
                  <a:extLst>
                    <a:ext uri="{FF2B5EF4-FFF2-40B4-BE49-F238E27FC236}">
                      <a16:creationId xmlns:a16="http://schemas.microsoft.com/office/drawing/2014/main" id="{610DA0F6-28EA-489B-A9E3-33BA570F9D7A}"/>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51152A6C-72BD-454A-AAA2-871D58C3D34D}"/>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4" name="Graphic 113" descr="Coins">
                <a:extLst>
                  <a:ext uri="{FF2B5EF4-FFF2-40B4-BE49-F238E27FC236}">
                    <a16:creationId xmlns:a16="http://schemas.microsoft.com/office/drawing/2014/main" id="{0B84CE3F-79A3-409A-8814-B43D6DA98B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36" name="Rectangle 35">
              <a:extLst>
                <a:ext uri="{FF2B5EF4-FFF2-40B4-BE49-F238E27FC236}">
                  <a16:creationId xmlns:a16="http://schemas.microsoft.com/office/drawing/2014/main" id="{DC1F3877-1833-4573-B301-FCA5D82CB695}"/>
                </a:ext>
              </a:extLst>
            </p:cNvPr>
            <p:cNvSpPr/>
            <p:nvPr/>
          </p:nvSpPr>
          <p:spPr bwMode="auto">
            <a:xfrm>
              <a:off x="8124787" y="2972419"/>
              <a:ext cx="2690942" cy="177954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p>
            <a:p>
              <a:pPr marL="171450" lvl="0" indent="-171450" defTabSz="914400">
                <a:buFont typeface="Arial" panose="020B0604020202020204" pitchFamily="34" charset="0"/>
                <a:buChar char="•"/>
                <a:defRPr/>
              </a:pPr>
              <a:r>
                <a:rPr lang="en-US" sz="1400" dirty="0">
                  <a:solidFill>
                    <a:srgbClr val="1A1A1A"/>
                  </a:solidFill>
                </a:rPr>
                <a:t>Unlock Insights / Business Intelligence (BI) value from pooled data</a:t>
              </a:r>
            </a:p>
            <a:p>
              <a:pPr marL="171450" lvl="0" indent="-171450" defTabSz="914400">
                <a:buFont typeface="Arial" panose="020B0604020202020204" pitchFamily="34" charset="0"/>
                <a:buChar char="•"/>
                <a:defRPr/>
              </a:pPr>
              <a:r>
                <a:rPr lang="en-US" sz="1400" dirty="0">
                  <a:solidFill>
                    <a:srgbClr val="1A1A1A"/>
                  </a:solidFill>
                </a:rPr>
                <a:t>Support AI/ML pipeline on the data sets</a:t>
              </a:r>
            </a:p>
            <a:p>
              <a:pPr marL="171399" lvl="0" indent="-171399" defTabSz="914093">
                <a:spcBef>
                  <a:spcPts val="600"/>
                </a:spcBef>
                <a:spcAft>
                  <a:spcPts val="600"/>
                </a:spcAft>
                <a:buFont typeface="Arial" panose="020B0604020202020204" pitchFamily="34" charset="0"/>
                <a:buChar char="•"/>
                <a:defRPr/>
              </a:pPr>
              <a:r>
                <a:rPr lang="en-US" sz="1400" dirty="0">
                  <a:solidFill>
                    <a:srgbClr val="1A1A1A"/>
                  </a:solidFill>
                </a:rPr>
                <a:t>Data/AI Monetization</a:t>
              </a:r>
            </a:p>
          </p:txBody>
        </p:sp>
      </p:grpSp>
    </p:spTree>
    <p:extLst>
      <p:ext uri="{BB962C8B-B14F-4D97-AF65-F5344CB8AC3E}">
        <p14:creationId xmlns:p14="http://schemas.microsoft.com/office/powerpoint/2010/main" val="354069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Applications of secure MPC</a:t>
            </a:r>
          </a:p>
        </p:txBody>
      </p:sp>
      <p:sp>
        <p:nvSpPr>
          <p:cNvPr id="3" name="Espace réservé du texte 2"/>
          <p:cNvSpPr>
            <a:spLocks noGrp="1"/>
          </p:cNvSpPr>
          <p:nvPr>
            <p:ph type="body" sz="quarter" idx="10"/>
          </p:nvPr>
        </p:nvSpPr>
        <p:spPr>
          <a:xfrm>
            <a:off x="274638" y="1212850"/>
            <a:ext cx="11887200" cy="4418012"/>
          </a:xfrm>
        </p:spPr>
        <p:txBody>
          <a:bodyPr>
            <a:normAutofit/>
          </a:bodyPr>
          <a:lstStyle/>
          <a:p>
            <a:pPr lvl="0">
              <a:spcBef>
                <a:spcPts val="1200"/>
              </a:spcBef>
            </a:pPr>
            <a:r>
              <a:rPr lang="en-US" dirty="0"/>
              <a:t>Auction, Voting, Social research </a:t>
            </a:r>
          </a:p>
          <a:p>
            <a:pPr lvl="0">
              <a:spcBef>
                <a:spcPts val="1200"/>
              </a:spcBef>
            </a:pPr>
            <a:r>
              <a:rPr lang="en-US" dirty="0"/>
              <a:t>Distributed signing / Key management</a:t>
            </a:r>
          </a:p>
          <a:p>
            <a:pPr lvl="0">
              <a:spcBef>
                <a:spcPts val="1200"/>
              </a:spcBef>
            </a:pPr>
            <a:r>
              <a:rPr lang="en-US" dirty="0"/>
              <a:t>Private set intersection / Location based services</a:t>
            </a:r>
          </a:p>
          <a:p>
            <a:pPr lvl="1"/>
            <a:r>
              <a:rPr lang="en-US" dirty="0"/>
              <a:t>How can two companies find which customers they have in common without revealing their customers to each other?</a:t>
            </a:r>
          </a:p>
          <a:p>
            <a:pPr lvl="0">
              <a:spcBef>
                <a:spcPts val="1200"/>
              </a:spcBef>
            </a:pPr>
            <a:r>
              <a:rPr lang="en-US" dirty="0"/>
              <a:t>Collaborative Machine Learning on private data</a:t>
            </a:r>
          </a:p>
          <a:p>
            <a:pPr lvl="1"/>
            <a:r>
              <a:rPr lang="en-US" dirty="0"/>
              <a:t>Huge amount of internal and external interest; high-profile project</a:t>
            </a:r>
          </a:p>
          <a:p>
            <a:pPr lvl="0">
              <a:spcBef>
                <a:spcPts val="1200"/>
              </a:spcBef>
            </a:pPr>
            <a:r>
              <a:rPr lang="en-US" dirty="0"/>
              <a:t>(Your favorite computing scenario, with privacy added :-))</a:t>
            </a:r>
          </a:p>
        </p:txBody>
      </p:sp>
    </p:spTree>
    <p:extLst>
      <p:ext uri="{BB962C8B-B14F-4D97-AF65-F5344CB8AC3E}">
        <p14:creationId xmlns:p14="http://schemas.microsoft.com/office/powerpoint/2010/main" val="316073005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panose="020F0502020204030204" pitchFamily="34" charset="0"/>
              </a:rPr>
              <a:t>Introducing Azure Collaboratives</a:t>
            </a:r>
            <a:endParaRPr lang="en-US" dirty="0">
              <a:latin typeface="Segoe UI Light" panose="020B0502040204020203" pitchFamily="34" charset="0"/>
              <a:cs typeface="Segoe UI Light" panose="020B0502040204020203" pitchFamily="34" charset="0"/>
            </a:endParaRPr>
          </a:p>
        </p:txBody>
      </p:sp>
      <p:sp>
        <p:nvSpPr>
          <p:cNvPr id="4" name="Text Placeholder 3">
            <a:extLst>
              <a:ext uri="{FF2B5EF4-FFF2-40B4-BE49-F238E27FC236}">
                <a16:creationId xmlns:a16="http://schemas.microsoft.com/office/drawing/2014/main" id="{BCEB36D9-1500-429C-940B-5558796E2806}"/>
              </a:ext>
            </a:extLst>
          </p:cNvPr>
          <p:cNvSpPr>
            <a:spLocks noGrp="1"/>
          </p:cNvSpPr>
          <p:nvPr>
            <p:ph type="body" sz="quarter" idx="10"/>
          </p:nvPr>
        </p:nvSpPr>
        <p:spPr>
          <a:xfrm>
            <a:off x="274638" y="1212850"/>
            <a:ext cx="11887200" cy="1588127"/>
          </a:xfrm>
        </p:spPr>
        <p:txBody>
          <a:bodyPr/>
          <a:lstStyle/>
          <a:p>
            <a:r>
              <a:rPr lang="en-US" dirty="0"/>
              <a:t>Building broad set of cloud capabilities that enables multi-party sharing constructs in industry consortiums and cloud-based governance, trust, information privacy and security in data pools to unlock value around AI Networks</a:t>
            </a:r>
          </a:p>
          <a:p>
            <a:endParaRPr lang="en-US" dirty="0"/>
          </a:p>
        </p:txBody>
      </p:sp>
      <p:grpSp>
        <p:nvGrpSpPr>
          <p:cNvPr id="5" name="Group 4">
            <a:extLst>
              <a:ext uri="{FF2B5EF4-FFF2-40B4-BE49-F238E27FC236}">
                <a16:creationId xmlns:a16="http://schemas.microsoft.com/office/drawing/2014/main" id="{2642607F-D6B3-4FCA-B1DF-04F9435BA2E4}"/>
              </a:ext>
            </a:extLst>
          </p:cNvPr>
          <p:cNvGrpSpPr>
            <a:grpSpLocks noChangeAspect="1"/>
          </p:cNvGrpSpPr>
          <p:nvPr/>
        </p:nvGrpSpPr>
        <p:grpSpPr>
          <a:xfrm>
            <a:off x="925922" y="4407384"/>
            <a:ext cx="854473" cy="859998"/>
            <a:chOff x="5155915" y="1398199"/>
            <a:chExt cx="1109345" cy="1116517"/>
          </a:xfrm>
        </p:grpSpPr>
        <p:grpSp>
          <p:nvGrpSpPr>
            <p:cNvPr id="141" name="Group 140">
              <a:extLst>
                <a:ext uri="{FF2B5EF4-FFF2-40B4-BE49-F238E27FC236}">
                  <a16:creationId xmlns:a16="http://schemas.microsoft.com/office/drawing/2014/main" id="{B190615F-A26D-461D-A2E1-35857F22CF64}"/>
                </a:ext>
              </a:extLst>
            </p:cNvPr>
            <p:cNvGrpSpPr/>
            <p:nvPr/>
          </p:nvGrpSpPr>
          <p:grpSpPr>
            <a:xfrm rot="6750652">
              <a:off x="5152329" y="1401785"/>
              <a:ext cx="1116517" cy="1109345"/>
              <a:chOff x="5282474" y="1822785"/>
              <a:chExt cx="1628642" cy="1628642"/>
            </a:xfrm>
          </p:grpSpPr>
          <p:sp>
            <p:nvSpPr>
              <p:cNvPr id="143" name="Arc 142">
                <a:extLst>
                  <a:ext uri="{FF2B5EF4-FFF2-40B4-BE49-F238E27FC236}">
                    <a16:creationId xmlns:a16="http://schemas.microsoft.com/office/drawing/2014/main" id="{7FDEBFD1-15DD-406D-82A4-E8C7A5578A96}"/>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Arc 143">
                <a:extLst>
                  <a:ext uri="{FF2B5EF4-FFF2-40B4-BE49-F238E27FC236}">
                    <a16:creationId xmlns:a16="http://schemas.microsoft.com/office/drawing/2014/main" id="{60DA3790-492D-4C80-8CB1-DB50F4D16288}"/>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AF573668-0113-4EB3-A6E6-62255A5222DE}"/>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Arc 145">
                <a:extLst>
                  <a:ext uri="{FF2B5EF4-FFF2-40B4-BE49-F238E27FC236}">
                    <a16:creationId xmlns:a16="http://schemas.microsoft.com/office/drawing/2014/main" id="{9F705343-47E8-43F3-AC6D-DD01E64B98EE}"/>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9" name="Oval 148">
                <a:extLst>
                  <a:ext uri="{FF2B5EF4-FFF2-40B4-BE49-F238E27FC236}">
                    <a16:creationId xmlns:a16="http://schemas.microsoft.com/office/drawing/2014/main" id="{495F666D-3375-4262-BE7C-783750195897}"/>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42" name="Graphic 141" descr="Statistics">
              <a:extLst>
                <a:ext uri="{FF2B5EF4-FFF2-40B4-BE49-F238E27FC236}">
                  <a16:creationId xmlns:a16="http://schemas.microsoft.com/office/drawing/2014/main" id="{BF24388C-2124-46B9-86DE-3186A05B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4545" y="1587615"/>
              <a:ext cx="668793" cy="668793"/>
            </a:xfrm>
            <a:prstGeom prst="rect">
              <a:avLst/>
            </a:prstGeom>
          </p:spPr>
        </p:pic>
      </p:grpSp>
      <p:grpSp>
        <p:nvGrpSpPr>
          <p:cNvPr id="10" name="Group 9">
            <a:extLst>
              <a:ext uri="{FF2B5EF4-FFF2-40B4-BE49-F238E27FC236}">
                <a16:creationId xmlns:a16="http://schemas.microsoft.com/office/drawing/2014/main" id="{B624A7C7-1B64-4EBB-BC92-BBDD9954E29C}"/>
              </a:ext>
            </a:extLst>
          </p:cNvPr>
          <p:cNvGrpSpPr>
            <a:grpSpLocks noChangeAspect="1"/>
          </p:cNvGrpSpPr>
          <p:nvPr/>
        </p:nvGrpSpPr>
        <p:grpSpPr>
          <a:xfrm>
            <a:off x="923088" y="3149550"/>
            <a:ext cx="801222" cy="839325"/>
            <a:chOff x="1543859" y="1441966"/>
            <a:chExt cx="1040210" cy="1089679"/>
          </a:xfrm>
        </p:grpSpPr>
        <p:grpSp>
          <p:nvGrpSpPr>
            <p:cNvPr id="153" name="Group 152">
              <a:extLst>
                <a:ext uri="{FF2B5EF4-FFF2-40B4-BE49-F238E27FC236}">
                  <a16:creationId xmlns:a16="http://schemas.microsoft.com/office/drawing/2014/main" id="{C34903DE-5E54-4251-94BB-FACFFCEE84BC}"/>
                </a:ext>
              </a:extLst>
            </p:cNvPr>
            <p:cNvGrpSpPr/>
            <p:nvPr/>
          </p:nvGrpSpPr>
          <p:grpSpPr>
            <a:xfrm rot="4241513">
              <a:off x="1519124" y="1466701"/>
              <a:ext cx="1089679" cy="1040210"/>
              <a:chOff x="1460196" y="1822785"/>
              <a:chExt cx="1628642" cy="1628642"/>
            </a:xfrm>
          </p:grpSpPr>
          <p:sp>
            <p:nvSpPr>
              <p:cNvPr id="157" name="Arc 156">
                <a:extLst>
                  <a:ext uri="{FF2B5EF4-FFF2-40B4-BE49-F238E27FC236}">
                    <a16:creationId xmlns:a16="http://schemas.microsoft.com/office/drawing/2014/main" id="{56A8E0BE-86FF-4D83-BD29-4687FE47C8BD}"/>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Arc 157">
                <a:extLst>
                  <a:ext uri="{FF2B5EF4-FFF2-40B4-BE49-F238E27FC236}">
                    <a16:creationId xmlns:a16="http://schemas.microsoft.com/office/drawing/2014/main" id="{3BB224D2-01C1-4F34-8D0C-DB9636BF8627}"/>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Arc 160">
                <a:extLst>
                  <a:ext uri="{FF2B5EF4-FFF2-40B4-BE49-F238E27FC236}">
                    <a16:creationId xmlns:a16="http://schemas.microsoft.com/office/drawing/2014/main" id="{82D4E04C-0611-4590-A3B2-54B70184CD78}"/>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Arc 161">
                <a:extLst>
                  <a:ext uri="{FF2B5EF4-FFF2-40B4-BE49-F238E27FC236}">
                    <a16:creationId xmlns:a16="http://schemas.microsoft.com/office/drawing/2014/main" id="{D38F8400-120F-431C-9561-EF7459F9ED4E}"/>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Oval 162">
                <a:extLst>
                  <a:ext uri="{FF2B5EF4-FFF2-40B4-BE49-F238E27FC236}">
                    <a16:creationId xmlns:a16="http://schemas.microsoft.com/office/drawing/2014/main" id="{017D5AF0-2E40-48E9-A792-E8012004C7A5}"/>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56" name="Graphic 155" descr="Connections">
              <a:extLst>
                <a:ext uri="{FF2B5EF4-FFF2-40B4-BE49-F238E27FC236}">
                  <a16:creationId xmlns:a16="http://schemas.microsoft.com/office/drawing/2014/main" id="{1C58B5E8-7B7C-4665-B687-AE30C28C2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9206" y="1669481"/>
              <a:ext cx="584500" cy="584500"/>
            </a:xfrm>
            <a:prstGeom prst="rect">
              <a:avLst/>
            </a:prstGeom>
          </p:spPr>
        </p:pic>
      </p:grpSp>
      <p:grpSp>
        <p:nvGrpSpPr>
          <p:cNvPr id="12" name="Group 11">
            <a:extLst>
              <a:ext uri="{FF2B5EF4-FFF2-40B4-BE49-F238E27FC236}">
                <a16:creationId xmlns:a16="http://schemas.microsoft.com/office/drawing/2014/main" id="{601FA26B-E103-4521-9198-AA339705F243}"/>
              </a:ext>
            </a:extLst>
          </p:cNvPr>
          <p:cNvGrpSpPr>
            <a:grpSpLocks noChangeAspect="1"/>
          </p:cNvGrpSpPr>
          <p:nvPr/>
        </p:nvGrpSpPr>
        <p:grpSpPr>
          <a:xfrm>
            <a:off x="902521" y="5620776"/>
            <a:ext cx="834743" cy="895253"/>
            <a:chOff x="8740483" y="1300642"/>
            <a:chExt cx="1241643" cy="1162288"/>
          </a:xfrm>
        </p:grpSpPr>
        <p:grpSp>
          <p:nvGrpSpPr>
            <p:cNvPr id="171" name="Group 170">
              <a:extLst>
                <a:ext uri="{FF2B5EF4-FFF2-40B4-BE49-F238E27FC236}">
                  <a16:creationId xmlns:a16="http://schemas.microsoft.com/office/drawing/2014/main" id="{B1731B87-436C-4BCC-B26A-EF652F5FDD20}"/>
                </a:ext>
              </a:extLst>
            </p:cNvPr>
            <p:cNvGrpSpPr/>
            <p:nvPr/>
          </p:nvGrpSpPr>
          <p:grpSpPr>
            <a:xfrm rot="5400000">
              <a:off x="8780161" y="1260964"/>
              <a:ext cx="1162288" cy="1241643"/>
              <a:chOff x="9104750" y="1822785"/>
              <a:chExt cx="1628643" cy="1628642"/>
            </a:xfrm>
          </p:grpSpPr>
          <p:sp>
            <p:nvSpPr>
              <p:cNvPr id="173" name="Arc 172">
                <a:extLst>
                  <a:ext uri="{FF2B5EF4-FFF2-40B4-BE49-F238E27FC236}">
                    <a16:creationId xmlns:a16="http://schemas.microsoft.com/office/drawing/2014/main" id="{B911D383-BB60-442A-9F9D-67048F2B81CE}"/>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Arc 173">
                <a:extLst>
                  <a:ext uri="{FF2B5EF4-FFF2-40B4-BE49-F238E27FC236}">
                    <a16:creationId xmlns:a16="http://schemas.microsoft.com/office/drawing/2014/main" id="{EB3BD652-A566-449E-BB23-BD8D57807BAC}"/>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Arc 175">
                <a:extLst>
                  <a:ext uri="{FF2B5EF4-FFF2-40B4-BE49-F238E27FC236}">
                    <a16:creationId xmlns:a16="http://schemas.microsoft.com/office/drawing/2014/main" id="{0AF2D224-465E-477B-9D5B-0EBE555C3C27}"/>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Arc 176">
                <a:extLst>
                  <a:ext uri="{FF2B5EF4-FFF2-40B4-BE49-F238E27FC236}">
                    <a16:creationId xmlns:a16="http://schemas.microsoft.com/office/drawing/2014/main" id="{73AC2D9E-CA5E-41B9-9C56-FE60CC8CD0E8}"/>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8" name="Oval 177">
                <a:extLst>
                  <a:ext uri="{FF2B5EF4-FFF2-40B4-BE49-F238E27FC236}">
                    <a16:creationId xmlns:a16="http://schemas.microsoft.com/office/drawing/2014/main" id="{307DB93B-7DF2-4D73-B3ED-59231152A26C}"/>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72" name="Graphic 171" descr="Coins">
              <a:extLst>
                <a:ext uri="{FF2B5EF4-FFF2-40B4-BE49-F238E27FC236}">
                  <a16:creationId xmlns:a16="http://schemas.microsoft.com/office/drawing/2014/main" id="{15DB7F6A-40A9-4768-8493-561739D16F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179" name="TextBox 178">
            <a:extLst>
              <a:ext uri="{FF2B5EF4-FFF2-40B4-BE49-F238E27FC236}">
                <a16:creationId xmlns:a16="http://schemas.microsoft.com/office/drawing/2014/main" id="{FA9F9412-1B70-48EC-A042-7B73FB162B7B}"/>
              </a:ext>
            </a:extLst>
          </p:cNvPr>
          <p:cNvSpPr txBox="1"/>
          <p:nvPr/>
        </p:nvSpPr>
        <p:spPr>
          <a:xfrm>
            <a:off x="884237" y="2431860"/>
            <a:ext cx="31184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Consortium Workbench</a:t>
            </a:r>
          </a:p>
        </p:txBody>
      </p:sp>
      <p:cxnSp>
        <p:nvCxnSpPr>
          <p:cNvPr id="180" name="Straight Connector 179">
            <a:extLst>
              <a:ext uri="{FF2B5EF4-FFF2-40B4-BE49-F238E27FC236}">
                <a16:creationId xmlns:a16="http://schemas.microsoft.com/office/drawing/2014/main" id="{E0AE12EE-6DC2-4E97-8E7E-50B63AC575B0}"/>
              </a:ext>
            </a:extLst>
          </p:cNvPr>
          <p:cNvCxnSpPr>
            <a:cxnSpLocks/>
          </p:cNvCxnSpPr>
          <p:nvPr/>
        </p:nvCxnSpPr>
        <p:spPr>
          <a:xfrm>
            <a:off x="4237037" y="2887662"/>
            <a:ext cx="0" cy="3840514"/>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B348915-504B-443A-B18B-147B5F43E697}"/>
              </a:ext>
            </a:extLst>
          </p:cNvPr>
          <p:cNvSpPr txBox="1"/>
          <p:nvPr/>
        </p:nvSpPr>
        <p:spPr>
          <a:xfrm>
            <a:off x="5761037" y="2418605"/>
            <a:ext cx="5879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Consortium APIs</a:t>
            </a:r>
            <a:r>
              <a:rPr kumimoji="0" lang="en-US" sz="1800" b="0" i="0"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Health Consortiums &amp; AI Network </a:t>
            </a:r>
          </a:p>
        </p:txBody>
      </p:sp>
      <p:sp>
        <p:nvSpPr>
          <p:cNvPr id="183" name="TextBox 182">
            <a:extLst>
              <a:ext uri="{FF2B5EF4-FFF2-40B4-BE49-F238E27FC236}">
                <a16:creationId xmlns:a16="http://schemas.microsoft.com/office/drawing/2014/main" id="{3DEE326B-B464-4337-BB69-8FEC45242D2B}"/>
              </a:ext>
            </a:extLst>
          </p:cNvPr>
          <p:cNvSpPr txBox="1"/>
          <p:nvPr/>
        </p:nvSpPr>
        <p:spPr>
          <a:xfrm>
            <a:off x="4585536" y="6383646"/>
            <a:ext cx="694479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mn-ea"/>
                <a:cs typeface="+mn-cs"/>
              </a:rPr>
              <a:t>Collaborative APIs (rev share model for Microsoft) are currently integrated in Government Screening Program (for efficiency in last mile care) and Health Check up program (for population health risk stratification) </a:t>
            </a:r>
          </a:p>
        </p:txBody>
      </p:sp>
      <p:pic>
        <p:nvPicPr>
          <p:cNvPr id="14" name="Picture 13">
            <a:extLst>
              <a:ext uri="{FF2B5EF4-FFF2-40B4-BE49-F238E27FC236}">
                <a16:creationId xmlns:a16="http://schemas.microsoft.com/office/drawing/2014/main" id="{7AC9D31D-44E9-4F6E-9306-58AF86A3B332}"/>
              </a:ext>
            </a:extLst>
          </p:cNvPr>
          <p:cNvPicPr>
            <a:picLocks noChangeAspect="1"/>
          </p:cNvPicPr>
          <p:nvPr/>
        </p:nvPicPr>
        <p:blipFill>
          <a:blip r:embed="rId9"/>
          <a:stretch>
            <a:fillRect/>
          </a:stretch>
        </p:blipFill>
        <p:spPr>
          <a:xfrm>
            <a:off x="4586081" y="2929787"/>
            <a:ext cx="7508046" cy="3170158"/>
          </a:xfrm>
          <a:prstGeom prst="rect">
            <a:avLst/>
          </a:prstGeom>
        </p:spPr>
      </p:pic>
      <p:sp>
        <p:nvSpPr>
          <p:cNvPr id="184" name="Rectangle 183">
            <a:extLst>
              <a:ext uri="{FF2B5EF4-FFF2-40B4-BE49-F238E27FC236}">
                <a16:creationId xmlns:a16="http://schemas.microsoft.com/office/drawing/2014/main" id="{6BEE2281-8DD3-4C79-8822-7E6890747526}"/>
              </a:ext>
            </a:extLst>
          </p:cNvPr>
          <p:cNvSpPr/>
          <p:nvPr/>
        </p:nvSpPr>
        <p:spPr bwMode="auto">
          <a:xfrm>
            <a:off x="1803551" y="3313487"/>
            <a:ext cx="1966504" cy="4345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p:txBody>
      </p:sp>
      <p:sp>
        <p:nvSpPr>
          <p:cNvPr id="185" name="Rectangle 184">
            <a:extLst>
              <a:ext uri="{FF2B5EF4-FFF2-40B4-BE49-F238E27FC236}">
                <a16:creationId xmlns:a16="http://schemas.microsoft.com/office/drawing/2014/main" id="{DDBBAE99-E814-4FFF-8A54-A7342C7ED806}"/>
              </a:ext>
            </a:extLst>
          </p:cNvPr>
          <p:cNvSpPr/>
          <p:nvPr/>
        </p:nvSpPr>
        <p:spPr bwMode="auto">
          <a:xfrm>
            <a:off x="1891262" y="4557794"/>
            <a:ext cx="1692392" cy="409941"/>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p:txBody>
      </p:sp>
      <p:sp>
        <p:nvSpPr>
          <p:cNvPr id="186" name="Rectangle 185">
            <a:extLst>
              <a:ext uri="{FF2B5EF4-FFF2-40B4-BE49-F238E27FC236}">
                <a16:creationId xmlns:a16="http://schemas.microsoft.com/office/drawing/2014/main" id="{31D247CC-972B-4A16-A802-27BA542A7126}"/>
              </a:ext>
            </a:extLst>
          </p:cNvPr>
          <p:cNvSpPr/>
          <p:nvPr/>
        </p:nvSpPr>
        <p:spPr bwMode="auto">
          <a:xfrm>
            <a:off x="1951203" y="5786035"/>
            <a:ext cx="1447634" cy="40994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endParaRPr lang="en-US" sz="1400" dirty="0">
              <a:solidFill>
                <a:srgbClr val="1A1A1A"/>
              </a:solidFill>
            </a:endParaRPr>
          </a:p>
        </p:txBody>
      </p:sp>
      <p:sp>
        <p:nvSpPr>
          <p:cNvPr id="6" name="TextBox 5">
            <a:extLst>
              <a:ext uri="{FF2B5EF4-FFF2-40B4-BE49-F238E27FC236}">
                <a16:creationId xmlns:a16="http://schemas.microsoft.com/office/drawing/2014/main" id="{2E136BB3-CA52-441D-BAF1-F3C82B63633C}"/>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52747094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Azure Collaborative Workbench</a:t>
            </a:r>
            <a:br>
              <a:rPr lang="fr-FR" dirty="0"/>
            </a:br>
            <a:r>
              <a:rPr lang="en-US" sz="2400" dirty="0">
                <a:solidFill>
                  <a:srgbClr val="0070C0"/>
                </a:solidFill>
                <a:latin typeface="+mn-lt"/>
              </a:rPr>
              <a:t>Private Preview</a:t>
            </a:r>
            <a:endParaRPr lang="en-US" dirty="0">
              <a:solidFill>
                <a:srgbClr val="0070C0"/>
              </a:solidFill>
              <a:latin typeface="+mn-lt"/>
            </a:endParaRPr>
          </a:p>
        </p:txBody>
      </p:sp>
      <p:sp>
        <p:nvSpPr>
          <p:cNvPr id="3" name="Text Placeholder 2">
            <a:extLst>
              <a:ext uri="{FF2B5EF4-FFF2-40B4-BE49-F238E27FC236}">
                <a16:creationId xmlns:a16="http://schemas.microsoft.com/office/drawing/2014/main" id="{BA73B269-35A0-4B41-B2A8-7F0C99B42756}"/>
              </a:ext>
            </a:extLst>
          </p:cNvPr>
          <p:cNvSpPr>
            <a:spLocks noGrp="1"/>
          </p:cNvSpPr>
          <p:nvPr>
            <p:ph type="body" sz="quarter" idx="10"/>
          </p:nvPr>
        </p:nvSpPr>
        <p:spPr>
          <a:xfrm>
            <a:off x="274638" y="1363662"/>
            <a:ext cx="6019799" cy="2813076"/>
          </a:xfrm>
        </p:spPr>
        <p:txBody>
          <a:bodyPr/>
          <a:lstStyle/>
          <a:p>
            <a:r>
              <a:rPr lang="en-US" sz="2400" dirty="0">
                <a:solidFill>
                  <a:srgbClr val="0078D4"/>
                </a:solidFill>
                <a:latin typeface="Segoe UI Semibold"/>
              </a:rPr>
              <a:t>Cloud based orchestrator that establishes </a:t>
            </a:r>
            <a:r>
              <a:rPr lang="en-US" sz="2400" dirty="0">
                <a:solidFill>
                  <a:schemeClr val="tx1"/>
                </a:solidFill>
                <a:latin typeface="Segoe UI Semibold"/>
              </a:rPr>
              <a:t>governance &amp; trust </a:t>
            </a:r>
            <a:r>
              <a:rPr lang="en-US" sz="2400" dirty="0">
                <a:solidFill>
                  <a:srgbClr val="0078D4"/>
                </a:solidFill>
                <a:latin typeface="Segoe UI Semibold"/>
              </a:rPr>
              <a:t>in multi-party data sharing </a:t>
            </a:r>
          </a:p>
          <a:p>
            <a:pPr lvl="1">
              <a:spcBef>
                <a:spcPts val="600"/>
              </a:spcBef>
            </a:pPr>
            <a:r>
              <a:rPr lang="en-US" dirty="0"/>
              <a:t>While maintaining data privacy &amp; security and unlock insightful value from the pooled data</a:t>
            </a:r>
          </a:p>
          <a:p>
            <a:pPr lvl="1">
              <a:spcBef>
                <a:spcPts val="600"/>
              </a:spcBef>
            </a:pPr>
            <a:r>
              <a:rPr lang="en-US" dirty="0"/>
              <a:t>Provide a collaborative layer where multiple customers can work with a custodian to securely pool, reason over, and enrich data </a:t>
            </a:r>
          </a:p>
          <a:p>
            <a:pPr lvl="1">
              <a:spcBef>
                <a:spcPts val="600"/>
              </a:spcBef>
            </a:pPr>
            <a:r>
              <a:rPr lang="en-US" dirty="0"/>
              <a:t>Results (enriched data, insights, models) can be given back to contributors or distributed to non-contributing parties</a:t>
            </a:r>
          </a:p>
        </p:txBody>
      </p:sp>
      <p:pic>
        <p:nvPicPr>
          <p:cNvPr id="5" name="Picture 4">
            <a:extLst>
              <a:ext uri="{FF2B5EF4-FFF2-40B4-BE49-F238E27FC236}">
                <a16:creationId xmlns:a16="http://schemas.microsoft.com/office/drawing/2014/main" id="{657D4D06-5E3D-4862-A3B6-D9914C63776F}"/>
              </a:ext>
            </a:extLst>
          </p:cNvPr>
          <p:cNvPicPr>
            <a:picLocks noChangeAspect="1"/>
          </p:cNvPicPr>
          <p:nvPr/>
        </p:nvPicPr>
        <p:blipFill rotWithShape="1">
          <a:blip r:embed="rId3"/>
          <a:srcRect t="361"/>
          <a:stretch/>
        </p:blipFill>
        <p:spPr>
          <a:xfrm>
            <a:off x="6366190" y="782637"/>
            <a:ext cx="6070286" cy="4082771"/>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4B8E8B3A-F1D3-46CB-BE15-54474692EE75}"/>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BE43F318-D2F6-43C7-A53E-C8BC1CC8AA35}"/>
              </a:ext>
            </a:extLst>
          </p:cNvPr>
          <p:cNvSpPr/>
          <p:nvPr/>
        </p:nvSpPr>
        <p:spPr bwMode="auto">
          <a:xfrm>
            <a:off x="350838" y="4868862"/>
            <a:ext cx="3581399" cy="186202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Establish cloud-based governance &amp; trust in multiparty data sharing scenarios</a:t>
            </a:r>
          </a:p>
          <a:p>
            <a:pPr marL="285750" indent="-285750">
              <a:spcBef>
                <a:spcPts val="600"/>
              </a:spcBef>
              <a:buFont typeface="Arial" panose="020B0604020202020204" pitchFamily="34" charset="0"/>
              <a:buChar char="•"/>
            </a:pPr>
            <a:r>
              <a:rPr lang="en-US" sz="1400" dirty="0">
                <a:solidFill>
                  <a:prstClr val="black"/>
                </a:solidFill>
              </a:rPr>
              <a:t>Maintain trust among members, data privacy, data veracity, transparency in data share activities and tamper-proof audit trails </a:t>
            </a:r>
          </a:p>
        </p:txBody>
      </p:sp>
      <p:sp>
        <p:nvSpPr>
          <p:cNvPr id="8" name="Rectangle 7">
            <a:extLst>
              <a:ext uri="{FF2B5EF4-FFF2-40B4-BE49-F238E27FC236}">
                <a16:creationId xmlns:a16="http://schemas.microsoft.com/office/drawing/2014/main" id="{0D7F7BA2-1738-43A7-9207-2964A7F95395}"/>
              </a:ext>
            </a:extLst>
          </p:cNvPr>
          <p:cNvSpPr/>
          <p:nvPr/>
        </p:nvSpPr>
        <p:spPr bwMode="auto">
          <a:xfrm>
            <a:off x="8102713" y="4900838"/>
            <a:ext cx="3982924" cy="1246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Unlock insightful value from pooled data</a:t>
            </a:r>
          </a:p>
          <a:p>
            <a:pPr marL="285750" indent="-285750">
              <a:lnSpc>
                <a:spcPct val="90000"/>
              </a:lnSpc>
              <a:spcBef>
                <a:spcPts val="600"/>
              </a:spcBef>
              <a:buFont typeface="Arial" panose="020B0604020202020204" pitchFamily="34" charset="0"/>
              <a:buChar char="•"/>
              <a:defRPr/>
            </a:pPr>
            <a:r>
              <a:rPr lang="en-US" sz="1400" dirty="0">
                <a:solidFill>
                  <a:prstClr val="black"/>
                </a:solidFill>
              </a:rPr>
              <a:t>Unlock Business Intelligence, AI/Machine Learning and Monetization  </a:t>
            </a:r>
          </a:p>
          <a:p>
            <a:pPr defTabSz="913841">
              <a:lnSpc>
                <a:spcPct val="90000"/>
              </a:lnSpc>
              <a:spcBef>
                <a:spcPts val="1200"/>
              </a:spcBef>
              <a:defRPr/>
            </a:pPr>
            <a:endParaRPr lang="en-US" sz="1600" spc="-20" dirty="0">
              <a:solidFill>
                <a:srgbClr val="0078D3"/>
              </a:solidFill>
              <a:latin typeface="Segoe UI Semibold"/>
            </a:endParaRPr>
          </a:p>
        </p:txBody>
      </p:sp>
      <p:sp>
        <p:nvSpPr>
          <p:cNvPr id="9" name="Rectangle 8">
            <a:extLst>
              <a:ext uri="{FF2B5EF4-FFF2-40B4-BE49-F238E27FC236}">
                <a16:creationId xmlns:a16="http://schemas.microsoft.com/office/drawing/2014/main" id="{5E9CEFAE-B98F-4BAE-B7AD-A9F4ACA68828}"/>
              </a:ext>
            </a:extLst>
          </p:cNvPr>
          <p:cNvSpPr/>
          <p:nvPr/>
        </p:nvSpPr>
        <p:spPr bwMode="auto">
          <a:xfrm>
            <a:off x="4389437" y="4900838"/>
            <a:ext cx="3438638" cy="148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Maintain privacy &amp; security across multiple data sourcing patterns</a:t>
            </a:r>
          </a:p>
          <a:p>
            <a:pPr marL="285750" indent="-285750">
              <a:lnSpc>
                <a:spcPct val="90000"/>
              </a:lnSpc>
              <a:spcBef>
                <a:spcPts val="600"/>
              </a:spcBef>
              <a:buFont typeface="Arial" panose="020B0604020202020204" pitchFamily="34" charset="0"/>
              <a:buChar char="•"/>
              <a:defRPr/>
            </a:pPr>
            <a:r>
              <a:rPr lang="en-US" sz="1400" dirty="0">
                <a:solidFill>
                  <a:prstClr val="black"/>
                </a:solidFill>
              </a:rPr>
              <a:t>Enable multi-party onboarding; Management of data sharing, data availability, data access and data security</a:t>
            </a:r>
          </a:p>
        </p:txBody>
      </p:sp>
      <p:sp>
        <p:nvSpPr>
          <p:cNvPr id="4" name="TextBox 3">
            <a:extLst>
              <a:ext uri="{FF2B5EF4-FFF2-40B4-BE49-F238E27FC236}">
                <a16:creationId xmlns:a16="http://schemas.microsoft.com/office/drawing/2014/main" id="{651BD823-62DA-4448-BC67-05502F4A1E45}"/>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144863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en-US" spc="-102" dirty="0">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198437" y="602636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Azure Collaborative Workbench (ACW)</a:t>
            </a:r>
          </a:p>
          <a:p>
            <a:pPr marL="0" indent="0">
              <a:buNone/>
            </a:pPr>
            <a:endParaRPr lang="en-US" dirty="0">
              <a:solidFill>
                <a:schemeClr val="tx1"/>
              </a:solidFill>
            </a:endParaRPr>
          </a:p>
        </p:txBody>
      </p:sp>
      <p:pic>
        <p:nvPicPr>
          <p:cNvPr id="2" name="ACW_PrivatePreview">
            <a:hlinkClick r:id="" action="ppaction://media"/>
            <a:extLst>
              <a:ext uri="{FF2B5EF4-FFF2-40B4-BE49-F238E27FC236}">
                <a16:creationId xmlns:a16="http://schemas.microsoft.com/office/drawing/2014/main" id="{4DDD4F6E-42CE-4134-871A-59683D57CE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350626"/>
            <a:ext cx="9335339" cy="5251216"/>
          </a:xfrm>
          <a:prstGeom prst="rect">
            <a:avLst/>
          </a:prstGeom>
        </p:spPr>
      </p:pic>
    </p:spTree>
    <p:extLst>
      <p:ext uri="{BB962C8B-B14F-4D97-AF65-F5344CB8AC3E}">
        <p14:creationId xmlns:p14="http://schemas.microsoft.com/office/powerpoint/2010/main" val="241991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CF228F15-4C7B-4AF1-9745-A4C6A1B755CA}"/>
              </a:ext>
            </a:extLst>
          </p:cNvPr>
          <p:cNvSpPr/>
          <p:nvPr/>
        </p:nvSpPr>
        <p:spPr bwMode="auto">
          <a:xfrm>
            <a:off x="562902" y="5530971"/>
            <a:ext cx="11310669" cy="111112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60" bIns="93207" numCol="1" spcCol="0" rtlCol="0" fromWordArt="0" anchor="ctr" anchorCtr="0" forceAA="0" compatLnSpc="1">
            <a:prstTxWarp prst="textNoShape">
              <a:avLst/>
            </a:prstTxWarp>
            <a:noAutofit/>
          </a:bodyPr>
          <a:lstStyle/>
          <a:p>
            <a:pPr marL="2155011" indent="-118194" defTabSz="621716">
              <a:buFont typeface="Arial" panose="020B0604020202020204" pitchFamily="34" charset="0"/>
              <a:buChar char="•"/>
              <a:defRPr/>
            </a:pPr>
            <a:endParaRPr lang="en-US" sz="918" kern="0">
              <a:solidFill>
                <a:schemeClr val="tx1">
                  <a:lumMod val="75000"/>
                  <a:lumOff val="25000"/>
                </a:schemeClr>
              </a:solidFill>
            </a:endParaRPr>
          </a:p>
        </p:txBody>
      </p:sp>
      <p:sp>
        <p:nvSpPr>
          <p:cNvPr id="7175" name="Arrow: U-Turn 7174">
            <a:extLst>
              <a:ext uri="{FF2B5EF4-FFF2-40B4-BE49-F238E27FC236}">
                <a16:creationId xmlns:a16="http://schemas.microsoft.com/office/drawing/2014/main" id="{FAD7B92B-FC04-4871-B23B-3FF11057B2E7}"/>
              </a:ext>
            </a:extLst>
          </p:cNvPr>
          <p:cNvSpPr/>
          <p:nvPr/>
        </p:nvSpPr>
        <p:spPr bwMode="auto">
          <a:xfrm flipH="1" flipV="1">
            <a:off x="1483957" y="5307460"/>
            <a:ext cx="6875904"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9" name="Arrow: Left 168">
            <a:extLst>
              <a:ext uri="{FF2B5EF4-FFF2-40B4-BE49-F238E27FC236}">
                <a16:creationId xmlns:a16="http://schemas.microsoft.com/office/drawing/2014/main" id="{91169361-6A54-4F99-AACD-796DEB8B7C3F}"/>
              </a:ext>
            </a:extLst>
          </p:cNvPr>
          <p:cNvSpPr/>
          <p:nvPr/>
        </p:nvSpPr>
        <p:spPr bwMode="auto">
          <a:xfrm flipV="1">
            <a:off x="806523" y="6111868"/>
            <a:ext cx="1588018" cy="389519"/>
          </a:xfrm>
          <a:prstGeom prst="leftArrow">
            <a:avLst>
              <a:gd name="adj1" fmla="val 50000"/>
              <a:gd name="adj2" fmla="val 100787"/>
            </a:avLst>
          </a:prstGeom>
          <a:gradFill flip="none" rotWithShape="1">
            <a:gsLst>
              <a:gs pos="0">
                <a:srgbClr val="627796"/>
              </a:gs>
              <a:gs pos="100000">
                <a:srgbClr val="62779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ea typeface="Calibri" panose="020F0502020204030204" pitchFamily="34" charset="0"/>
              </a:rPr>
              <a:t>Azure Collaboratives</a:t>
            </a:r>
            <a:endParaRPr lang="en-US" dirty="0">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3487006" y="1214128"/>
            <a:ext cx="3576743" cy="409509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t" anchorCtr="0" forceAA="0" compatLnSpc="1">
            <a:prstTxWarp prst="textNoShape">
              <a:avLst/>
            </a:prstTxWarp>
            <a:noAutofit/>
          </a:bodyPr>
          <a:lstStyle/>
          <a:p>
            <a:pPr algn="just" defTabSz="931574" fontAlgn="base">
              <a:lnSpc>
                <a:spcPct val="90000"/>
              </a:lnSpc>
              <a:spcBef>
                <a:spcPct val="0"/>
              </a:spcBef>
              <a:spcAft>
                <a:spcPts val="612"/>
              </a:spcAft>
            </a:pPr>
            <a:endParaRPr lang="en-US" sz="1071" kern="0" dirty="0">
              <a:solidFill>
                <a:schemeClr val="tx1">
                  <a:lumMod val="65000"/>
                  <a:lumOff val="35000"/>
                </a:schemeClr>
              </a:solidFill>
              <a:latin typeface="Segoe UI" panose="020B0502040204020203" pitchFamily="34" charset="0"/>
              <a:cs typeface="Segoe UI" panose="020B05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and participants define data model, transformations</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Participants leverage modeling services output to standardize data</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invites participants to share data, creating pool in the custodian’s subscription</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executes intended tasks (analysis, model training, enrichment)</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The resulting data or models are returned to participants either using data share, or through the Azure marketplace</a:t>
            </a:r>
          </a:p>
        </p:txBody>
      </p:sp>
      <p:sp>
        <p:nvSpPr>
          <p:cNvPr id="74" name="Rectangle 73"/>
          <p:cNvSpPr/>
          <p:nvPr/>
        </p:nvSpPr>
        <p:spPr bwMode="auto">
          <a:xfrm>
            <a:off x="9453420" y="1214128"/>
            <a:ext cx="2413512" cy="197891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73974" y="2590674"/>
            <a:ext cx="789898" cy="812559"/>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3" name="Rectangle 2"/>
          <p:cNvSpPr/>
          <p:nvPr/>
        </p:nvSpPr>
        <p:spPr>
          <a:xfrm>
            <a:off x="9820866" y="2168204"/>
            <a:ext cx="756938" cy="276999"/>
          </a:xfrm>
          <a:prstGeom prst="rect">
            <a:avLst/>
          </a:prstGeom>
        </p:spPr>
        <p:txBody>
          <a:bodyPr wrap="none">
            <a:spAutoFit/>
          </a:bodyPr>
          <a:lstStyle/>
          <a:p>
            <a:pPr defTabSz="932239">
              <a:defRPr/>
            </a:pPr>
            <a:r>
              <a:rPr lang="en-US" sz="1200" kern="0" dirty="0">
                <a:latin typeface="Segoe UI" panose="020B0502040204020203" pitchFamily="34" charset="0"/>
                <a:cs typeface="Segoe UI" panose="020B0502040204020203" pitchFamily="34" charset="0"/>
              </a:rPr>
              <a:t>Power</a:t>
            </a:r>
            <a:r>
              <a:rPr lang="en-US" sz="1071" kern="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BI</a:t>
            </a:r>
            <a:endParaRPr lang="en-US" sz="1071" kern="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Rectangle 150"/>
          <p:cNvSpPr/>
          <p:nvPr/>
        </p:nvSpPr>
        <p:spPr>
          <a:xfrm>
            <a:off x="9682166" y="2875129"/>
            <a:ext cx="1037651"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PowerApps</a:t>
            </a:r>
          </a:p>
        </p:txBody>
      </p:sp>
      <p:sp>
        <p:nvSpPr>
          <p:cNvPr id="166" name="Rectangle 165"/>
          <p:cNvSpPr/>
          <p:nvPr/>
        </p:nvSpPr>
        <p:spPr>
          <a:xfrm>
            <a:off x="10798992" y="2875129"/>
            <a:ext cx="955300"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Web Apps</a:t>
            </a:r>
          </a:p>
        </p:txBody>
      </p:sp>
      <p:sp>
        <p:nvSpPr>
          <p:cNvPr id="167" name="Rectangle 166"/>
          <p:cNvSpPr/>
          <p:nvPr/>
        </p:nvSpPr>
        <p:spPr>
          <a:xfrm>
            <a:off x="10649213" y="2219222"/>
            <a:ext cx="1105079"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Mobile Apps</a:t>
            </a:r>
          </a:p>
        </p:txBody>
      </p:sp>
      <p:sp>
        <p:nvSpPr>
          <p:cNvPr id="164" name="Rectangle 163"/>
          <p:cNvSpPr/>
          <p:nvPr/>
        </p:nvSpPr>
        <p:spPr>
          <a:xfrm>
            <a:off x="9496958" y="1301606"/>
            <a:ext cx="2331508" cy="51533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Solution Enablement</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Pane of glass</a:t>
            </a:r>
          </a:p>
        </p:txBody>
      </p:sp>
      <p:pic>
        <p:nvPicPr>
          <p:cNvPr id="10248" name="Picture 8" descr="Image result for Web App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6748" y="2521630"/>
            <a:ext cx="602808" cy="3164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1844" y="1862171"/>
            <a:ext cx="339819" cy="339819"/>
          </a:xfrm>
          <a:prstGeom prst="rect">
            <a:avLst/>
          </a:prstGeom>
        </p:spPr>
      </p:pic>
      <p:cxnSp>
        <p:nvCxnSpPr>
          <p:cNvPr id="175" name="Straight Arrow Connector 174"/>
          <p:cNvCxnSpPr>
            <a:cxnSpLocks/>
            <a:endCxn id="74" idx="1"/>
          </p:cNvCxnSpPr>
          <p:nvPr/>
        </p:nvCxnSpPr>
        <p:spPr>
          <a:xfrm>
            <a:off x="8962301" y="2203588"/>
            <a:ext cx="49111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0911" y="1729690"/>
            <a:ext cx="592454" cy="592454"/>
          </a:xfrm>
          <a:prstGeom prst="rect">
            <a:avLst/>
          </a:prstGeom>
        </p:spPr>
      </p:pic>
      <p:sp>
        <p:nvSpPr>
          <p:cNvPr id="136" name="Rectangle 135">
            <a:extLst>
              <a:ext uri="{FF2B5EF4-FFF2-40B4-BE49-F238E27FC236}">
                <a16:creationId xmlns:a16="http://schemas.microsoft.com/office/drawing/2014/main" id="{BF56FD79-A93A-4725-AF96-2896B4AA53EF}"/>
              </a:ext>
            </a:extLst>
          </p:cNvPr>
          <p:cNvSpPr/>
          <p:nvPr/>
        </p:nvSpPr>
        <p:spPr>
          <a:xfrm>
            <a:off x="4866606" y="1574662"/>
            <a:ext cx="2939743" cy="454376"/>
          </a:xfrm>
          <a:prstGeom prst="rect">
            <a:avLst/>
          </a:prstGeom>
        </p:spPr>
        <p:txBody>
          <a:bodyPr wrap="square">
            <a:spAutoFit/>
          </a:bodyPr>
          <a:lstStyle/>
          <a:p>
            <a:pPr defTabSz="621716">
              <a:defRPr/>
            </a:pPr>
            <a:br>
              <a:rPr lang="en-US" sz="1071" kern="0">
                <a:solidFill>
                  <a:srgbClr val="37A5D1"/>
                </a:solidFill>
              </a:rPr>
            </a:br>
            <a:endParaRPr lang="en-US" sz="1224" kern="0">
              <a:solidFill>
                <a:schemeClr val="tx1">
                  <a:lumMod val="65000"/>
                  <a:lumOff val="35000"/>
                </a:schemeClr>
              </a:solidFill>
            </a:endParaRPr>
          </a:p>
        </p:txBody>
      </p:sp>
      <p:grpSp>
        <p:nvGrpSpPr>
          <p:cNvPr id="9" name="Group 8">
            <a:extLst>
              <a:ext uri="{FF2B5EF4-FFF2-40B4-BE49-F238E27FC236}">
                <a16:creationId xmlns:a16="http://schemas.microsoft.com/office/drawing/2014/main" id="{112E254B-2FF4-49CF-9C73-FB3637AEA62C}"/>
              </a:ext>
            </a:extLst>
          </p:cNvPr>
          <p:cNvGrpSpPr/>
          <p:nvPr/>
        </p:nvGrpSpPr>
        <p:grpSpPr>
          <a:xfrm>
            <a:off x="523182" y="1204973"/>
            <a:ext cx="2499981" cy="1515305"/>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B085ECA-40D5-4A12-9C55-85ABCE56E43C}"/>
                </a:ext>
              </a:extLst>
            </p:cNvPr>
            <p:cNvSpPr/>
            <p:nvPr/>
          </p:nvSpPr>
          <p:spPr>
            <a:xfrm>
              <a:off x="1317652" y="2298516"/>
              <a:ext cx="1057300"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1</a:t>
              </a:r>
            </a:p>
          </p:txBody>
        </p:sp>
      </p:grpSp>
      <p:sp>
        <p:nvSpPr>
          <p:cNvPr id="214" name="Rectangle 213">
            <a:extLst>
              <a:ext uri="{FF2B5EF4-FFF2-40B4-BE49-F238E27FC236}">
                <a16:creationId xmlns:a16="http://schemas.microsoft.com/office/drawing/2014/main" id="{5F01C6B3-C50C-4538-9E54-AFF3F5F82133}"/>
              </a:ext>
            </a:extLst>
          </p:cNvPr>
          <p:cNvSpPr/>
          <p:nvPr/>
        </p:nvSpPr>
        <p:spPr>
          <a:xfrm>
            <a:off x="3765299" y="1233472"/>
            <a:ext cx="3029952" cy="29585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ea typeface="Segoe UI" panose="020B0502040204020203" pitchFamily="34" charset="0"/>
                <a:cs typeface="Segoe UI Semibold" panose="020B0702040204020203" pitchFamily="34" charset="0"/>
              </a:rPr>
              <a:t>Azure Collaborative Workbench</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8375" y="2483505"/>
            <a:ext cx="428998" cy="363218"/>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E43E8B4A-A5CA-4E59-BB4B-1FF679362DA6}"/>
              </a:ext>
            </a:extLst>
          </p:cNvPr>
          <p:cNvCxnSpPr>
            <a:cxnSpLocks/>
            <a:endCxn id="132" idx="1"/>
          </p:cNvCxnSpPr>
          <p:nvPr/>
        </p:nvCxnSpPr>
        <p:spPr>
          <a:xfrm>
            <a:off x="8962301" y="4421127"/>
            <a:ext cx="49775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a:endCxn id="74" idx="2"/>
          </p:cNvCxnSpPr>
          <p:nvPr/>
        </p:nvCxnSpPr>
        <p:spPr>
          <a:xfrm flipH="1" flipV="1">
            <a:off x="10660176" y="3193048"/>
            <a:ext cx="6640" cy="33997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2   Arrow fg">
            <a:extLst>
              <a:ext uri="{FF2B5EF4-FFF2-40B4-BE49-F238E27FC236}">
                <a16:creationId xmlns:a16="http://schemas.microsoft.com/office/drawing/2014/main" id="{4980AAC2-B2DB-4F76-9741-451DC709A2CE}"/>
              </a:ext>
            </a:extLst>
          </p:cNvPr>
          <p:cNvCxnSpPr>
            <a:cxnSpLocks/>
          </p:cNvCxnSpPr>
          <p:nvPr/>
        </p:nvCxnSpPr>
        <p:spPr>
          <a:xfrm>
            <a:off x="2930156" y="2004630"/>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861525" y="2422721"/>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519542" y="2401768"/>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235209" y="2401768"/>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069036" y="2401768"/>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383672" y="2401768"/>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779631" y="2401768"/>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98" name="Rectangle 97">
            <a:extLst>
              <a:ext uri="{FF2B5EF4-FFF2-40B4-BE49-F238E27FC236}">
                <a16:creationId xmlns:a16="http://schemas.microsoft.com/office/drawing/2014/main" id="{7FBE6B0D-3EC0-4D29-91B4-BF7F85AAB029}"/>
              </a:ext>
            </a:extLst>
          </p:cNvPr>
          <p:cNvSpPr/>
          <p:nvPr/>
        </p:nvSpPr>
        <p:spPr bwMode="auto">
          <a:xfrm>
            <a:off x="7511241" y="1204973"/>
            <a:ext cx="1471085" cy="410425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19AFB727-6DF3-451A-9CF6-9E45AE2D7A47}"/>
              </a:ext>
            </a:extLst>
          </p:cNvPr>
          <p:cNvGrpSpPr/>
          <p:nvPr/>
        </p:nvGrpSpPr>
        <p:grpSpPr>
          <a:xfrm>
            <a:off x="527848" y="2887487"/>
            <a:ext cx="2499981" cy="1515305"/>
            <a:chOff x="1317652" y="2287656"/>
            <a:chExt cx="2082726" cy="1651997"/>
          </a:xfrm>
        </p:grpSpPr>
        <p:sp>
          <p:nvSpPr>
            <p:cNvPr id="100" name="Rectangle 99">
              <a:extLst>
                <a:ext uri="{FF2B5EF4-FFF2-40B4-BE49-F238E27FC236}">
                  <a16:creationId xmlns:a16="http://schemas.microsoft.com/office/drawing/2014/main" id="{CFB07AD6-13B2-4AA1-B3EB-4162B597C418}"/>
                </a:ext>
              </a:extLst>
            </p:cNvPr>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9C5C8575-222E-456C-BCF2-03D42FCD7A85}"/>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7363E86E-CAAB-4656-8550-C3D3F1832394}"/>
                </a:ext>
              </a:extLst>
            </p:cNvPr>
            <p:cNvSpPr/>
            <p:nvPr/>
          </p:nvSpPr>
          <p:spPr>
            <a:xfrm>
              <a:off x="1329023" y="2309794"/>
              <a:ext cx="1144176"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2</a:t>
              </a:r>
            </a:p>
          </p:txBody>
        </p:sp>
      </p:grpSp>
      <p:sp>
        <p:nvSpPr>
          <p:cNvPr id="104" name="Eye" title="Icon of an eye">
            <a:extLst>
              <a:ext uri="{FF2B5EF4-FFF2-40B4-BE49-F238E27FC236}">
                <a16:creationId xmlns:a16="http://schemas.microsoft.com/office/drawing/2014/main" id="{CE16492B-2ADD-418C-BEA8-E5D90A7AA486}"/>
              </a:ext>
            </a:extLst>
          </p:cNvPr>
          <p:cNvSpPr>
            <a:spLocks noChangeAspect="1" noEditPoints="1"/>
          </p:cNvSpPr>
          <p:nvPr/>
        </p:nvSpPr>
        <p:spPr bwMode="auto">
          <a:xfrm>
            <a:off x="866191" y="4105235"/>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05" name="Microsoft_E720" title="Icon of a microphone">
            <a:extLst>
              <a:ext uri="{FF2B5EF4-FFF2-40B4-BE49-F238E27FC236}">
                <a16:creationId xmlns:a16="http://schemas.microsoft.com/office/drawing/2014/main" id="{6E7AC37F-9A43-439E-AF5A-3E4CEE9AC555}"/>
              </a:ext>
            </a:extLst>
          </p:cNvPr>
          <p:cNvSpPr>
            <a:spLocks noChangeAspect="1" noEditPoints="1"/>
          </p:cNvSpPr>
          <p:nvPr/>
        </p:nvSpPr>
        <p:spPr bwMode="auto">
          <a:xfrm>
            <a:off x="1524208" y="4084282"/>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6" name="Dictionary_E82D" title="Icon of a book">
            <a:extLst>
              <a:ext uri="{FF2B5EF4-FFF2-40B4-BE49-F238E27FC236}">
                <a16:creationId xmlns:a16="http://schemas.microsoft.com/office/drawing/2014/main" id="{9BF84BBF-07CF-4850-A652-A366387BC508}"/>
              </a:ext>
            </a:extLst>
          </p:cNvPr>
          <p:cNvSpPr>
            <a:spLocks noChangeAspect="1" noEditPoints="1"/>
          </p:cNvSpPr>
          <p:nvPr/>
        </p:nvSpPr>
        <p:spPr bwMode="auto">
          <a:xfrm>
            <a:off x="1239875" y="4084282"/>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7" name="magnify" title="Icon of a magnifying glass">
            <a:extLst>
              <a:ext uri="{FF2B5EF4-FFF2-40B4-BE49-F238E27FC236}">
                <a16:creationId xmlns:a16="http://schemas.microsoft.com/office/drawing/2014/main" id="{B7FE5CE5-ACDA-487A-BA9E-6F77A963F5CC}"/>
              </a:ext>
            </a:extLst>
          </p:cNvPr>
          <p:cNvSpPr>
            <a:spLocks noChangeAspect="1" noEditPoints="1"/>
          </p:cNvSpPr>
          <p:nvPr/>
        </p:nvSpPr>
        <p:spPr bwMode="auto">
          <a:xfrm flipH="1">
            <a:off x="2073702" y="4084282"/>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09" name="Characters_E8C1" title="Icon of the letter A and a letter in another language">
            <a:extLst>
              <a:ext uri="{FF2B5EF4-FFF2-40B4-BE49-F238E27FC236}">
                <a16:creationId xmlns:a16="http://schemas.microsoft.com/office/drawing/2014/main" id="{12D3D587-C7CE-4A1E-9C74-002403CBA03A}"/>
              </a:ext>
            </a:extLst>
          </p:cNvPr>
          <p:cNvSpPr>
            <a:spLocks noChangeAspect="1" noEditPoints="1"/>
          </p:cNvSpPr>
          <p:nvPr/>
        </p:nvSpPr>
        <p:spPr bwMode="auto">
          <a:xfrm>
            <a:off x="2388338" y="4084282"/>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168" name="Arrow: U-Turn 167">
            <a:extLst>
              <a:ext uri="{FF2B5EF4-FFF2-40B4-BE49-F238E27FC236}">
                <a16:creationId xmlns:a16="http://schemas.microsoft.com/office/drawing/2014/main" id="{1837FB1E-F287-4D89-821D-822FE244361E}"/>
              </a:ext>
            </a:extLst>
          </p:cNvPr>
          <p:cNvSpPr/>
          <p:nvPr/>
        </p:nvSpPr>
        <p:spPr bwMode="auto">
          <a:xfrm flipH="1" flipV="1">
            <a:off x="1483957" y="5311359"/>
            <a:ext cx="9356598"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0" name="Beaker_F196" title="Icon of a scientific flask with liquid in it">
            <a:extLst>
              <a:ext uri="{FF2B5EF4-FFF2-40B4-BE49-F238E27FC236}">
                <a16:creationId xmlns:a16="http://schemas.microsoft.com/office/drawing/2014/main" id="{E30B63BA-62C9-45EC-B527-3993B84C5958}"/>
              </a:ext>
            </a:extLst>
          </p:cNvPr>
          <p:cNvSpPr>
            <a:spLocks noChangeAspect="1" noEditPoints="1"/>
          </p:cNvSpPr>
          <p:nvPr/>
        </p:nvSpPr>
        <p:spPr bwMode="auto">
          <a:xfrm>
            <a:off x="1784297" y="4084282"/>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pic>
        <p:nvPicPr>
          <p:cNvPr id="7" name="Graphic 6">
            <a:extLst>
              <a:ext uri="{FF2B5EF4-FFF2-40B4-BE49-F238E27FC236}">
                <a16:creationId xmlns:a16="http://schemas.microsoft.com/office/drawing/2014/main" id="{6E7A27D3-CDE4-4D7E-865B-BE2E1634D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8610" y="1502969"/>
            <a:ext cx="233151" cy="233151"/>
          </a:xfrm>
          <a:prstGeom prst="rect">
            <a:avLst/>
          </a:prstGeom>
        </p:spPr>
      </p:pic>
      <p:pic>
        <p:nvPicPr>
          <p:cNvPr id="15" name="Graphic 14">
            <a:extLst>
              <a:ext uri="{FF2B5EF4-FFF2-40B4-BE49-F238E27FC236}">
                <a16:creationId xmlns:a16="http://schemas.microsoft.com/office/drawing/2014/main" id="{71F45588-1FC1-4B53-8CEF-7C6D09D36C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1439" y="1778898"/>
            <a:ext cx="233151" cy="233151"/>
          </a:xfrm>
          <a:prstGeom prst="rect">
            <a:avLst/>
          </a:prstGeom>
        </p:spPr>
      </p:pic>
      <p:pic>
        <p:nvPicPr>
          <p:cNvPr id="17" name="Graphic 16">
            <a:extLst>
              <a:ext uri="{FF2B5EF4-FFF2-40B4-BE49-F238E27FC236}">
                <a16:creationId xmlns:a16="http://schemas.microsoft.com/office/drawing/2014/main" id="{EAB542A5-0D1A-43E2-94FF-05FA2740B1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5510" y="1519311"/>
            <a:ext cx="233151" cy="233151"/>
          </a:xfrm>
          <a:prstGeom prst="rect">
            <a:avLst/>
          </a:prstGeom>
        </p:spPr>
      </p:pic>
      <p:pic>
        <p:nvPicPr>
          <p:cNvPr id="19" name="Graphic 18">
            <a:extLst>
              <a:ext uri="{FF2B5EF4-FFF2-40B4-BE49-F238E27FC236}">
                <a16:creationId xmlns:a16="http://schemas.microsoft.com/office/drawing/2014/main" id="{6D7790B8-30D4-4049-95B6-9CEEE51B18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9709" y="1785215"/>
            <a:ext cx="233151" cy="233151"/>
          </a:xfrm>
          <a:prstGeom prst="rect">
            <a:avLst/>
          </a:prstGeom>
        </p:spPr>
      </p:pic>
      <p:pic>
        <p:nvPicPr>
          <p:cNvPr id="117" name="Graphic 116">
            <a:extLst>
              <a:ext uri="{FF2B5EF4-FFF2-40B4-BE49-F238E27FC236}">
                <a16:creationId xmlns:a16="http://schemas.microsoft.com/office/drawing/2014/main" id="{5C1C57E5-71B7-481B-BEBF-32CACB31DD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5398" y="1521975"/>
            <a:ext cx="233151" cy="233151"/>
          </a:xfrm>
          <a:prstGeom prst="rect">
            <a:avLst/>
          </a:prstGeom>
        </p:spPr>
      </p:pic>
      <p:grpSp>
        <p:nvGrpSpPr>
          <p:cNvPr id="26" name="Graphic 24" descr="Database">
            <a:extLst>
              <a:ext uri="{FF2B5EF4-FFF2-40B4-BE49-F238E27FC236}">
                <a16:creationId xmlns:a16="http://schemas.microsoft.com/office/drawing/2014/main" id="{744E480F-847C-4828-95B6-A1F93DA66E41}"/>
              </a:ext>
            </a:extLst>
          </p:cNvPr>
          <p:cNvGrpSpPr/>
          <p:nvPr/>
        </p:nvGrpSpPr>
        <p:grpSpPr>
          <a:xfrm>
            <a:off x="901882" y="1769218"/>
            <a:ext cx="167869" cy="233151"/>
            <a:chOff x="336283" y="1721498"/>
            <a:chExt cx="533400" cy="723900"/>
          </a:xfrm>
          <a:solidFill>
            <a:srgbClr val="000000"/>
          </a:solidFill>
        </p:grpSpPr>
        <p:sp>
          <p:nvSpPr>
            <p:cNvPr id="27" name="Freeform: Shape 26">
              <a:extLst>
                <a:ext uri="{FF2B5EF4-FFF2-40B4-BE49-F238E27FC236}">
                  <a16:creationId xmlns:a16="http://schemas.microsoft.com/office/drawing/2014/main" id="{737210CE-D4EA-4945-AD48-DE28402F5C9F}"/>
                </a:ext>
              </a:extLst>
            </p:cNvPr>
            <p:cNvSpPr/>
            <p:nvPr/>
          </p:nvSpPr>
          <p:spPr>
            <a:xfrm>
              <a:off x="336283" y="1721498"/>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A7D8EB"/>
            </a:solid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A77D4D49-26FD-467A-96AB-0699CF6C097A}"/>
                </a:ext>
              </a:extLst>
            </p:cNvPr>
            <p:cNvSpPr/>
            <p:nvPr/>
          </p:nvSpPr>
          <p:spPr>
            <a:xfrm>
              <a:off x="336283" y="1835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3"/>
            </a:solidFill>
            <a:ln w="9525"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27A6078D-6A1C-4539-A4A2-27746676E1E2}"/>
                </a:ext>
              </a:extLst>
            </p:cNvPr>
            <p:cNvSpPr/>
            <p:nvPr/>
          </p:nvSpPr>
          <p:spPr>
            <a:xfrm>
              <a:off x="336283" y="20262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75000"/>
                <a:lumOff val="25000"/>
              </a:schemeClr>
            </a:solidFill>
            <a:ln w="9525"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A4CD4C90-46B8-452C-9310-6C610E008B5E}"/>
                </a:ext>
              </a:extLst>
            </p:cNvPr>
            <p:cNvSpPr/>
            <p:nvPr/>
          </p:nvSpPr>
          <p:spPr>
            <a:xfrm>
              <a:off x="336283" y="2216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90000"/>
                <a:lumOff val="10000"/>
              </a:schemeClr>
            </a:solidFill>
            <a:ln w="9525" cap="flat">
              <a:noFill/>
              <a:prstDash val="solid"/>
              <a:miter/>
            </a:ln>
          </p:spPr>
          <p:txBody>
            <a:bodyPr rtlCol="0" anchor="ctr"/>
            <a:lstStyle/>
            <a:p>
              <a:endParaRPr lang="en-US" sz="1836"/>
            </a:p>
          </p:txBody>
        </p:sp>
      </p:grpSp>
      <p:sp>
        <p:nvSpPr>
          <p:cNvPr id="133" name="Rectangle 132">
            <a:extLst>
              <a:ext uri="{FF2B5EF4-FFF2-40B4-BE49-F238E27FC236}">
                <a16:creationId xmlns:a16="http://schemas.microsoft.com/office/drawing/2014/main" id="{733207B7-0C31-4A2D-A9B1-DB7351C0C46D}"/>
              </a:ext>
            </a:extLst>
          </p:cNvPr>
          <p:cNvSpPr/>
          <p:nvPr/>
        </p:nvSpPr>
        <p:spPr bwMode="auto">
          <a:xfrm>
            <a:off x="717815" y="1411102"/>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134992A8-D0BE-4F64-ACA8-40A3F50A22FA}"/>
              </a:ext>
            </a:extLst>
          </p:cNvPr>
          <p:cNvSpPr/>
          <p:nvPr/>
        </p:nvSpPr>
        <p:spPr bwMode="auto">
          <a:xfrm>
            <a:off x="1393490" y="1451437"/>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a:extLst>
              <a:ext uri="{FF2B5EF4-FFF2-40B4-BE49-F238E27FC236}">
                <a16:creationId xmlns:a16="http://schemas.microsoft.com/office/drawing/2014/main" id="{D5552074-5825-4FD9-BD2B-B299B3AB11B1}"/>
              </a:ext>
            </a:extLst>
          </p:cNvPr>
          <p:cNvSpPr/>
          <p:nvPr/>
        </p:nvSpPr>
        <p:spPr bwMode="auto">
          <a:xfrm>
            <a:off x="2191965" y="145143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C2A919F-3B4B-4296-967F-60622AE1EB8A}"/>
              </a:ext>
            </a:extLst>
          </p:cNvPr>
          <p:cNvSpPr/>
          <p:nvPr/>
        </p:nvSpPr>
        <p:spPr>
          <a:xfrm>
            <a:off x="708085" y="2004630"/>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159" name="Rectangle 158">
            <a:extLst>
              <a:ext uri="{FF2B5EF4-FFF2-40B4-BE49-F238E27FC236}">
                <a16:creationId xmlns:a16="http://schemas.microsoft.com/office/drawing/2014/main" id="{ECC09E40-186B-4BA2-BD47-9AF849DE809C}"/>
              </a:ext>
            </a:extLst>
          </p:cNvPr>
          <p:cNvSpPr/>
          <p:nvPr/>
        </p:nvSpPr>
        <p:spPr>
          <a:xfrm>
            <a:off x="1390776" y="2007759"/>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160" name="Rectangle 159">
            <a:extLst>
              <a:ext uri="{FF2B5EF4-FFF2-40B4-BE49-F238E27FC236}">
                <a16:creationId xmlns:a16="http://schemas.microsoft.com/office/drawing/2014/main" id="{E60D5DC2-CFAB-473E-9AD4-2CCB4A636552}"/>
              </a:ext>
            </a:extLst>
          </p:cNvPr>
          <p:cNvSpPr/>
          <p:nvPr/>
        </p:nvSpPr>
        <p:spPr>
          <a:xfrm>
            <a:off x="2191703" y="2011252"/>
            <a:ext cx="566442" cy="338554"/>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216" name="Graphic 215">
            <a:extLst>
              <a:ext uri="{FF2B5EF4-FFF2-40B4-BE49-F238E27FC236}">
                <a16:creationId xmlns:a16="http://schemas.microsoft.com/office/drawing/2014/main" id="{5E94FC50-FD83-4D00-9290-EE3AEC0D3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2391" y="3183586"/>
            <a:ext cx="233151" cy="233151"/>
          </a:xfrm>
          <a:prstGeom prst="rect">
            <a:avLst/>
          </a:prstGeom>
        </p:spPr>
      </p:pic>
      <p:pic>
        <p:nvPicPr>
          <p:cNvPr id="217" name="Graphic 216">
            <a:extLst>
              <a:ext uri="{FF2B5EF4-FFF2-40B4-BE49-F238E27FC236}">
                <a16:creationId xmlns:a16="http://schemas.microsoft.com/office/drawing/2014/main" id="{8A861419-0AD8-4567-8445-5C64009E4C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5220" y="3459516"/>
            <a:ext cx="233151" cy="233151"/>
          </a:xfrm>
          <a:prstGeom prst="rect">
            <a:avLst/>
          </a:prstGeom>
        </p:spPr>
      </p:pic>
      <p:pic>
        <p:nvPicPr>
          <p:cNvPr id="219" name="Graphic 218">
            <a:extLst>
              <a:ext uri="{FF2B5EF4-FFF2-40B4-BE49-F238E27FC236}">
                <a16:creationId xmlns:a16="http://schemas.microsoft.com/office/drawing/2014/main" id="{609F2C86-F9F7-4414-9B3A-7E30EFC92A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53490" y="3465832"/>
            <a:ext cx="233151" cy="233151"/>
          </a:xfrm>
          <a:prstGeom prst="rect">
            <a:avLst/>
          </a:prstGeom>
        </p:spPr>
      </p:pic>
      <p:sp>
        <p:nvSpPr>
          <p:cNvPr id="226" name="Rectangle 225">
            <a:extLst>
              <a:ext uri="{FF2B5EF4-FFF2-40B4-BE49-F238E27FC236}">
                <a16:creationId xmlns:a16="http://schemas.microsoft.com/office/drawing/2014/main" id="{7F42C256-5ED8-4CD3-93E9-18CC81EF8C2C}"/>
              </a:ext>
            </a:extLst>
          </p:cNvPr>
          <p:cNvSpPr/>
          <p:nvPr/>
        </p:nvSpPr>
        <p:spPr bwMode="auto">
          <a:xfrm>
            <a:off x="713322" y="313601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7" name="Rectangle 226">
            <a:extLst>
              <a:ext uri="{FF2B5EF4-FFF2-40B4-BE49-F238E27FC236}">
                <a16:creationId xmlns:a16="http://schemas.microsoft.com/office/drawing/2014/main" id="{1563CD2A-47CD-4A58-885B-0D649260F568}"/>
              </a:ext>
            </a:extLst>
          </p:cNvPr>
          <p:cNvSpPr/>
          <p:nvPr/>
        </p:nvSpPr>
        <p:spPr bwMode="auto">
          <a:xfrm>
            <a:off x="1397271" y="3132054"/>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8" name="Rectangle 227">
            <a:extLst>
              <a:ext uri="{FF2B5EF4-FFF2-40B4-BE49-F238E27FC236}">
                <a16:creationId xmlns:a16="http://schemas.microsoft.com/office/drawing/2014/main" id="{15ABA11C-57F3-4C1E-B257-BBAD8C2407C8}"/>
              </a:ext>
            </a:extLst>
          </p:cNvPr>
          <p:cNvSpPr/>
          <p:nvPr/>
        </p:nvSpPr>
        <p:spPr bwMode="auto">
          <a:xfrm>
            <a:off x="2195746" y="3132055"/>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9" name="Rectangle 228">
            <a:extLst>
              <a:ext uri="{FF2B5EF4-FFF2-40B4-BE49-F238E27FC236}">
                <a16:creationId xmlns:a16="http://schemas.microsoft.com/office/drawing/2014/main" id="{B09C4F30-0EBE-4722-89D1-813C44D88EB0}"/>
              </a:ext>
            </a:extLst>
          </p:cNvPr>
          <p:cNvSpPr/>
          <p:nvPr/>
        </p:nvSpPr>
        <p:spPr>
          <a:xfrm>
            <a:off x="711866" y="3685248"/>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230" name="Rectangle 229">
            <a:extLst>
              <a:ext uri="{FF2B5EF4-FFF2-40B4-BE49-F238E27FC236}">
                <a16:creationId xmlns:a16="http://schemas.microsoft.com/office/drawing/2014/main" id="{86E2528A-F2FA-40CF-A51B-39EB380046E2}"/>
              </a:ext>
            </a:extLst>
          </p:cNvPr>
          <p:cNvSpPr/>
          <p:nvPr/>
        </p:nvSpPr>
        <p:spPr>
          <a:xfrm>
            <a:off x="1394557" y="3688377"/>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231" name="Rectangle 230">
            <a:extLst>
              <a:ext uri="{FF2B5EF4-FFF2-40B4-BE49-F238E27FC236}">
                <a16:creationId xmlns:a16="http://schemas.microsoft.com/office/drawing/2014/main" id="{B4FA1D21-34A8-4EB7-B9A1-960E4B512797}"/>
              </a:ext>
            </a:extLst>
          </p:cNvPr>
          <p:cNvSpPr/>
          <p:nvPr/>
        </p:nvSpPr>
        <p:spPr>
          <a:xfrm>
            <a:off x="2195484" y="3691870"/>
            <a:ext cx="566442" cy="325345"/>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33" name="Graphic 32">
            <a:extLst>
              <a:ext uri="{FF2B5EF4-FFF2-40B4-BE49-F238E27FC236}">
                <a16:creationId xmlns:a16="http://schemas.microsoft.com/office/drawing/2014/main" id="{2344CAC5-AEF1-48DA-AED2-9EE1D2A67E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6620" y="3195013"/>
            <a:ext cx="233151" cy="233151"/>
          </a:xfrm>
          <a:prstGeom prst="rect">
            <a:avLst/>
          </a:prstGeom>
        </p:spPr>
      </p:pic>
      <p:pic>
        <p:nvPicPr>
          <p:cNvPr id="35" name="Graphic 34">
            <a:extLst>
              <a:ext uri="{FF2B5EF4-FFF2-40B4-BE49-F238E27FC236}">
                <a16:creationId xmlns:a16="http://schemas.microsoft.com/office/drawing/2014/main" id="{0AFE90D6-0988-44B7-AAEF-2A7B94DEF2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6620" y="3460921"/>
            <a:ext cx="233151" cy="233151"/>
          </a:xfrm>
          <a:prstGeom prst="rect">
            <a:avLst/>
          </a:prstGeom>
        </p:spPr>
      </p:pic>
      <p:pic>
        <p:nvPicPr>
          <p:cNvPr id="37" name="Graphic 36">
            <a:extLst>
              <a:ext uri="{FF2B5EF4-FFF2-40B4-BE49-F238E27FC236}">
                <a16:creationId xmlns:a16="http://schemas.microsoft.com/office/drawing/2014/main" id="{85A1784F-2C6F-49F9-9894-A2BFCE546CC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76471" y="3203210"/>
            <a:ext cx="233151" cy="233151"/>
          </a:xfrm>
          <a:prstGeom prst="rect">
            <a:avLst/>
          </a:prstGeom>
        </p:spPr>
      </p:pic>
      <p:pic>
        <p:nvPicPr>
          <p:cNvPr id="41" name="Graphic 40">
            <a:extLst>
              <a:ext uri="{FF2B5EF4-FFF2-40B4-BE49-F238E27FC236}">
                <a16:creationId xmlns:a16="http://schemas.microsoft.com/office/drawing/2014/main" id="{FB4FD494-9119-4962-A115-2CF47EEA9F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83957" y="3197858"/>
            <a:ext cx="233151" cy="233151"/>
          </a:xfrm>
          <a:prstGeom prst="rect">
            <a:avLst/>
          </a:prstGeom>
        </p:spPr>
      </p:pic>
      <p:grpSp>
        <p:nvGrpSpPr>
          <p:cNvPr id="233" name="Group 232">
            <a:extLst>
              <a:ext uri="{FF2B5EF4-FFF2-40B4-BE49-F238E27FC236}">
                <a16:creationId xmlns:a16="http://schemas.microsoft.com/office/drawing/2014/main" id="{6DB6DF42-01E4-455A-8B9A-B4AE53DE8137}"/>
              </a:ext>
            </a:extLst>
          </p:cNvPr>
          <p:cNvGrpSpPr/>
          <p:nvPr/>
        </p:nvGrpSpPr>
        <p:grpSpPr>
          <a:xfrm>
            <a:off x="516294" y="4570004"/>
            <a:ext cx="2499981" cy="1083007"/>
            <a:chOff x="1317652" y="2287656"/>
            <a:chExt cx="2082726" cy="1180701"/>
          </a:xfrm>
        </p:grpSpPr>
        <p:sp>
          <p:nvSpPr>
            <p:cNvPr id="234" name="Rectangle 233">
              <a:extLst>
                <a:ext uri="{FF2B5EF4-FFF2-40B4-BE49-F238E27FC236}">
                  <a16:creationId xmlns:a16="http://schemas.microsoft.com/office/drawing/2014/main" id="{1874054E-352A-4934-92BF-626210C4012E}"/>
                </a:ext>
              </a:extLst>
            </p:cNvPr>
            <p:cNvSpPr/>
            <p:nvPr/>
          </p:nvSpPr>
          <p:spPr bwMode="auto">
            <a:xfrm>
              <a:off x="1317652" y="2287656"/>
              <a:ext cx="2005242" cy="63815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5" name="Rectangle 234">
              <a:extLst>
                <a:ext uri="{FF2B5EF4-FFF2-40B4-BE49-F238E27FC236}">
                  <a16:creationId xmlns:a16="http://schemas.microsoft.com/office/drawing/2014/main" id="{046D5842-32C2-410E-A3BB-FDAA5C7422CC}"/>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6" name="Rectangle 235">
              <a:extLst>
                <a:ext uri="{FF2B5EF4-FFF2-40B4-BE49-F238E27FC236}">
                  <a16:creationId xmlns:a16="http://schemas.microsoft.com/office/drawing/2014/main" id="{8DF12ADD-1BA2-4DCF-9691-D2AE3F02FAEB}"/>
                </a:ext>
              </a:extLst>
            </p:cNvPr>
            <p:cNvSpPr/>
            <p:nvPr/>
          </p:nvSpPr>
          <p:spPr>
            <a:xfrm>
              <a:off x="1329024" y="2309794"/>
              <a:ext cx="1343583" cy="281853"/>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&lt;n&gt;</a:t>
              </a:r>
            </a:p>
          </p:txBody>
        </p:sp>
      </p:grpSp>
      <p:sp>
        <p:nvSpPr>
          <p:cNvPr id="237" name="Eye" title="Icon of an eye">
            <a:extLst>
              <a:ext uri="{FF2B5EF4-FFF2-40B4-BE49-F238E27FC236}">
                <a16:creationId xmlns:a16="http://schemas.microsoft.com/office/drawing/2014/main" id="{12C6CF35-153E-4C29-A0A2-AC4BB2CAD84C}"/>
              </a:ext>
            </a:extLst>
          </p:cNvPr>
          <p:cNvSpPr>
            <a:spLocks noChangeAspect="1" noEditPoints="1"/>
          </p:cNvSpPr>
          <p:nvPr/>
        </p:nvSpPr>
        <p:spPr bwMode="auto">
          <a:xfrm>
            <a:off x="869900" y="4863928"/>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238" name="Microsoft_E720" title="Icon of a microphone">
            <a:extLst>
              <a:ext uri="{FF2B5EF4-FFF2-40B4-BE49-F238E27FC236}">
                <a16:creationId xmlns:a16="http://schemas.microsoft.com/office/drawing/2014/main" id="{D3D88D87-8561-44EA-A625-D93E199F209D}"/>
              </a:ext>
            </a:extLst>
          </p:cNvPr>
          <p:cNvSpPr>
            <a:spLocks noChangeAspect="1" noEditPoints="1"/>
          </p:cNvSpPr>
          <p:nvPr/>
        </p:nvSpPr>
        <p:spPr bwMode="auto">
          <a:xfrm>
            <a:off x="1527918" y="4842975"/>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39" name="Dictionary_E82D" title="Icon of a book">
            <a:extLst>
              <a:ext uri="{FF2B5EF4-FFF2-40B4-BE49-F238E27FC236}">
                <a16:creationId xmlns:a16="http://schemas.microsoft.com/office/drawing/2014/main" id="{06D6A973-A0B7-471F-9A40-3B6FA719F60E}"/>
              </a:ext>
            </a:extLst>
          </p:cNvPr>
          <p:cNvSpPr>
            <a:spLocks noChangeAspect="1" noEditPoints="1"/>
          </p:cNvSpPr>
          <p:nvPr/>
        </p:nvSpPr>
        <p:spPr bwMode="auto">
          <a:xfrm>
            <a:off x="1243584" y="4842975"/>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40" name="magnify" title="Icon of a magnifying glass">
            <a:extLst>
              <a:ext uri="{FF2B5EF4-FFF2-40B4-BE49-F238E27FC236}">
                <a16:creationId xmlns:a16="http://schemas.microsoft.com/office/drawing/2014/main" id="{63D4DDBC-F20C-43A7-853A-7F0138C054F1}"/>
              </a:ext>
            </a:extLst>
          </p:cNvPr>
          <p:cNvSpPr>
            <a:spLocks noChangeAspect="1" noEditPoints="1"/>
          </p:cNvSpPr>
          <p:nvPr/>
        </p:nvSpPr>
        <p:spPr bwMode="auto">
          <a:xfrm flipH="1">
            <a:off x="2077411" y="4842975"/>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241" name="Characters_E8C1" title="Icon of the letter A and a letter in another language">
            <a:extLst>
              <a:ext uri="{FF2B5EF4-FFF2-40B4-BE49-F238E27FC236}">
                <a16:creationId xmlns:a16="http://schemas.microsoft.com/office/drawing/2014/main" id="{B016F23D-0CBB-4AB3-91CE-C61D9C6C5C89}"/>
              </a:ext>
            </a:extLst>
          </p:cNvPr>
          <p:cNvSpPr>
            <a:spLocks noChangeAspect="1" noEditPoints="1"/>
          </p:cNvSpPr>
          <p:nvPr/>
        </p:nvSpPr>
        <p:spPr bwMode="auto">
          <a:xfrm>
            <a:off x="2392048" y="4842975"/>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42" name="Beaker_F196" title="Icon of a scientific flask with liquid in it">
            <a:extLst>
              <a:ext uri="{FF2B5EF4-FFF2-40B4-BE49-F238E27FC236}">
                <a16:creationId xmlns:a16="http://schemas.microsoft.com/office/drawing/2014/main" id="{C2CFF5CA-E370-4ED4-8027-8275A0393D19}"/>
              </a:ext>
            </a:extLst>
          </p:cNvPr>
          <p:cNvSpPr>
            <a:spLocks noChangeAspect="1" noEditPoints="1"/>
          </p:cNvSpPr>
          <p:nvPr/>
        </p:nvSpPr>
        <p:spPr bwMode="auto">
          <a:xfrm>
            <a:off x="1788007" y="4842975"/>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cxnSp>
        <p:nvCxnSpPr>
          <p:cNvPr id="243" name="2   Arrow fg">
            <a:extLst>
              <a:ext uri="{FF2B5EF4-FFF2-40B4-BE49-F238E27FC236}">
                <a16:creationId xmlns:a16="http://schemas.microsoft.com/office/drawing/2014/main" id="{27B74DBF-1220-4858-80EC-40E0833208BA}"/>
              </a:ext>
            </a:extLst>
          </p:cNvPr>
          <p:cNvCxnSpPr>
            <a:cxnSpLocks/>
          </p:cNvCxnSpPr>
          <p:nvPr/>
        </p:nvCxnSpPr>
        <p:spPr>
          <a:xfrm>
            <a:off x="2930156" y="3649765"/>
            <a:ext cx="556850"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2   Arrow fg">
            <a:extLst>
              <a:ext uri="{FF2B5EF4-FFF2-40B4-BE49-F238E27FC236}">
                <a16:creationId xmlns:a16="http://schemas.microsoft.com/office/drawing/2014/main" id="{E6750BB7-B33C-45EE-8561-4F9AA54F7F88}"/>
              </a:ext>
            </a:extLst>
          </p:cNvPr>
          <p:cNvCxnSpPr>
            <a:cxnSpLocks/>
          </p:cNvCxnSpPr>
          <p:nvPr/>
        </p:nvCxnSpPr>
        <p:spPr>
          <a:xfrm>
            <a:off x="2926800" y="4855576"/>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E919C3F-A521-4880-A4ED-636B7EDA01FF}"/>
              </a:ext>
            </a:extLst>
          </p:cNvPr>
          <p:cNvSpPr/>
          <p:nvPr/>
        </p:nvSpPr>
        <p:spPr>
          <a:xfrm>
            <a:off x="7522006" y="1234339"/>
            <a:ext cx="1473156" cy="49753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Analytics &amp; Integrations</a:t>
            </a:r>
          </a:p>
        </p:txBody>
      </p:sp>
      <p:grpSp>
        <p:nvGrpSpPr>
          <p:cNvPr id="49" name="Group 48">
            <a:extLst>
              <a:ext uri="{FF2B5EF4-FFF2-40B4-BE49-F238E27FC236}">
                <a16:creationId xmlns:a16="http://schemas.microsoft.com/office/drawing/2014/main" id="{66D3C786-C4F4-461A-B644-8F3A576B11C0}"/>
              </a:ext>
            </a:extLst>
          </p:cNvPr>
          <p:cNvGrpSpPr/>
          <p:nvPr/>
        </p:nvGrpSpPr>
        <p:grpSpPr>
          <a:xfrm>
            <a:off x="7663444" y="1856322"/>
            <a:ext cx="1177730" cy="768842"/>
            <a:chOff x="7548881" y="1809268"/>
            <a:chExt cx="1154742" cy="753835"/>
          </a:xfrm>
        </p:grpSpPr>
        <p:pic>
          <p:nvPicPr>
            <p:cNvPr id="246" name="Picture 245">
              <a:extLst>
                <a:ext uri="{FF2B5EF4-FFF2-40B4-BE49-F238E27FC236}">
                  <a16:creationId xmlns:a16="http://schemas.microsoft.com/office/drawing/2014/main" id="{F72B893F-6A2F-417E-B0B7-FEA43DF97935}"/>
                </a:ext>
              </a:extLst>
            </p:cNvPr>
            <p:cNvPicPr>
              <a:picLocks noChangeAspect="1"/>
            </p:cNvPicPr>
            <p:nvPr/>
          </p:nvPicPr>
          <p:blipFill>
            <a:blip r:embed="rId25"/>
            <a:stretch>
              <a:fillRect/>
            </a:stretch>
          </p:blipFill>
          <p:spPr>
            <a:xfrm>
              <a:off x="7878482" y="1809268"/>
              <a:ext cx="499138" cy="499138"/>
            </a:xfrm>
            <a:prstGeom prst="rect">
              <a:avLst/>
            </a:prstGeom>
          </p:spPr>
        </p:pic>
        <p:sp>
          <p:nvSpPr>
            <p:cNvPr id="122" name="TextBox 121">
              <a:extLst>
                <a:ext uri="{FF2B5EF4-FFF2-40B4-BE49-F238E27FC236}">
                  <a16:creationId xmlns:a16="http://schemas.microsoft.com/office/drawing/2014/main" id="{012098BB-A980-40B8-8352-DBD37010E14B}"/>
                </a:ext>
              </a:extLst>
            </p:cNvPr>
            <p:cNvSpPr txBox="1"/>
            <p:nvPr/>
          </p:nvSpPr>
          <p:spPr>
            <a:xfrm>
              <a:off x="7548881" y="2309617"/>
              <a:ext cx="1154742" cy="253486"/>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Synapse</a:t>
              </a:r>
            </a:p>
          </p:txBody>
        </p:sp>
      </p:grpSp>
      <p:grpSp>
        <p:nvGrpSpPr>
          <p:cNvPr id="48" name="Group 47">
            <a:extLst>
              <a:ext uri="{FF2B5EF4-FFF2-40B4-BE49-F238E27FC236}">
                <a16:creationId xmlns:a16="http://schemas.microsoft.com/office/drawing/2014/main" id="{9998DA37-5277-4604-ACE1-AF7986327DCB}"/>
              </a:ext>
            </a:extLst>
          </p:cNvPr>
          <p:cNvGrpSpPr/>
          <p:nvPr/>
        </p:nvGrpSpPr>
        <p:grpSpPr>
          <a:xfrm>
            <a:off x="3591569" y="3511759"/>
            <a:ext cx="3439408" cy="1663645"/>
            <a:chOff x="3532799" y="3356345"/>
            <a:chExt cx="3372275" cy="1631173"/>
          </a:xfrm>
        </p:grpSpPr>
        <p:grpSp>
          <p:nvGrpSpPr>
            <p:cNvPr id="40" name="Group 39">
              <a:extLst>
                <a:ext uri="{FF2B5EF4-FFF2-40B4-BE49-F238E27FC236}">
                  <a16:creationId xmlns:a16="http://schemas.microsoft.com/office/drawing/2014/main" id="{ACC91339-7E22-4B30-9826-183943C09BA5}"/>
                </a:ext>
              </a:extLst>
            </p:cNvPr>
            <p:cNvGrpSpPr/>
            <p:nvPr/>
          </p:nvGrpSpPr>
          <p:grpSpPr>
            <a:xfrm>
              <a:off x="4363990" y="3356346"/>
              <a:ext cx="2541084" cy="1631172"/>
              <a:chOff x="4279366" y="2396342"/>
              <a:chExt cx="2541084" cy="1631172"/>
            </a:xfrm>
          </p:grpSpPr>
          <p:grpSp>
            <p:nvGrpSpPr>
              <p:cNvPr id="46" name="Group 45">
                <a:extLst>
                  <a:ext uri="{FF2B5EF4-FFF2-40B4-BE49-F238E27FC236}">
                    <a16:creationId xmlns:a16="http://schemas.microsoft.com/office/drawing/2014/main" id="{33BEF6A3-998A-4F19-AF0F-FC81D4FAA0EE}"/>
                  </a:ext>
                </a:extLst>
              </p:cNvPr>
              <p:cNvGrpSpPr/>
              <p:nvPr/>
            </p:nvGrpSpPr>
            <p:grpSpPr>
              <a:xfrm>
                <a:off x="4294260" y="2396342"/>
                <a:ext cx="1007953" cy="798518"/>
                <a:chOff x="3731960" y="3592933"/>
                <a:chExt cx="1007953" cy="798518"/>
              </a:xfrm>
            </p:grpSpPr>
            <p:sp>
              <p:nvSpPr>
                <p:cNvPr id="249" name="Rectangle 248">
                  <a:extLst>
                    <a:ext uri="{FF2B5EF4-FFF2-40B4-BE49-F238E27FC236}">
                      <a16:creationId xmlns:a16="http://schemas.microsoft.com/office/drawing/2014/main" id="{86300A6D-735D-4257-8BF8-82CC6938FFFC}"/>
                    </a:ext>
                  </a:extLst>
                </p:cNvPr>
                <p:cNvSpPr/>
                <p:nvPr/>
              </p:nvSpPr>
              <p:spPr bwMode="auto">
                <a:xfrm>
                  <a:off x="3731960" y="3592933"/>
                  <a:ext cx="1007953" cy="7985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45" name="Group 44">
                  <a:extLst>
                    <a:ext uri="{FF2B5EF4-FFF2-40B4-BE49-F238E27FC236}">
                      <a16:creationId xmlns:a16="http://schemas.microsoft.com/office/drawing/2014/main" id="{D27DD0BE-7883-4C41-80A9-1D95D8DBDE84}"/>
                    </a:ext>
                  </a:extLst>
                </p:cNvPr>
                <p:cNvGrpSpPr/>
                <p:nvPr/>
              </p:nvGrpSpPr>
              <p:grpSpPr>
                <a:xfrm>
                  <a:off x="3911314" y="3988114"/>
                  <a:ext cx="680335" cy="275213"/>
                  <a:chOff x="3911370" y="3997462"/>
                  <a:chExt cx="680335" cy="275213"/>
                </a:xfrm>
              </p:grpSpPr>
              <p:pic>
                <p:nvPicPr>
                  <p:cNvPr id="247" name="Picture 246" descr="A close up of a logo&#10;&#10;Description automatically generated">
                    <a:extLst>
                      <a:ext uri="{FF2B5EF4-FFF2-40B4-BE49-F238E27FC236}">
                        <a16:creationId xmlns:a16="http://schemas.microsoft.com/office/drawing/2014/main" id="{47EE817A-1765-40A7-96BE-607736BEEEDA}"/>
                      </a:ext>
                    </a:extLst>
                  </p:cNvPr>
                  <p:cNvPicPr>
                    <a:picLocks noChangeAspect="1"/>
                  </p:cNvPicPr>
                  <p:nvPr/>
                </p:nvPicPr>
                <p:blipFill>
                  <a:blip r:embed="rId2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17385" y="3998355"/>
                    <a:ext cx="274320" cy="274320"/>
                  </a:xfrm>
                  <a:prstGeom prst="rect">
                    <a:avLst/>
                  </a:prstGeom>
                </p:spPr>
              </p:pic>
              <p:pic>
                <p:nvPicPr>
                  <p:cNvPr id="248" name="Picture 247" descr="A close up of a logo&#10;&#10;Description automatically generated">
                    <a:extLst>
                      <a:ext uri="{FF2B5EF4-FFF2-40B4-BE49-F238E27FC236}">
                        <a16:creationId xmlns:a16="http://schemas.microsoft.com/office/drawing/2014/main" id="{A8F45D74-A2C3-4965-B7DC-33473834FCF4}"/>
                      </a:ext>
                    </a:extLst>
                  </p:cNvPr>
                  <p:cNvPicPr>
                    <a:picLocks noChangeAspect="1"/>
                  </p:cNvPicPr>
                  <p:nvPr/>
                </p:nvPicPr>
                <p:blipFill>
                  <a:blip r:embed="rId2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11370" y="3997462"/>
                    <a:ext cx="274320" cy="274320"/>
                  </a:xfrm>
                  <a:prstGeom prst="rect">
                    <a:avLst/>
                  </a:prstGeom>
                </p:spPr>
              </p:pic>
            </p:grpSp>
            <p:sp>
              <p:nvSpPr>
                <p:cNvPr id="44" name="Rectangle 43">
                  <a:extLst>
                    <a:ext uri="{FF2B5EF4-FFF2-40B4-BE49-F238E27FC236}">
                      <a16:creationId xmlns:a16="http://schemas.microsoft.com/office/drawing/2014/main" id="{244B3130-29E8-4A09-96DD-474C50AF8F1E}"/>
                    </a:ext>
                  </a:extLst>
                </p:cNvPr>
                <p:cNvSpPr/>
                <p:nvPr/>
              </p:nvSpPr>
              <p:spPr>
                <a:xfrm>
                  <a:off x="3762913" y="3633462"/>
                  <a:ext cx="949630"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Industry Data </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Modeling Service</a:t>
                  </a:r>
                </a:p>
              </p:txBody>
            </p:sp>
          </p:grpSp>
          <p:grpSp>
            <p:nvGrpSpPr>
              <p:cNvPr id="39" name="Group 38">
                <a:extLst>
                  <a:ext uri="{FF2B5EF4-FFF2-40B4-BE49-F238E27FC236}">
                    <a16:creationId xmlns:a16="http://schemas.microsoft.com/office/drawing/2014/main" id="{EC22B4DB-67B0-465B-A79C-1173B512DEB5}"/>
                  </a:ext>
                </a:extLst>
              </p:cNvPr>
              <p:cNvGrpSpPr/>
              <p:nvPr/>
            </p:nvGrpSpPr>
            <p:grpSpPr>
              <a:xfrm>
                <a:off x="5464063" y="2397347"/>
                <a:ext cx="1291381" cy="806081"/>
                <a:chOff x="5026292" y="4289141"/>
                <a:chExt cx="1291381" cy="811510"/>
              </a:xfrm>
            </p:grpSpPr>
            <p:sp>
              <p:nvSpPr>
                <p:cNvPr id="118" name="Rectangle 117">
                  <a:extLst>
                    <a:ext uri="{FF2B5EF4-FFF2-40B4-BE49-F238E27FC236}">
                      <a16:creationId xmlns:a16="http://schemas.microsoft.com/office/drawing/2014/main" id="{6C2C7BFB-BADF-4AF2-990E-C50DF07DB854}"/>
                    </a:ext>
                  </a:extLst>
                </p:cNvPr>
                <p:cNvSpPr/>
                <p:nvPr/>
              </p:nvSpPr>
              <p:spPr bwMode="auto">
                <a:xfrm>
                  <a:off x="5026292" y="4289141"/>
                  <a:ext cx="1291381" cy="8115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26" name="Graphic 125">
                  <a:extLst>
                    <a:ext uri="{FF2B5EF4-FFF2-40B4-BE49-F238E27FC236}">
                      <a16:creationId xmlns:a16="http://schemas.microsoft.com/office/drawing/2014/main" id="{2DCC9E2D-3D7F-41C8-B55A-93CA2CC0F8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3864" y="4616142"/>
                  <a:ext cx="365760" cy="365760"/>
                </a:xfrm>
                <a:prstGeom prst="rect">
                  <a:avLst/>
                </a:prstGeom>
              </p:spPr>
            </p:pic>
            <p:pic>
              <p:nvPicPr>
                <p:cNvPr id="130" name="Graphic 129">
                  <a:extLst>
                    <a:ext uri="{FF2B5EF4-FFF2-40B4-BE49-F238E27FC236}">
                      <a16:creationId xmlns:a16="http://schemas.microsoft.com/office/drawing/2014/main" id="{B7B73DA4-CABC-4C31-B801-F56D72C906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0240" y="4619178"/>
                  <a:ext cx="365760" cy="365760"/>
                </a:xfrm>
                <a:prstGeom prst="rect">
                  <a:avLst/>
                </a:prstGeom>
              </p:spPr>
            </p:pic>
            <p:sp>
              <p:nvSpPr>
                <p:cNvPr id="250" name="Rectangle 249">
                  <a:extLst>
                    <a:ext uri="{FF2B5EF4-FFF2-40B4-BE49-F238E27FC236}">
                      <a16:creationId xmlns:a16="http://schemas.microsoft.com/office/drawing/2014/main" id="{02D76899-065D-4624-86EC-366B1FA7D8E0}"/>
                    </a:ext>
                  </a:extLst>
                </p:cNvPr>
                <p:cNvSpPr/>
                <p:nvPr/>
              </p:nvSpPr>
              <p:spPr>
                <a:xfrm>
                  <a:off x="5340978" y="4331460"/>
                  <a:ext cx="662007" cy="200509"/>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 Pools</a:t>
                  </a:r>
                </a:p>
              </p:txBody>
            </p:sp>
          </p:grpSp>
          <p:grpSp>
            <p:nvGrpSpPr>
              <p:cNvPr id="36" name="Group 35">
                <a:extLst>
                  <a:ext uri="{FF2B5EF4-FFF2-40B4-BE49-F238E27FC236}">
                    <a16:creationId xmlns:a16="http://schemas.microsoft.com/office/drawing/2014/main" id="{5E75B404-7B5B-4FBB-B10D-EB824ABE211A}"/>
                  </a:ext>
                </a:extLst>
              </p:cNvPr>
              <p:cNvGrpSpPr/>
              <p:nvPr/>
            </p:nvGrpSpPr>
            <p:grpSpPr>
              <a:xfrm>
                <a:off x="5694788" y="3307049"/>
                <a:ext cx="1125662" cy="720465"/>
                <a:chOff x="3621184" y="4181348"/>
                <a:chExt cx="1125662" cy="720465"/>
              </a:xfrm>
            </p:grpSpPr>
            <p:sp>
              <p:nvSpPr>
                <p:cNvPr id="128" name="Rectangle 127">
                  <a:extLst>
                    <a:ext uri="{FF2B5EF4-FFF2-40B4-BE49-F238E27FC236}">
                      <a16:creationId xmlns:a16="http://schemas.microsoft.com/office/drawing/2014/main" id="{E1423EDD-CA51-413A-B7C1-113E3855E665}"/>
                    </a:ext>
                  </a:extLst>
                </p:cNvPr>
                <p:cNvSpPr/>
                <p:nvPr/>
              </p:nvSpPr>
              <p:spPr bwMode="auto">
                <a:xfrm>
                  <a:off x="3678247" y="4181348"/>
                  <a:ext cx="1007953"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C62DB607-9A74-4ED6-9EFF-ECD404BABA30}"/>
                    </a:ext>
                  </a:extLst>
                </p:cNvPr>
                <p:cNvSpPr/>
                <p:nvPr/>
              </p:nvSpPr>
              <p:spPr>
                <a:xfrm>
                  <a:off x="3621184" y="4277053"/>
                  <a:ext cx="1125662" cy="158618"/>
                </a:xfrm>
                <a:prstGeom prst="rect">
                  <a:avLst/>
                </a:prstGeom>
              </p:spPr>
              <p:txBody>
                <a:bodyPr wrap="none">
                  <a:spAutoFit/>
                </a:bodyPr>
                <a:lstStyle/>
                <a:p>
                  <a:pPr algn="ctr" defTabSz="931574" fontAlgn="base">
                    <a:lnSpc>
                      <a:spcPct val="50000"/>
                    </a:lnSpc>
                    <a:spcBef>
                      <a:spcPct val="0"/>
                    </a:spcBef>
                    <a:spcAft>
                      <a:spcPts val="612"/>
                    </a:spcAft>
                  </a:pPr>
                  <a:r>
                    <a:rPr lang="en-US" sz="800" kern="0" dirty="0">
                      <a:latin typeface="Segoe UI" panose="020B0502040204020203" pitchFamily="34" charset="0"/>
                      <a:cs typeface="Segoe UI" panose="020B0502040204020203" pitchFamily="34" charset="0"/>
                    </a:rPr>
                    <a:t>Events</a:t>
                  </a:r>
                  <a:r>
                    <a:rPr lang="en-US" sz="714" kern="0" dirty="0">
                      <a:solidFill>
                        <a:schemeClr val="tx1">
                          <a:lumMod val="65000"/>
                          <a:lumOff val="35000"/>
                        </a:schemeClr>
                      </a:solidFill>
                      <a:latin typeface="Segoe UI" panose="020B0502040204020203" pitchFamily="34" charset="0"/>
                      <a:cs typeface="Segoe UI" panose="020B0502040204020203" pitchFamily="34" charset="0"/>
                    </a:rPr>
                    <a:t> </a:t>
                  </a:r>
                  <a:r>
                    <a:rPr lang="en-US" sz="800" kern="0" dirty="0">
                      <a:latin typeface="Segoe UI" panose="020B0502040204020203" pitchFamily="34" charset="0"/>
                      <a:cs typeface="Segoe UI" panose="020B0502040204020203" pitchFamily="34" charset="0"/>
                    </a:rPr>
                    <a:t>&amp; Notification</a:t>
                  </a:r>
                </a:p>
              </p:txBody>
            </p:sp>
            <p:pic>
              <p:nvPicPr>
                <p:cNvPr id="20" name="Graphic 19">
                  <a:extLst>
                    <a:ext uri="{FF2B5EF4-FFF2-40B4-BE49-F238E27FC236}">
                      <a16:creationId xmlns:a16="http://schemas.microsoft.com/office/drawing/2014/main" id="{6FE8CEDB-617C-4F18-BE91-873ED5522EA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68499" y="4465426"/>
                  <a:ext cx="274320" cy="355002"/>
                </a:xfrm>
                <a:prstGeom prst="rect">
                  <a:avLst/>
                </a:prstGeom>
              </p:spPr>
            </p:pic>
            <p:pic>
              <p:nvPicPr>
                <p:cNvPr id="21" name="Graphic 20">
                  <a:extLst>
                    <a:ext uri="{FF2B5EF4-FFF2-40B4-BE49-F238E27FC236}">
                      <a16:creationId xmlns:a16="http://schemas.microsoft.com/office/drawing/2014/main" id="{DB5D2D79-8312-426D-BB42-D9AD34A0BA4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38264" y="4508803"/>
                  <a:ext cx="274320" cy="274320"/>
                </a:xfrm>
                <a:prstGeom prst="rect">
                  <a:avLst/>
                </a:prstGeom>
              </p:spPr>
            </p:pic>
          </p:grpSp>
          <p:grpSp>
            <p:nvGrpSpPr>
              <p:cNvPr id="34" name="Group 33">
                <a:extLst>
                  <a:ext uri="{FF2B5EF4-FFF2-40B4-BE49-F238E27FC236}">
                    <a16:creationId xmlns:a16="http://schemas.microsoft.com/office/drawing/2014/main" id="{994FB934-D4B0-497A-B502-CD8513214C51}"/>
                  </a:ext>
                </a:extLst>
              </p:cNvPr>
              <p:cNvGrpSpPr/>
              <p:nvPr/>
            </p:nvGrpSpPr>
            <p:grpSpPr>
              <a:xfrm>
                <a:off x="4279366" y="3307048"/>
                <a:ext cx="1318928" cy="720465"/>
                <a:chOff x="4279366" y="3307048"/>
                <a:chExt cx="1318928" cy="720465"/>
              </a:xfrm>
            </p:grpSpPr>
            <p:sp>
              <p:nvSpPr>
                <p:cNvPr id="25" name="Rectangle 24">
                  <a:extLst>
                    <a:ext uri="{FF2B5EF4-FFF2-40B4-BE49-F238E27FC236}">
                      <a16:creationId xmlns:a16="http://schemas.microsoft.com/office/drawing/2014/main" id="{51777240-EF60-4148-8E9F-8429DA6F5367}"/>
                    </a:ext>
                  </a:extLst>
                </p:cNvPr>
                <p:cNvSpPr/>
                <p:nvPr/>
              </p:nvSpPr>
              <p:spPr bwMode="auto">
                <a:xfrm>
                  <a:off x="4279366" y="3307048"/>
                  <a:ext cx="1318928"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4056202-71F3-4E37-9145-B41EC2651E6C}"/>
                    </a:ext>
                  </a:extLst>
                </p:cNvPr>
                <p:cNvSpPr/>
                <p:nvPr/>
              </p:nvSpPr>
              <p:spPr>
                <a:xfrm>
                  <a:off x="4308057" y="3326169"/>
                  <a:ext cx="1260829"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Governance, Monitoring</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&amp; Logging</a:t>
                  </a:r>
                </a:p>
              </p:txBody>
            </p:sp>
            <p:pic>
              <p:nvPicPr>
                <p:cNvPr id="6" name="Graphic 5">
                  <a:extLst>
                    <a:ext uri="{FF2B5EF4-FFF2-40B4-BE49-F238E27FC236}">
                      <a16:creationId xmlns:a16="http://schemas.microsoft.com/office/drawing/2014/main" id="{D2B5E18B-E1A0-4399-AD6C-94D95CCD004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99217" y="3651515"/>
                  <a:ext cx="274320" cy="274320"/>
                </a:xfrm>
                <a:prstGeom prst="rect">
                  <a:avLst/>
                </a:prstGeom>
              </p:spPr>
            </p:pic>
            <p:pic>
              <p:nvPicPr>
                <p:cNvPr id="11" name="Graphic 10">
                  <a:extLst>
                    <a:ext uri="{FF2B5EF4-FFF2-40B4-BE49-F238E27FC236}">
                      <a16:creationId xmlns:a16="http://schemas.microsoft.com/office/drawing/2014/main" id="{817651B9-249F-4B5B-AB94-078BBBD8282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74881" y="3656211"/>
                  <a:ext cx="274320" cy="274320"/>
                </a:xfrm>
                <a:prstGeom prst="rect">
                  <a:avLst/>
                </a:prstGeom>
              </p:spPr>
            </p:pic>
            <p:pic>
              <p:nvPicPr>
                <p:cNvPr id="13" name="Graphic 12">
                  <a:extLst>
                    <a:ext uri="{FF2B5EF4-FFF2-40B4-BE49-F238E27FC236}">
                      <a16:creationId xmlns:a16="http://schemas.microsoft.com/office/drawing/2014/main" id="{D70302F7-A69E-4223-B45A-C613ED9506F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28914" y="3660884"/>
                  <a:ext cx="274320" cy="274320"/>
                </a:xfrm>
                <a:prstGeom prst="rect">
                  <a:avLst/>
                </a:prstGeom>
              </p:spPr>
            </p:pic>
          </p:grpSp>
        </p:grpSp>
        <p:grpSp>
          <p:nvGrpSpPr>
            <p:cNvPr id="47" name="Group 46">
              <a:extLst>
                <a:ext uri="{FF2B5EF4-FFF2-40B4-BE49-F238E27FC236}">
                  <a16:creationId xmlns:a16="http://schemas.microsoft.com/office/drawing/2014/main" id="{0CD2450A-5A84-4B3C-9C28-BE6DAE553E44}"/>
                </a:ext>
              </a:extLst>
            </p:cNvPr>
            <p:cNvGrpSpPr/>
            <p:nvPr/>
          </p:nvGrpSpPr>
          <p:grpSpPr>
            <a:xfrm>
              <a:off x="3532799" y="3356345"/>
              <a:ext cx="697822" cy="1631167"/>
              <a:chOff x="3532799" y="3356345"/>
              <a:chExt cx="697822" cy="1631167"/>
            </a:xfrm>
          </p:grpSpPr>
          <p:sp>
            <p:nvSpPr>
              <p:cNvPr id="42" name="Rectangle 41">
                <a:extLst>
                  <a:ext uri="{FF2B5EF4-FFF2-40B4-BE49-F238E27FC236}">
                    <a16:creationId xmlns:a16="http://schemas.microsoft.com/office/drawing/2014/main" id="{0775A17B-2AD0-487D-8E2C-D321DB1974B1}"/>
                  </a:ext>
                </a:extLst>
              </p:cNvPr>
              <p:cNvSpPr/>
              <p:nvPr/>
            </p:nvSpPr>
            <p:spPr bwMode="auto">
              <a:xfrm>
                <a:off x="3532799" y="3356345"/>
                <a:ext cx="697822" cy="163116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32" name="Graphic 231">
                <a:extLst>
                  <a:ext uri="{FF2B5EF4-FFF2-40B4-BE49-F238E27FC236}">
                    <a16:creationId xmlns:a16="http://schemas.microsoft.com/office/drawing/2014/main" id="{F6A180A4-06CA-4940-949B-A5F499741CB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8830" y="4025847"/>
                <a:ext cx="365760" cy="365760"/>
              </a:xfrm>
              <a:prstGeom prst="rect">
                <a:avLst/>
              </a:prstGeom>
            </p:spPr>
          </p:pic>
          <p:sp>
            <p:nvSpPr>
              <p:cNvPr id="43" name="Rectangle 42">
                <a:extLst>
                  <a:ext uri="{FF2B5EF4-FFF2-40B4-BE49-F238E27FC236}">
                    <a16:creationId xmlns:a16="http://schemas.microsoft.com/office/drawing/2014/main" id="{6F12DBDE-02E1-4874-B549-4F15468106B4}"/>
                  </a:ext>
                </a:extLst>
              </p:cNvPr>
              <p:cNvSpPr/>
              <p:nvPr/>
            </p:nvSpPr>
            <p:spPr>
              <a:xfrm>
                <a:off x="3584499" y="3424650"/>
                <a:ext cx="594422" cy="383247"/>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Ingestion</a:t>
                </a:r>
              </a:p>
            </p:txBody>
          </p:sp>
        </p:grpSp>
      </p:grpSp>
      <p:grpSp>
        <p:nvGrpSpPr>
          <p:cNvPr id="50" name="Group 49">
            <a:extLst>
              <a:ext uri="{FF2B5EF4-FFF2-40B4-BE49-F238E27FC236}">
                <a16:creationId xmlns:a16="http://schemas.microsoft.com/office/drawing/2014/main" id="{BCFB59E2-64AF-4E66-9DB8-D2A8888A7CB7}"/>
              </a:ext>
            </a:extLst>
          </p:cNvPr>
          <p:cNvGrpSpPr/>
          <p:nvPr/>
        </p:nvGrpSpPr>
        <p:grpSpPr>
          <a:xfrm>
            <a:off x="7653876" y="2842082"/>
            <a:ext cx="1177730" cy="935042"/>
            <a:chOff x="7548881" y="1809268"/>
            <a:chExt cx="1154742" cy="916791"/>
          </a:xfrm>
        </p:grpSpPr>
        <p:pic>
          <p:nvPicPr>
            <p:cNvPr id="147" name="Picture 146">
              <a:extLst>
                <a:ext uri="{FF2B5EF4-FFF2-40B4-BE49-F238E27FC236}">
                  <a16:creationId xmlns:a16="http://schemas.microsoft.com/office/drawing/2014/main" id="{850C46A6-0DEC-4EC8-9404-71E4AAE7B3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7888881" y="1809268"/>
              <a:ext cx="478340" cy="499138"/>
            </a:xfrm>
            <a:prstGeom prst="rect">
              <a:avLst/>
            </a:prstGeom>
          </p:spPr>
        </p:pic>
        <p:sp>
          <p:nvSpPr>
            <p:cNvPr id="148" name="TextBox 147">
              <a:extLst>
                <a:ext uri="{FF2B5EF4-FFF2-40B4-BE49-F238E27FC236}">
                  <a16:creationId xmlns:a16="http://schemas.microsoft.com/office/drawing/2014/main" id="{6F41DEF0-9E2B-4EBF-912D-BD347C426E46}"/>
                </a:ext>
              </a:extLst>
            </p:cNvPr>
            <p:cNvSpPr txBox="1"/>
            <p:nvPr/>
          </p:nvSpPr>
          <p:spPr>
            <a:xfrm>
              <a:off x="7548881" y="2309617"/>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Custom Analytics</a:t>
              </a:r>
            </a:p>
          </p:txBody>
        </p:sp>
      </p:grpSp>
      <p:grpSp>
        <p:nvGrpSpPr>
          <p:cNvPr id="56" name="Group 55">
            <a:extLst>
              <a:ext uri="{FF2B5EF4-FFF2-40B4-BE49-F238E27FC236}">
                <a16:creationId xmlns:a16="http://schemas.microsoft.com/office/drawing/2014/main" id="{D2BFB62C-EA5F-45DB-8D96-E8CF92AD95F1}"/>
              </a:ext>
            </a:extLst>
          </p:cNvPr>
          <p:cNvGrpSpPr/>
          <p:nvPr/>
        </p:nvGrpSpPr>
        <p:grpSpPr>
          <a:xfrm>
            <a:off x="7671775" y="3983226"/>
            <a:ext cx="1177730" cy="970267"/>
            <a:chOff x="7557049" y="3985493"/>
            <a:chExt cx="1154742" cy="951328"/>
          </a:xfrm>
        </p:grpSpPr>
        <p:pic>
          <p:nvPicPr>
            <p:cNvPr id="54" name="Graphic 53">
              <a:extLst>
                <a:ext uri="{FF2B5EF4-FFF2-40B4-BE49-F238E27FC236}">
                  <a16:creationId xmlns:a16="http://schemas.microsoft.com/office/drawing/2014/main" id="{90E79003-D0D2-4F91-85C2-F95AC45E3A1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875363" y="3985493"/>
              <a:ext cx="502920" cy="502920"/>
            </a:xfrm>
            <a:prstGeom prst="rect">
              <a:avLst/>
            </a:prstGeom>
          </p:spPr>
        </p:pic>
        <p:sp>
          <p:nvSpPr>
            <p:cNvPr id="55" name="TextBox 54">
              <a:extLst>
                <a:ext uri="{FF2B5EF4-FFF2-40B4-BE49-F238E27FC236}">
                  <a16:creationId xmlns:a16="http://schemas.microsoft.com/office/drawing/2014/main" id="{37CCADA3-B8CF-4A88-A04A-CFB4FAD65DE5}"/>
                </a:ext>
              </a:extLst>
            </p:cNvPr>
            <p:cNvSpPr txBox="1"/>
            <p:nvPr/>
          </p:nvSpPr>
          <p:spPr>
            <a:xfrm>
              <a:off x="7557049" y="4520379"/>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Marketplace</a:t>
              </a:r>
            </a:p>
          </p:txBody>
        </p:sp>
      </p:grpSp>
      <p:grpSp>
        <p:nvGrpSpPr>
          <p:cNvPr id="7177" name="Group 7176">
            <a:extLst>
              <a:ext uri="{FF2B5EF4-FFF2-40B4-BE49-F238E27FC236}">
                <a16:creationId xmlns:a16="http://schemas.microsoft.com/office/drawing/2014/main" id="{D901C9BD-2061-49D7-8069-12BCE10FC0E3}"/>
              </a:ext>
            </a:extLst>
          </p:cNvPr>
          <p:cNvGrpSpPr/>
          <p:nvPr/>
        </p:nvGrpSpPr>
        <p:grpSpPr>
          <a:xfrm>
            <a:off x="9381989" y="3533027"/>
            <a:ext cx="2564659" cy="1776200"/>
            <a:chOff x="9233882" y="3598585"/>
            <a:chExt cx="2514600" cy="1741531"/>
          </a:xfrm>
        </p:grpSpPr>
        <p:sp>
          <p:nvSpPr>
            <p:cNvPr id="132" name="Rectangle 131">
              <a:extLst>
                <a:ext uri="{FF2B5EF4-FFF2-40B4-BE49-F238E27FC236}">
                  <a16:creationId xmlns:a16="http://schemas.microsoft.com/office/drawing/2014/main" id="{E4D8D7AD-94E8-4B58-B2F7-BDBE2DA5F9E8}"/>
                </a:ext>
              </a:extLst>
            </p:cNvPr>
            <p:cNvSpPr/>
            <p:nvPr/>
          </p:nvSpPr>
          <p:spPr bwMode="auto">
            <a:xfrm>
              <a:off x="9310428" y="3598585"/>
              <a:ext cx="2366403" cy="174153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p:cNvSpPr/>
            <p:nvPr/>
          </p:nvSpPr>
          <p:spPr>
            <a:xfrm>
              <a:off x="9233882" y="3714297"/>
              <a:ext cx="2514600" cy="509236"/>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Business Integration</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929239" y="4637588"/>
              <a:ext cx="1150029" cy="290038"/>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rgbClr val="EB3C00"/>
                  </a:solidFill>
                  <a:latin typeface="Segoe UI" panose="020B0502040204020203" pitchFamily="34" charset="0"/>
                  <a:ea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62757" y="4317182"/>
              <a:ext cx="1282992" cy="28441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Dynamics 365</a:t>
              </a:r>
            </a:p>
          </p:txBody>
        </p:sp>
        <p:sp>
          <p:nvSpPr>
            <p:cNvPr id="245" name="Rectangle 244">
              <a:extLst>
                <a:ext uri="{FF2B5EF4-FFF2-40B4-BE49-F238E27FC236}">
                  <a16:creationId xmlns:a16="http://schemas.microsoft.com/office/drawing/2014/main" id="{A8A66C6E-568C-46D5-A888-3EC6658D9CC1}"/>
                </a:ext>
              </a:extLst>
            </p:cNvPr>
            <p:cNvSpPr/>
            <p:nvPr/>
          </p:nvSpPr>
          <p:spPr>
            <a:xfrm>
              <a:off x="9719233" y="4989214"/>
              <a:ext cx="1530689" cy="253486"/>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3rd Party</a:t>
              </a:r>
            </a:p>
          </p:txBody>
        </p:sp>
      </p:grpSp>
      <p:sp>
        <p:nvSpPr>
          <p:cNvPr id="7179" name="Rectangle 7178">
            <a:extLst>
              <a:ext uri="{FF2B5EF4-FFF2-40B4-BE49-F238E27FC236}">
                <a16:creationId xmlns:a16="http://schemas.microsoft.com/office/drawing/2014/main" id="{249825C8-113F-4A94-9F19-4FC12B66F1E5}"/>
              </a:ext>
            </a:extLst>
          </p:cNvPr>
          <p:cNvSpPr/>
          <p:nvPr/>
        </p:nvSpPr>
        <p:spPr>
          <a:xfrm>
            <a:off x="2392298" y="5554574"/>
            <a:ext cx="5051611" cy="681171"/>
          </a:xfrm>
          <a:prstGeom prst="rect">
            <a:avLst/>
          </a:prstGeom>
        </p:spPr>
        <p:txBody>
          <a:bodyPr wrap="square">
            <a:spAutoFit/>
          </a:bodyPr>
          <a:lstStyle/>
          <a:p>
            <a:pPr algn="ctr" defTabSz="931574" fontAlgn="base">
              <a:lnSpc>
                <a:spcPct val="90000"/>
              </a:lnSpc>
              <a:spcBef>
                <a:spcPct val="0"/>
              </a:spcBef>
              <a:spcAft>
                <a:spcPts val="612"/>
              </a:spcAft>
            </a:pPr>
            <a:r>
              <a:rPr lang="en-US" sz="1428" kern="0" dirty="0">
                <a:latin typeface="Segoe UI Semibold" panose="020B0702040204020203" pitchFamily="34" charset="0"/>
                <a:cs typeface="Segoe UI Semibold" panose="020B0702040204020203" pitchFamily="34" charset="0"/>
              </a:rPr>
              <a:t>Feedback Loop</a:t>
            </a:r>
          </a:p>
          <a:p>
            <a:pPr algn="ctr" defTabSz="931574" fontAlgn="base">
              <a:lnSpc>
                <a:spcPct val="90000"/>
              </a:lnSpc>
              <a:spcBef>
                <a:spcPct val="0"/>
              </a:spcBef>
              <a:spcAft>
                <a:spcPts val="612"/>
              </a:spcAft>
            </a:pPr>
            <a:r>
              <a:rPr lang="en-US" sz="1071" kern="0" dirty="0">
                <a:latin typeface="Segoe UI" panose="020B0502040204020203" pitchFamily="34" charset="0"/>
                <a:cs typeface="Segoe UI" panose="020B0502040204020203" pitchFamily="34" charset="0"/>
              </a:rPr>
              <a:t>The </a:t>
            </a:r>
            <a:r>
              <a:rPr lang="en-US" sz="1050" kern="0" dirty="0">
                <a:latin typeface="Segoe UI" panose="020B0502040204020203" pitchFamily="34" charset="0"/>
                <a:cs typeface="Segoe UI" panose="020B0502040204020203" pitchFamily="34" charset="0"/>
              </a:rPr>
              <a:t>results (enriched data, insights, models) can be given back to contributors or distributed to non-contributing parties</a:t>
            </a:r>
          </a:p>
        </p:txBody>
      </p:sp>
      <p:cxnSp>
        <p:nvCxnSpPr>
          <p:cNvPr id="137" name="Straight Arrow Connector 136">
            <a:extLst>
              <a:ext uri="{FF2B5EF4-FFF2-40B4-BE49-F238E27FC236}">
                <a16:creationId xmlns:a16="http://schemas.microsoft.com/office/drawing/2014/main" id="{595D6F07-644F-4CD6-95EA-14E11D7C2413}"/>
              </a:ext>
            </a:extLst>
          </p:cNvPr>
          <p:cNvCxnSpPr>
            <a:cxnSpLocks/>
            <a:stCxn id="108" idx="3"/>
            <a:endCxn id="98" idx="1"/>
          </p:cNvCxnSpPr>
          <p:nvPr/>
        </p:nvCxnSpPr>
        <p:spPr>
          <a:xfrm flipV="1">
            <a:off x="7063749" y="3257098"/>
            <a:ext cx="447492" cy="4577"/>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5E303A48-5F32-42E4-95FA-E5E6D6BACA1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73796" y="1490942"/>
            <a:ext cx="233151" cy="233151"/>
          </a:xfrm>
          <a:prstGeom prst="rect">
            <a:avLst/>
          </a:prstGeom>
        </p:spPr>
      </p:pic>
      <p:sp>
        <p:nvSpPr>
          <p:cNvPr id="4" name="TextBox 3">
            <a:extLst>
              <a:ext uri="{FF2B5EF4-FFF2-40B4-BE49-F238E27FC236}">
                <a16:creationId xmlns:a16="http://schemas.microsoft.com/office/drawing/2014/main" id="{40D46282-44AA-474D-A97D-E3849534314A}"/>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69081458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Differential Privacy </a:t>
            </a:r>
            <a:r>
              <a:rPr lang="fr-FR" sz="4800" spc="-102" dirty="0">
                <a:solidFill>
                  <a:schemeClr val="tx1">
                    <a:lumMod val="50000"/>
                  </a:schemeClr>
                </a:solidFill>
              </a:rPr>
              <a:t>(DP)</a:t>
            </a:r>
            <a:br>
              <a:rPr lang="fr-FR" sz="4800" spc="-102" dirty="0">
                <a:solidFill>
                  <a:schemeClr val="tx1">
                    <a:lumMod val="50000"/>
                  </a:schemeClr>
                </a:solidFill>
              </a:rPr>
            </a:br>
            <a:r>
              <a:rPr lang="en-US" altLang="zh-CN" sz="4800" spc="-102" dirty="0">
                <a:solidFill>
                  <a:schemeClr val="tx1">
                    <a:lumMod val="50000"/>
                  </a:schemeClr>
                </a:solidFill>
                <a:latin typeface="Segoe UI" panose="020B0502040204020203" pitchFamily="34" charset="0"/>
                <a:cs typeface="Segoe UI" panose="020B0502040204020203" pitchFamily="34" charset="0"/>
              </a:rPr>
              <a:t>Protecting privacy while using data </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6315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E359A-6599-420E-9D1C-AC37CD687F35}"/>
              </a:ext>
            </a:extLst>
          </p:cNvPr>
          <p:cNvSpPr>
            <a:spLocks noGrp="1"/>
          </p:cNvSpPr>
          <p:nvPr>
            <p:ph type="title"/>
          </p:nvPr>
        </p:nvSpPr>
        <p:spPr/>
        <p:txBody>
          <a:bodyPr/>
          <a:lstStyle/>
          <a:p>
            <a:r>
              <a:rPr lang="en-US" dirty="0"/>
              <a:t>Differential Privacy (DP)</a:t>
            </a:r>
          </a:p>
        </p:txBody>
      </p:sp>
      <p:sp>
        <p:nvSpPr>
          <p:cNvPr id="4" name="Text Placeholder 3">
            <a:extLst>
              <a:ext uri="{FF2B5EF4-FFF2-40B4-BE49-F238E27FC236}">
                <a16:creationId xmlns:a16="http://schemas.microsoft.com/office/drawing/2014/main" id="{F46161BD-EDFB-41C3-81A6-A22FDEBA1999}"/>
              </a:ext>
            </a:extLst>
          </p:cNvPr>
          <p:cNvSpPr>
            <a:spLocks noGrp="1"/>
          </p:cNvSpPr>
          <p:nvPr>
            <p:ph type="body" sz="quarter" idx="10"/>
          </p:nvPr>
        </p:nvSpPr>
        <p:spPr>
          <a:xfrm>
            <a:off x="274638" y="1212850"/>
            <a:ext cx="6073882" cy="5275290"/>
          </a:xfrm>
        </p:spPr>
        <p:txBody>
          <a:bodyPr/>
          <a:lstStyle/>
          <a:p>
            <a:r>
              <a:rPr lang="en-US" dirty="0"/>
              <a:t>There is a significant amount of data that is inaccessible because of privacy</a:t>
            </a:r>
          </a:p>
          <a:p>
            <a:pPr>
              <a:spcBef>
                <a:spcPts val="1200"/>
              </a:spcBef>
            </a:pPr>
            <a:r>
              <a:rPr lang="en-US" dirty="0"/>
              <a:t>For most scenarios, data anonymization doesn’t work ​</a:t>
            </a:r>
          </a:p>
          <a:p>
            <a:endParaRPr lang="en-US" dirty="0"/>
          </a:p>
          <a:p>
            <a:endParaRPr lang="en-US" sz="1400" dirty="0"/>
          </a:p>
          <a:p>
            <a:r>
              <a:rPr lang="en-US" dirty="0"/>
              <a:t>Data scientists, analysts, scientific researchers and policy makers often do not need an individual's data</a:t>
            </a:r>
          </a:p>
          <a:p>
            <a:pPr lvl="1">
              <a:spcBef>
                <a:spcPts val="300"/>
              </a:spcBef>
            </a:pPr>
            <a:r>
              <a:rPr lang="en-US" dirty="0"/>
              <a:t>All they need is the signal</a:t>
            </a:r>
          </a:p>
          <a:p>
            <a:pPr>
              <a:spcBef>
                <a:spcPts val="1200"/>
              </a:spcBef>
            </a:pPr>
            <a:r>
              <a:rPr lang="en-US" dirty="0"/>
              <a:t>Differential privacy provides a way to get insights from the data, but without affecting the privacy of the individuals</a:t>
            </a:r>
          </a:p>
          <a:p>
            <a:pPr lvl="1">
              <a:spcBef>
                <a:spcPts val="300"/>
              </a:spcBef>
            </a:pPr>
            <a:r>
              <a:rPr lang="en-US" b="0" i="0" dirty="0">
                <a:solidFill>
                  <a:srgbClr val="5B5B5B"/>
                </a:solidFill>
                <a:effectLst/>
              </a:rPr>
              <a:t>A technique that offers strong privacy assurances, preventing data leaks and re-identification of individuals in a dataset</a:t>
            </a:r>
            <a:endParaRPr lang="en-US" dirty="0"/>
          </a:p>
        </p:txBody>
      </p:sp>
      <p:sp>
        <p:nvSpPr>
          <p:cNvPr id="6" name="TextBox 5">
            <a:extLst>
              <a:ext uri="{FF2B5EF4-FFF2-40B4-BE49-F238E27FC236}">
                <a16:creationId xmlns:a16="http://schemas.microsoft.com/office/drawing/2014/main" id="{70FA6F8D-CE93-4C84-9131-66934DCC3507}"/>
              </a:ext>
            </a:extLst>
          </p:cNvPr>
          <p:cNvSpPr txBox="1"/>
          <p:nvPr/>
        </p:nvSpPr>
        <p:spPr>
          <a:xfrm>
            <a:off x="698395" y="2811462"/>
            <a:ext cx="5257800" cy="553998"/>
          </a:xfrm>
          <a:prstGeom prst="rect">
            <a:avLst/>
          </a:prstGeom>
          <a:noFill/>
        </p:spPr>
        <p:txBody>
          <a:bodyPr wrap="square">
            <a:spAutoFit/>
          </a:bodyPr>
          <a:lstStyle/>
          <a:p>
            <a:r>
              <a:rPr lang="en-US" sz="1600" dirty="0"/>
              <a:t>“Anonymized data isn’t”</a:t>
            </a:r>
          </a:p>
          <a:p>
            <a:r>
              <a:rPr lang="en-US" sz="140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hlinkClick r:id="rId3"/>
              </a:rPr>
              <a:t>Cynthia </a:t>
            </a:r>
            <a:r>
              <a:rPr lang="en-US" sz="1400" dirty="0" err="1">
                <a:latin typeface="Segoe UI Semibold" panose="020B0702040204020203" pitchFamily="34" charset="0"/>
                <a:cs typeface="Segoe UI Semibold" panose="020B0702040204020203" pitchFamily="34" charset="0"/>
                <a:hlinkClick r:id="rId3"/>
              </a:rPr>
              <a:t>Dwork</a:t>
            </a:r>
            <a:r>
              <a:rPr lang="en-US" sz="1400" dirty="0">
                <a:latin typeface="Segoe UI Semibold" panose="020B0702040204020203" pitchFamily="34" charset="0"/>
                <a:cs typeface="Segoe UI Semibold" panose="020B0702040204020203" pitchFamily="34" charset="0"/>
              </a:rPr>
              <a:t>, Microsoft Research (MSR)</a:t>
            </a:r>
          </a:p>
        </p:txBody>
      </p:sp>
      <p:pic>
        <p:nvPicPr>
          <p:cNvPr id="8" name="Picture 7">
            <a:hlinkClick r:id="rId4"/>
            <a:extLst>
              <a:ext uri="{FF2B5EF4-FFF2-40B4-BE49-F238E27FC236}">
                <a16:creationId xmlns:a16="http://schemas.microsoft.com/office/drawing/2014/main" id="{6FA9D5E4-EF7D-4315-9C76-BE99003D78C6}"/>
              </a:ext>
            </a:extLst>
          </p:cNvPr>
          <p:cNvPicPr>
            <a:picLocks noChangeAspect="1"/>
          </p:cNvPicPr>
          <p:nvPr/>
        </p:nvPicPr>
        <p:blipFill>
          <a:blip r:embed="rId5"/>
          <a:stretch>
            <a:fillRect/>
          </a:stretch>
        </p:blipFill>
        <p:spPr>
          <a:xfrm>
            <a:off x="6318357" y="1855081"/>
            <a:ext cx="2926986" cy="382462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DC83780-B61F-4243-8392-08856FF3F075}"/>
              </a:ext>
            </a:extLst>
          </p:cNvPr>
          <p:cNvPicPr>
            <a:picLocks noChangeAspect="1"/>
          </p:cNvPicPr>
          <p:nvPr/>
        </p:nvPicPr>
        <p:blipFill>
          <a:blip r:embed="rId6"/>
          <a:stretch>
            <a:fillRect/>
          </a:stretch>
        </p:blipFill>
        <p:spPr>
          <a:xfrm>
            <a:off x="9342437" y="1855082"/>
            <a:ext cx="2937932" cy="38246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761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B43E5-4349-4EAB-9EC5-39469427F70D}"/>
              </a:ext>
            </a:extLst>
          </p:cNvPr>
          <p:cNvSpPr>
            <a:spLocks noGrp="1"/>
          </p:cNvSpPr>
          <p:nvPr>
            <p:ph type="title"/>
          </p:nvPr>
        </p:nvSpPr>
        <p:spPr/>
        <p:txBody>
          <a:bodyPr/>
          <a:lstStyle/>
          <a:p>
            <a:r>
              <a:rPr lang="en-US" dirty="0"/>
              <a:t>Differential Privacy (DP)</a:t>
            </a:r>
          </a:p>
        </p:txBody>
      </p:sp>
      <p:sp>
        <p:nvSpPr>
          <p:cNvPr id="7" name="Text Placeholder 6">
            <a:extLst>
              <a:ext uri="{FF2B5EF4-FFF2-40B4-BE49-F238E27FC236}">
                <a16:creationId xmlns:a16="http://schemas.microsoft.com/office/drawing/2014/main" id="{14D16629-A1D3-412D-AEC7-988D2D2B6798}"/>
              </a:ext>
            </a:extLst>
          </p:cNvPr>
          <p:cNvSpPr>
            <a:spLocks noGrp="1"/>
          </p:cNvSpPr>
          <p:nvPr>
            <p:ph type="body" sz="quarter" idx="10"/>
          </p:nvPr>
        </p:nvSpPr>
        <p:spPr>
          <a:xfrm>
            <a:off x="274637" y="1104689"/>
            <a:ext cx="11887200" cy="1120307"/>
          </a:xfrm>
        </p:spPr>
        <p:txBody>
          <a:bodyPr/>
          <a:lstStyle/>
          <a:p>
            <a:r>
              <a:rPr lang="en-US" sz="2400" dirty="0"/>
              <a:t>A class of algorithms that facilitate computing and releasing aggregate statistics from sensitive (private) data, while ensuring that privacy is not compromised</a:t>
            </a:r>
          </a:p>
          <a:p>
            <a:pPr lvl="1"/>
            <a:r>
              <a:rPr lang="en-US" dirty="0"/>
              <a:t>Large pool of sensitive data, noisy aggregates are still valuable</a:t>
            </a:r>
          </a:p>
        </p:txBody>
      </p:sp>
      <p:pic>
        <p:nvPicPr>
          <p:cNvPr id="9" name="Picture 8">
            <a:extLst>
              <a:ext uri="{FF2B5EF4-FFF2-40B4-BE49-F238E27FC236}">
                <a16:creationId xmlns:a16="http://schemas.microsoft.com/office/drawing/2014/main" id="{8F5C39A8-6566-4DA0-BEFC-70985EA8F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070" y="2988824"/>
            <a:ext cx="2572686" cy="1692947"/>
          </a:xfrm>
          <a:prstGeom prst="rect">
            <a:avLst/>
          </a:prstGeom>
        </p:spPr>
      </p:pic>
      <p:sp>
        <p:nvSpPr>
          <p:cNvPr id="11" name="Arrow: Right 10">
            <a:extLst>
              <a:ext uri="{FF2B5EF4-FFF2-40B4-BE49-F238E27FC236}">
                <a16:creationId xmlns:a16="http://schemas.microsoft.com/office/drawing/2014/main" id="{772397B4-EFAD-486D-A07A-C87D59026F86}"/>
              </a:ext>
            </a:extLst>
          </p:cNvPr>
          <p:cNvSpPr/>
          <p:nvPr/>
        </p:nvSpPr>
        <p:spPr>
          <a:xfrm>
            <a:off x="4599893" y="3652887"/>
            <a:ext cx="1703294" cy="4846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AEABD4-4B26-40B1-A2BB-CC54EC03DA66}"/>
              </a:ext>
            </a:extLst>
          </p:cNvPr>
          <p:cNvSpPr txBox="1"/>
          <p:nvPr/>
        </p:nvSpPr>
        <p:spPr>
          <a:xfrm>
            <a:off x="1957690" y="2484988"/>
            <a:ext cx="2241445"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Pool of private data</a:t>
            </a:r>
          </a:p>
        </p:txBody>
      </p:sp>
      <p:sp>
        <p:nvSpPr>
          <p:cNvPr id="17" name="TextBox 16">
            <a:extLst>
              <a:ext uri="{FF2B5EF4-FFF2-40B4-BE49-F238E27FC236}">
                <a16:creationId xmlns:a16="http://schemas.microsoft.com/office/drawing/2014/main" id="{B97F0F32-CFD1-4462-BA9A-23D650466E8C}"/>
              </a:ext>
            </a:extLst>
          </p:cNvPr>
          <p:cNvSpPr txBox="1"/>
          <p:nvPr/>
        </p:nvSpPr>
        <p:spPr>
          <a:xfrm>
            <a:off x="4700508" y="3374684"/>
            <a:ext cx="1410682"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DP algorithm</a:t>
            </a:r>
          </a:p>
        </p:txBody>
      </p:sp>
      <p:sp>
        <p:nvSpPr>
          <p:cNvPr id="19" name="TextBox 18">
            <a:extLst>
              <a:ext uri="{FF2B5EF4-FFF2-40B4-BE49-F238E27FC236}">
                <a16:creationId xmlns:a16="http://schemas.microsoft.com/office/drawing/2014/main" id="{9905E8D4-F08B-48AA-B1ED-8B6D508DC42D}"/>
              </a:ext>
            </a:extLst>
          </p:cNvPr>
          <p:cNvSpPr txBox="1"/>
          <p:nvPr/>
        </p:nvSpPr>
        <p:spPr>
          <a:xfrm>
            <a:off x="6445490" y="2533857"/>
            <a:ext cx="2907079"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Aggregate statistics</a:t>
            </a:r>
          </a:p>
        </p:txBody>
      </p:sp>
      <p:pic>
        <p:nvPicPr>
          <p:cNvPr id="25" name="Picture 24">
            <a:extLst>
              <a:ext uri="{FF2B5EF4-FFF2-40B4-BE49-F238E27FC236}">
                <a16:creationId xmlns:a16="http://schemas.microsoft.com/office/drawing/2014/main" id="{99E410BB-2552-48CC-AE47-0B9E74E7E5DA}"/>
              </a:ext>
            </a:extLst>
          </p:cNvPr>
          <p:cNvPicPr>
            <a:picLocks noChangeAspect="1"/>
          </p:cNvPicPr>
          <p:nvPr/>
        </p:nvPicPr>
        <p:blipFill>
          <a:blip r:embed="rId4"/>
          <a:stretch>
            <a:fillRect/>
          </a:stretch>
        </p:blipFill>
        <p:spPr>
          <a:xfrm>
            <a:off x="6538324" y="2805375"/>
            <a:ext cx="2153613" cy="1783328"/>
          </a:xfrm>
          <a:prstGeom prst="rect">
            <a:avLst/>
          </a:prstGeom>
        </p:spPr>
      </p:pic>
      <p:sp>
        <p:nvSpPr>
          <p:cNvPr id="27" name="Rectangle 26">
            <a:extLst>
              <a:ext uri="{FF2B5EF4-FFF2-40B4-BE49-F238E27FC236}">
                <a16:creationId xmlns:a16="http://schemas.microsoft.com/office/drawing/2014/main" id="{9884C30E-8426-49D3-B17C-DFFE1EA8CCF5}"/>
              </a:ext>
            </a:extLst>
          </p:cNvPr>
          <p:cNvSpPr/>
          <p:nvPr/>
        </p:nvSpPr>
        <p:spPr bwMode="auto">
          <a:xfrm>
            <a:off x="0" y="5230763"/>
            <a:ext cx="12436475" cy="190846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dirty="0">
                <a:gradFill>
                  <a:gsLst>
                    <a:gs pos="40075">
                      <a:srgbClr val="FFFFFF"/>
                    </a:gs>
                    <a:gs pos="30000">
                      <a:srgbClr val="FFFFFF"/>
                    </a:gs>
                  </a:gsLst>
                  <a:lin ang="5400000" scaled="0"/>
                </a:gradFill>
                <a:latin typeface="Segoe UI"/>
              </a:rPr>
              <a:t>z</a:t>
            </a:r>
          </a:p>
        </p:txBody>
      </p:sp>
      <p:sp>
        <p:nvSpPr>
          <p:cNvPr id="21" name="TextBox 20">
            <a:extLst>
              <a:ext uri="{FF2B5EF4-FFF2-40B4-BE49-F238E27FC236}">
                <a16:creationId xmlns:a16="http://schemas.microsoft.com/office/drawing/2014/main" id="{BED60E4D-E333-4FB1-AC42-26B59AECFAD0}"/>
              </a:ext>
            </a:extLst>
          </p:cNvPr>
          <p:cNvSpPr txBox="1"/>
          <p:nvPr/>
        </p:nvSpPr>
        <p:spPr>
          <a:xfrm>
            <a:off x="8809037" y="3019689"/>
            <a:ext cx="2711444" cy="1631216"/>
          </a:xfrm>
          <a:prstGeom prst="rect">
            <a:avLst/>
          </a:prstGeom>
          <a:noFill/>
        </p:spPr>
        <p:txBody>
          <a:bodyPr wrap="square" rtlCol="0">
            <a:spAutoFit/>
          </a:bodyPr>
          <a:lstStyle/>
          <a:p>
            <a:r>
              <a:rPr lang="en-US" sz="1400" dirty="0"/>
              <a:t>DP statistics:</a:t>
            </a:r>
          </a:p>
          <a:p>
            <a:pPr marL="285750" indent="-285750">
              <a:buFont typeface="Arial" panose="020B0604020202020204" pitchFamily="34" charset="0"/>
              <a:buChar char="•"/>
            </a:pPr>
            <a:r>
              <a:rPr lang="en-US" sz="1400" dirty="0"/>
              <a:t>Noisy. Noise conceals contributions of individual users</a:t>
            </a:r>
          </a:p>
          <a:p>
            <a:pPr marL="285750" indent="-285750">
              <a:buFont typeface="Arial" panose="020B0604020202020204" pitchFamily="34" charset="0"/>
              <a:buChar char="•"/>
            </a:pPr>
            <a:r>
              <a:rPr lang="en-US" sz="1400" dirty="0"/>
              <a:t>Can be safely handed to an all-powerful adversary, with no risk of a privacy leak</a:t>
            </a:r>
          </a:p>
        </p:txBody>
      </p:sp>
      <p:sp>
        <p:nvSpPr>
          <p:cNvPr id="28" name="Rectangle 27">
            <a:extLst>
              <a:ext uri="{FF2B5EF4-FFF2-40B4-BE49-F238E27FC236}">
                <a16:creationId xmlns:a16="http://schemas.microsoft.com/office/drawing/2014/main" id="{C888D221-DC6D-441E-B245-F956716ACDCF}"/>
              </a:ext>
            </a:extLst>
          </p:cNvPr>
          <p:cNvSpPr/>
          <p:nvPr/>
        </p:nvSpPr>
        <p:spPr bwMode="auto">
          <a:xfrm>
            <a:off x="403804" y="5310193"/>
            <a:ext cx="3581399" cy="95408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Introduced by </a:t>
            </a:r>
            <a:r>
              <a:rPr lang="en-US" sz="1600" dirty="0">
                <a:latin typeface="Segoe UI Semibold" panose="020B0702040204020203" pitchFamily="34" charset="0"/>
                <a:cs typeface="Segoe UI Semibold" panose="020B0702040204020203" pitchFamily="34" charset="0"/>
                <a:hlinkClick r:id="rId5"/>
              </a:rPr>
              <a:t>Cynthia </a:t>
            </a:r>
            <a:r>
              <a:rPr lang="en-US" sz="1600" dirty="0" err="1">
                <a:latin typeface="Segoe UI Semibold" panose="020B0702040204020203" pitchFamily="34" charset="0"/>
                <a:cs typeface="Segoe UI Semibold" panose="020B0702040204020203" pitchFamily="34" charset="0"/>
                <a:hlinkClick r:id="rId5"/>
              </a:rPr>
              <a:t>Dwork</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and her collaborators at MSR in 2006</a:t>
            </a:r>
          </a:p>
          <a:p>
            <a:pPr lvl="0"/>
            <a:r>
              <a:rPr lang="en-US" sz="1400" dirty="0">
                <a:solidFill>
                  <a:prstClr val="black"/>
                </a:solidFill>
              </a:rPr>
              <a:t>See</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t>
            </a:r>
            <a:r>
              <a:rPr lang="en-US" sz="1400" dirty="0">
                <a:solidFill>
                  <a:prstClr val="black"/>
                </a:solidFill>
                <a:hlinkClick r:id="rId6"/>
              </a:rPr>
              <a:t>Differential Privacy</a:t>
            </a:r>
            <a:r>
              <a:rPr lang="en-US" sz="1400" dirty="0">
                <a:solidFill>
                  <a:prstClr val="black"/>
                </a:solidFill>
              </a:rPr>
              <a:t> </a:t>
            </a:r>
          </a:p>
        </p:txBody>
      </p:sp>
      <p:sp>
        <p:nvSpPr>
          <p:cNvPr id="29" name="Rectangle 28">
            <a:extLst>
              <a:ext uri="{FF2B5EF4-FFF2-40B4-BE49-F238E27FC236}">
                <a16:creationId xmlns:a16="http://schemas.microsoft.com/office/drawing/2014/main" id="{72ECA789-74E3-47D7-BCD0-37496605013D}"/>
              </a:ext>
            </a:extLst>
          </p:cNvPr>
          <p:cNvSpPr/>
          <p:nvPr/>
        </p:nvSpPr>
        <p:spPr bwMode="auto">
          <a:xfrm>
            <a:off x="8462181" y="5342169"/>
            <a:ext cx="3982924"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Two main flavors</a:t>
            </a:r>
          </a:p>
          <a:p>
            <a:pPr marL="342900" indent="-342900" defTabSz="913841">
              <a:lnSpc>
                <a:spcPct val="90000"/>
              </a:lnSpc>
              <a:spcBef>
                <a:spcPts val="300"/>
              </a:spcBef>
              <a:buFont typeface="+mj-lt"/>
              <a:buAutoNum type="arabicPeriod"/>
              <a:defRPr/>
            </a:pPr>
            <a:r>
              <a:rPr lang="en-US" sz="1400" dirty="0">
                <a:solidFill>
                  <a:prstClr val="black"/>
                </a:solidFill>
              </a:rPr>
              <a:t>Local Differential Privacy (telemetry): simple statistics</a:t>
            </a:r>
          </a:p>
          <a:p>
            <a:pPr marL="342900" indent="-342900" defTabSz="913841">
              <a:lnSpc>
                <a:spcPct val="90000"/>
              </a:lnSpc>
              <a:spcBef>
                <a:spcPts val="300"/>
              </a:spcBef>
              <a:buFont typeface="+mj-lt"/>
              <a:buAutoNum type="arabicPeriod"/>
              <a:defRPr/>
            </a:pPr>
            <a:r>
              <a:rPr lang="en-US" sz="1400" dirty="0">
                <a:solidFill>
                  <a:prstClr val="black"/>
                </a:solidFill>
              </a:rPr>
              <a:t>Global Differential Privacy (trusted data collector): more complex aggregates including Machine Learning models</a:t>
            </a:r>
          </a:p>
        </p:txBody>
      </p:sp>
      <p:sp>
        <p:nvSpPr>
          <p:cNvPr id="30" name="Rectangle 29">
            <a:extLst>
              <a:ext uri="{FF2B5EF4-FFF2-40B4-BE49-F238E27FC236}">
                <a16:creationId xmlns:a16="http://schemas.microsoft.com/office/drawing/2014/main" id="{DFA16465-2F7E-40A3-86F9-6673B20985BB}"/>
              </a:ext>
            </a:extLst>
          </p:cNvPr>
          <p:cNvSpPr/>
          <p:nvPr/>
        </p:nvSpPr>
        <p:spPr bwMode="auto">
          <a:xfrm>
            <a:off x="4442403" y="5342169"/>
            <a:ext cx="3438638" cy="17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Gradually came to dominate the area of privacy research</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Many thousands of citations to Cynthia et al. classical papers</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2017 </a:t>
            </a:r>
            <a:r>
              <a:rPr lang="en-US" sz="1400" dirty="0" err="1">
                <a:solidFill>
                  <a:prstClr val="black"/>
                </a:solidFill>
              </a:rPr>
              <a:t>Gödel</a:t>
            </a:r>
            <a:r>
              <a:rPr lang="en-US" sz="1400" dirty="0">
                <a:solidFill>
                  <a:prstClr val="black"/>
                </a:solidFill>
              </a:rPr>
              <a:t> prize</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Deployments by major IT companies, US Census Bureau</a:t>
            </a:r>
          </a:p>
        </p:txBody>
      </p:sp>
    </p:spTree>
    <p:extLst>
      <p:ext uri="{BB962C8B-B14F-4D97-AF65-F5344CB8AC3E}">
        <p14:creationId xmlns:p14="http://schemas.microsoft.com/office/powerpoint/2010/main" val="254714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537-DD7B-43BD-883D-8677ACB14543}"/>
              </a:ext>
            </a:extLst>
          </p:cNvPr>
          <p:cNvSpPr>
            <a:spLocks noGrp="1"/>
          </p:cNvSpPr>
          <p:nvPr>
            <p:ph type="title"/>
          </p:nvPr>
        </p:nvSpPr>
        <p:spPr/>
        <p:txBody>
          <a:bodyPr/>
          <a:lstStyle/>
          <a:p>
            <a:r>
              <a:rPr lang="en-US" dirty="0"/>
              <a:t>Local Differential Privacy</a:t>
            </a:r>
          </a:p>
        </p:txBody>
      </p:sp>
      <p:sp>
        <p:nvSpPr>
          <p:cNvPr id="3" name="Text Placeholder 2">
            <a:extLst>
              <a:ext uri="{FF2B5EF4-FFF2-40B4-BE49-F238E27FC236}">
                <a16:creationId xmlns:a16="http://schemas.microsoft.com/office/drawing/2014/main" id="{C3EC5014-8936-45C1-9508-85B21A61773F}"/>
              </a:ext>
            </a:extLst>
          </p:cNvPr>
          <p:cNvSpPr>
            <a:spLocks noGrp="1"/>
          </p:cNvSpPr>
          <p:nvPr>
            <p:ph type="body" sz="quarter" idx="10"/>
          </p:nvPr>
        </p:nvSpPr>
        <p:spPr>
          <a:xfrm>
            <a:off x="274638" y="1212850"/>
            <a:ext cx="11887200" cy="4062651"/>
          </a:xfrm>
        </p:spPr>
        <p:txBody>
          <a:bodyPr/>
          <a:lstStyle/>
          <a:p>
            <a:r>
              <a:rPr lang="en-US" dirty="0"/>
              <a:t>Setting</a:t>
            </a:r>
          </a:p>
          <a:p>
            <a:pPr lvl="1"/>
            <a:r>
              <a:rPr lang="en-US" dirty="0"/>
              <a:t>Data collector wants to understand global trends in the users’ data</a:t>
            </a:r>
          </a:p>
          <a:p>
            <a:pPr lvl="1"/>
            <a:r>
              <a:rPr lang="en-US" dirty="0"/>
              <a:t>Data collector is not trusted, cannot collect raw data</a:t>
            </a:r>
          </a:p>
          <a:p>
            <a:pPr>
              <a:spcBef>
                <a:spcPts val="1200"/>
              </a:spcBef>
            </a:pPr>
            <a:r>
              <a:rPr lang="en-US" dirty="0"/>
              <a:t>Local DP algorithm</a:t>
            </a:r>
          </a:p>
          <a:p>
            <a:pPr lvl="1"/>
            <a:r>
              <a:rPr lang="en-US" dirty="0"/>
              <a:t>Users carefully randomize their private data before sending it to data collector</a:t>
            </a:r>
          </a:p>
          <a:p>
            <a:pPr lvl="1"/>
            <a:r>
              <a:rPr lang="en-US" dirty="0"/>
              <a:t>Randomization provides plausible deniability</a:t>
            </a:r>
          </a:p>
          <a:p>
            <a:pPr lvl="1"/>
            <a:r>
              <a:rPr lang="en-US" dirty="0"/>
              <a:t>Noise becomes immaterial when data is collected form many users. Global trends are exposed</a:t>
            </a:r>
          </a:p>
          <a:p>
            <a:pPr>
              <a:spcBef>
                <a:spcPts val="1200"/>
              </a:spcBef>
            </a:pPr>
            <a:r>
              <a:rPr lang="en-US" dirty="0"/>
              <a:t>Usage in telemetry</a:t>
            </a:r>
          </a:p>
          <a:p>
            <a:pPr lvl="1"/>
            <a:r>
              <a:rPr lang="en-US" dirty="0"/>
              <a:t>Facilitates collection of data that cannot be collect in the raw form</a:t>
            </a:r>
          </a:p>
          <a:p>
            <a:pPr lvl="1"/>
            <a:r>
              <a:rPr lang="en-US" dirty="0"/>
              <a:t>Suitable to collect basic statistical aggregates (mean, histogram, frequent items, etc.)</a:t>
            </a:r>
          </a:p>
          <a:p>
            <a:pPr lvl="1"/>
            <a:r>
              <a:rPr lang="en-US" dirty="0"/>
              <a:t>E.g. Telemetry in Windows: see </a:t>
            </a:r>
            <a:r>
              <a:rPr lang="en-US" dirty="0">
                <a:hlinkClick r:id="rId3"/>
              </a:rPr>
              <a:t>Collecting Telemetry Data Privately</a:t>
            </a:r>
            <a:endParaRPr lang="en-US" dirty="0"/>
          </a:p>
          <a:p>
            <a:endParaRPr lang="en-US" dirty="0"/>
          </a:p>
        </p:txBody>
      </p:sp>
    </p:spTree>
    <p:extLst>
      <p:ext uri="{BB962C8B-B14F-4D97-AF65-F5344CB8AC3E}">
        <p14:creationId xmlns:p14="http://schemas.microsoft.com/office/powerpoint/2010/main" val="2747717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2144-D007-47E9-AA12-B0A1C73218E6}"/>
              </a:ext>
            </a:extLst>
          </p:cNvPr>
          <p:cNvSpPr>
            <a:spLocks noGrp="1"/>
          </p:cNvSpPr>
          <p:nvPr>
            <p:ph type="title"/>
          </p:nvPr>
        </p:nvSpPr>
        <p:spPr/>
        <p:txBody>
          <a:bodyPr/>
          <a:lstStyle/>
          <a:p>
            <a:r>
              <a:rPr lang="en-US" dirty="0"/>
              <a:t>Key management options for encryption at rest</a:t>
            </a:r>
          </a:p>
        </p:txBody>
      </p:sp>
      <p:sp>
        <p:nvSpPr>
          <p:cNvPr id="7" name="Text Placeholder 2">
            <a:extLst>
              <a:ext uri="{FF2B5EF4-FFF2-40B4-BE49-F238E27FC236}">
                <a16:creationId xmlns:a16="http://schemas.microsoft.com/office/drawing/2014/main" id="{000F5283-CD9E-4D06-B43B-9404B1007C00}"/>
              </a:ext>
            </a:extLst>
          </p:cNvPr>
          <p:cNvSpPr>
            <a:spLocks noGrp="1"/>
          </p:cNvSpPr>
          <p:nvPr/>
        </p:nvSpPr>
        <p:spPr>
          <a:xfrm>
            <a:off x="1889842" y="1581189"/>
            <a:ext cx="9286719" cy="4829079"/>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Microsoft Managed Keys and Service Managed Keys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As part of the service being utilized, Microsoft will generate an Asymmetric “Private” Key for the customer.  Data Encryption Key (DEK)/Symmetric Key unique to the specific data object will be generated and used along with a random salt to encrypt the data.  The “Private” Key version and salt are stored as metadata along with the data objects.</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Microsoft is responsible for managing key rotation and managing/monitoring key access.</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Customer Managed Key (CMK)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 customer key you either upload (BYOK) or create within and manage using Azure Key.  Typically an Asymmetric (Private Key) that will be used to Wrap/Unwrap a service layer key and/or Data Encryption Key used within an Azure service</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is responsible for key rotation, managing access to keys, and monitoring key access.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Bring Your Own Key (BYOK)</a:t>
            </a:r>
          </a:p>
          <a:p>
            <a:pPr marL="641026" lvl="2" indent="-174828" defTabSz="932539">
              <a:spcAft>
                <a:spcPts val="1224"/>
              </a:spcAft>
              <a:buFont typeface="Arial" panose="020B0604020202020204" pitchFamily="34" charset="0"/>
              <a:buChar char="•"/>
            </a:pPr>
            <a:r>
              <a:rPr lang="en-US" sz="1071" dirty="0">
                <a:gradFill>
                  <a:gsLst>
                    <a:gs pos="1250">
                      <a:srgbClr val="3C3C41"/>
                    </a:gs>
                    <a:gs pos="100000">
                      <a:srgbClr val="3C3C41"/>
                    </a:gs>
                  </a:gsLst>
                  <a:lin ang="5400000" scaled="0"/>
                </a:gradFill>
                <a:latin typeface="Segoe UI"/>
              </a:rPr>
              <a:t>Uploading your own (private) key into Azure Key Vault </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Hold Your Own Key (HYOK)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Hosting/holding your own keys in systems you either own or control</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has full responsibility for securing key material, access to keys, monitoring key access, connectivity to key services. </a:t>
            </a:r>
            <a:r>
              <a:rPr lang="en-US" sz="1224" b="1" i="1" dirty="0">
                <a:gradFill>
                  <a:gsLst>
                    <a:gs pos="1250">
                      <a:srgbClr val="3C3C41"/>
                    </a:gs>
                    <a:gs pos="100000">
                      <a:srgbClr val="3C3C41"/>
                    </a:gs>
                  </a:gsLst>
                  <a:lin ang="5400000" scaled="0"/>
                </a:gradFill>
                <a:latin typeface="Segoe UI"/>
              </a:rPr>
              <a:t>Microsoft has no means of recovering access to data in the event of a key loss. </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Usually only applicable to client side/application level encryption with the exception of Azure AIP (using on-premises RMS server)</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Unmanaged / Ad Hoc Keys </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Encryption is used, but keys and access to them are not effectively managed</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Can increase risk by creating false sense of security</a:t>
            </a:r>
          </a:p>
        </p:txBody>
      </p:sp>
      <p:grpSp>
        <p:nvGrpSpPr>
          <p:cNvPr id="8" name="Group 7">
            <a:extLst>
              <a:ext uri="{FF2B5EF4-FFF2-40B4-BE49-F238E27FC236}">
                <a16:creationId xmlns:a16="http://schemas.microsoft.com/office/drawing/2014/main" id="{7F993624-9D41-4045-BF55-08E5E992F728}"/>
              </a:ext>
            </a:extLst>
          </p:cNvPr>
          <p:cNvGrpSpPr/>
          <p:nvPr/>
        </p:nvGrpSpPr>
        <p:grpSpPr>
          <a:xfrm>
            <a:off x="850036" y="1600522"/>
            <a:ext cx="812452" cy="812452"/>
            <a:chOff x="329358" y="1411308"/>
            <a:chExt cx="1114138" cy="1114138"/>
          </a:xfrm>
        </p:grpSpPr>
        <p:sp>
          <p:nvSpPr>
            <p:cNvPr id="21" name="Oval 20">
              <a:extLst>
                <a:ext uri="{FF2B5EF4-FFF2-40B4-BE49-F238E27FC236}">
                  <a16:creationId xmlns:a16="http://schemas.microsoft.com/office/drawing/2014/main" id="{5438E2DD-07B8-47F9-B78C-5D6EBA222F75}"/>
                </a:ext>
              </a:extLst>
            </p:cNvPr>
            <p:cNvSpPr/>
            <p:nvPr/>
          </p:nvSpPr>
          <p:spPr bwMode="auto">
            <a:xfrm>
              <a:off x="329358" y="1411308"/>
              <a:ext cx="1114138" cy="1114138"/>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F7B90718-B82F-4F75-8129-0A891C61F067}"/>
                </a:ext>
              </a:extLst>
            </p:cNvPr>
            <p:cNvGrpSpPr/>
            <p:nvPr/>
          </p:nvGrpSpPr>
          <p:grpSpPr>
            <a:xfrm>
              <a:off x="628776" y="1663101"/>
              <a:ext cx="563768" cy="638953"/>
              <a:chOff x="255362" y="1180909"/>
              <a:chExt cx="471740" cy="534652"/>
            </a:xfrm>
          </p:grpSpPr>
          <p:grpSp>
            <p:nvGrpSpPr>
              <p:cNvPr id="23" name="Group 22">
                <a:extLst>
                  <a:ext uri="{FF2B5EF4-FFF2-40B4-BE49-F238E27FC236}">
                    <a16:creationId xmlns:a16="http://schemas.microsoft.com/office/drawing/2014/main" id="{A42DEC8B-EF9F-4C5E-98FA-B9910EE38411}"/>
                  </a:ext>
                </a:extLst>
              </p:cNvPr>
              <p:cNvGrpSpPr/>
              <p:nvPr/>
            </p:nvGrpSpPr>
            <p:grpSpPr>
              <a:xfrm>
                <a:off x="255362" y="1180909"/>
                <a:ext cx="398205" cy="395347"/>
                <a:chOff x="6545766" y="-1014761"/>
                <a:chExt cx="398205" cy="395347"/>
              </a:xfrm>
              <a:noFill/>
            </p:grpSpPr>
            <p:sp>
              <p:nvSpPr>
                <p:cNvPr id="25" name="Rectangle 24">
                  <a:extLst>
                    <a:ext uri="{FF2B5EF4-FFF2-40B4-BE49-F238E27FC236}">
                      <a16:creationId xmlns:a16="http://schemas.microsoft.com/office/drawing/2014/main" id="{78984FFF-17C4-40F6-B451-F55A250D44F0}"/>
                    </a:ext>
                  </a:extLst>
                </p:cNvPr>
                <p:cNvSpPr/>
                <p:nvPr/>
              </p:nvSpPr>
              <p:spPr bwMode="auto">
                <a:xfrm>
                  <a:off x="6545766"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81DD9EEC-8F93-4094-89AC-D20865499D0E}"/>
                    </a:ext>
                  </a:extLst>
                </p:cNvPr>
                <p:cNvSpPr/>
                <p:nvPr/>
              </p:nvSpPr>
              <p:spPr bwMode="auto">
                <a:xfrm>
                  <a:off x="6765551"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7E6BB17-6B15-432F-AEC8-8E97F8C98597}"/>
                    </a:ext>
                  </a:extLst>
                </p:cNvPr>
                <p:cNvSpPr/>
                <p:nvPr/>
              </p:nvSpPr>
              <p:spPr bwMode="auto">
                <a:xfrm>
                  <a:off x="6545766" y="-797834"/>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key">
                <a:extLst>
                  <a:ext uri="{FF2B5EF4-FFF2-40B4-BE49-F238E27FC236}">
                    <a16:creationId xmlns:a16="http://schemas.microsoft.com/office/drawing/2014/main" id="{E655333E-6660-4EDB-AB09-0AEB95E65B2E}"/>
                  </a:ext>
                </a:extLst>
              </p:cNvPr>
              <p:cNvSpPr>
                <a:spLocks noChangeAspect="1" noEditPoints="1"/>
              </p:cNvSpPr>
              <p:nvPr/>
            </p:nvSpPr>
            <p:spPr bwMode="auto">
              <a:xfrm rot="2700000">
                <a:off x="431802" y="1420262"/>
                <a:ext cx="296059" cy="29454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grpSp>
        <p:nvGrpSpPr>
          <p:cNvPr id="9" name="Group 8">
            <a:extLst>
              <a:ext uri="{FF2B5EF4-FFF2-40B4-BE49-F238E27FC236}">
                <a16:creationId xmlns:a16="http://schemas.microsoft.com/office/drawing/2014/main" id="{D22C334F-D2C8-4B27-8784-1E65342B8598}"/>
              </a:ext>
            </a:extLst>
          </p:cNvPr>
          <p:cNvGrpSpPr/>
          <p:nvPr/>
        </p:nvGrpSpPr>
        <p:grpSpPr>
          <a:xfrm>
            <a:off x="850036" y="2852413"/>
            <a:ext cx="812452" cy="812452"/>
            <a:chOff x="545518" y="3063396"/>
            <a:chExt cx="796707" cy="796707"/>
          </a:xfrm>
        </p:grpSpPr>
        <p:sp>
          <p:nvSpPr>
            <p:cNvPr id="18" name="Oval 17">
              <a:extLst>
                <a:ext uri="{FF2B5EF4-FFF2-40B4-BE49-F238E27FC236}">
                  <a16:creationId xmlns:a16="http://schemas.microsoft.com/office/drawing/2014/main" id="{B80268E6-2480-4CD7-860D-66C1D1950BB1}"/>
                </a:ext>
              </a:extLst>
            </p:cNvPr>
            <p:cNvSpPr/>
            <p:nvPr/>
          </p:nvSpPr>
          <p:spPr bwMode="auto">
            <a:xfrm>
              <a:off x="545518" y="3063396"/>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eople_4">
              <a:extLst>
                <a:ext uri="{FF2B5EF4-FFF2-40B4-BE49-F238E27FC236}">
                  <a16:creationId xmlns:a16="http://schemas.microsoft.com/office/drawing/2014/main" id="{9D1AEF8A-B2BE-453C-A0D6-C8874DD52CDB}"/>
                </a:ext>
              </a:extLst>
            </p:cNvPr>
            <p:cNvSpPr>
              <a:spLocks noChangeAspect="1" noEditPoints="1"/>
            </p:cNvSpPr>
            <p:nvPr/>
          </p:nvSpPr>
          <p:spPr bwMode="auto">
            <a:xfrm>
              <a:off x="703420" y="3203451"/>
              <a:ext cx="340302" cy="3804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sp>
          <p:nvSpPr>
            <p:cNvPr id="20" name="key">
              <a:extLst>
                <a:ext uri="{FF2B5EF4-FFF2-40B4-BE49-F238E27FC236}">
                  <a16:creationId xmlns:a16="http://schemas.microsoft.com/office/drawing/2014/main" id="{90B58B76-93AA-4D41-AB43-1B96A3717F31}"/>
                </a:ext>
              </a:extLst>
            </p:cNvPr>
            <p:cNvSpPr>
              <a:spLocks noChangeAspect="1" noEditPoints="1"/>
            </p:cNvSpPr>
            <p:nvPr/>
          </p:nvSpPr>
          <p:spPr bwMode="auto">
            <a:xfrm rot="2700000">
              <a:off x="939337" y="3429684"/>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0" name="Group 9">
            <a:extLst>
              <a:ext uri="{FF2B5EF4-FFF2-40B4-BE49-F238E27FC236}">
                <a16:creationId xmlns:a16="http://schemas.microsoft.com/office/drawing/2014/main" id="{95C90EB1-B426-43AF-824B-A3245468BB83}"/>
              </a:ext>
            </a:extLst>
          </p:cNvPr>
          <p:cNvGrpSpPr/>
          <p:nvPr/>
        </p:nvGrpSpPr>
        <p:grpSpPr>
          <a:xfrm>
            <a:off x="850036" y="4352892"/>
            <a:ext cx="812452" cy="812452"/>
            <a:chOff x="-268654" y="4006333"/>
            <a:chExt cx="796707" cy="796707"/>
          </a:xfrm>
        </p:grpSpPr>
        <p:sp>
          <p:nvSpPr>
            <p:cNvPr id="15" name="Oval 14">
              <a:extLst>
                <a:ext uri="{FF2B5EF4-FFF2-40B4-BE49-F238E27FC236}">
                  <a16:creationId xmlns:a16="http://schemas.microsoft.com/office/drawing/2014/main" id="{FF875BB2-3042-4372-A01F-536FFE3A3E51}"/>
                </a:ext>
              </a:extLst>
            </p:cNvPr>
            <p:cNvSpPr/>
            <p:nvPr/>
          </p:nvSpPr>
          <p:spPr bwMode="auto">
            <a:xfrm>
              <a:off x="-268654" y="4006333"/>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39">
              <a:extLst>
                <a:ext uri="{FF2B5EF4-FFF2-40B4-BE49-F238E27FC236}">
                  <a16:creationId xmlns:a16="http://schemas.microsoft.com/office/drawing/2014/main" id="{C3FD6ED1-A440-4921-8338-72FB1AEAB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93" y="4147644"/>
              <a:ext cx="334002" cy="451885"/>
            </a:xfrm>
            <a:prstGeom prst="rect">
              <a:avLst/>
            </a:prstGeom>
          </p:spPr>
        </p:pic>
        <p:sp>
          <p:nvSpPr>
            <p:cNvPr id="17" name="key">
              <a:extLst>
                <a:ext uri="{FF2B5EF4-FFF2-40B4-BE49-F238E27FC236}">
                  <a16:creationId xmlns:a16="http://schemas.microsoft.com/office/drawing/2014/main" id="{D51A5436-D613-43DF-9B0B-E32EB1D22A9D}"/>
                </a:ext>
              </a:extLst>
            </p:cNvPr>
            <p:cNvSpPr>
              <a:spLocks noChangeAspect="1" noEditPoints="1"/>
            </p:cNvSpPr>
            <p:nvPr/>
          </p:nvSpPr>
          <p:spPr bwMode="auto">
            <a:xfrm rot="2700000">
              <a:off x="144098" y="4358288"/>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1" name="Group 10">
            <a:extLst>
              <a:ext uri="{FF2B5EF4-FFF2-40B4-BE49-F238E27FC236}">
                <a16:creationId xmlns:a16="http://schemas.microsoft.com/office/drawing/2014/main" id="{038913E1-B2C5-4546-B894-32AF04FC379E}"/>
              </a:ext>
            </a:extLst>
          </p:cNvPr>
          <p:cNvGrpSpPr/>
          <p:nvPr/>
        </p:nvGrpSpPr>
        <p:grpSpPr>
          <a:xfrm>
            <a:off x="850034" y="5459254"/>
            <a:ext cx="812452" cy="812452"/>
            <a:chOff x="545516" y="5102405"/>
            <a:chExt cx="796707" cy="796707"/>
          </a:xfrm>
        </p:grpSpPr>
        <p:sp>
          <p:nvSpPr>
            <p:cNvPr id="12" name="Oval 11">
              <a:extLst>
                <a:ext uri="{FF2B5EF4-FFF2-40B4-BE49-F238E27FC236}">
                  <a16:creationId xmlns:a16="http://schemas.microsoft.com/office/drawing/2014/main" id="{EC98E056-CE59-422E-B45A-3445A0B817C5}"/>
                </a:ext>
              </a:extLst>
            </p:cNvPr>
            <p:cNvSpPr/>
            <p:nvPr/>
          </p:nvSpPr>
          <p:spPr bwMode="auto">
            <a:xfrm>
              <a:off x="545516" y="5102405"/>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33">
              <a:extLst>
                <a:ext uri="{FF2B5EF4-FFF2-40B4-BE49-F238E27FC236}">
                  <a16:creationId xmlns:a16="http://schemas.microsoft.com/office/drawing/2014/main" id="{4321B396-B66A-4696-9EC5-29A69893A91A}"/>
                </a:ext>
              </a:extLst>
            </p:cNvPr>
            <p:cNvSpPr txBox="1"/>
            <p:nvPr/>
          </p:nvSpPr>
          <p:spPr>
            <a:xfrm>
              <a:off x="655329" y="5362259"/>
              <a:ext cx="586782" cy="282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r>
                <a:rPr lang="en-US" sz="1836" dirty="0">
                  <a:gradFill>
                    <a:gsLst>
                      <a:gs pos="2917">
                        <a:srgbClr val="EBEBEB"/>
                      </a:gs>
                      <a:gs pos="30000">
                        <a:srgbClr val="EBEBEB"/>
                      </a:gs>
                    </a:gsLst>
                    <a:lin ang="5400000" scaled="0"/>
                  </a:gradFill>
                  <a:latin typeface="Segoe UI"/>
                </a:rPr>
                <a:t>******</a:t>
              </a:r>
            </a:p>
          </p:txBody>
        </p:sp>
        <p:sp>
          <p:nvSpPr>
            <p:cNvPr id="14" name="key">
              <a:extLst>
                <a:ext uri="{FF2B5EF4-FFF2-40B4-BE49-F238E27FC236}">
                  <a16:creationId xmlns:a16="http://schemas.microsoft.com/office/drawing/2014/main" id="{DB906CD3-85B2-47DB-B8CF-D3DEC3A1A209}"/>
                </a:ext>
              </a:extLst>
            </p:cNvPr>
            <p:cNvSpPr>
              <a:spLocks noChangeAspect="1" noEditPoints="1"/>
            </p:cNvSpPr>
            <p:nvPr/>
          </p:nvSpPr>
          <p:spPr bwMode="auto">
            <a:xfrm rot="2700000">
              <a:off x="792486" y="5350152"/>
              <a:ext cx="302766" cy="3012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spTree>
    <p:extLst>
      <p:ext uri="{BB962C8B-B14F-4D97-AF65-F5344CB8AC3E}">
        <p14:creationId xmlns:p14="http://schemas.microsoft.com/office/powerpoint/2010/main" val="339335094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A03F-DF49-4494-8DE7-297039F6B9CC}"/>
              </a:ext>
            </a:extLst>
          </p:cNvPr>
          <p:cNvSpPr>
            <a:spLocks noGrp="1"/>
          </p:cNvSpPr>
          <p:nvPr>
            <p:ph type="title"/>
          </p:nvPr>
        </p:nvSpPr>
        <p:spPr/>
        <p:txBody>
          <a:bodyPr/>
          <a:lstStyle/>
          <a:p>
            <a:r>
              <a:rPr lang="en-US" dirty="0"/>
              <a:t>Global Differential Privacy</a:t>
            </a:r>
          </a:p>
        </p:txBody>
      </p:sp>
      <p:sp>
        <p:nvSpPr>
          <p:cNvPr id="3" name="Text Placeholder 2">
            <a:extLst>
              <a:ext uri="{FF2B5EF4-FFF2-40B4-BE49-F238E27FC236}">
                <a16:creationId xmlns:a16="http://schemas.microsoft.com/office/drawing/2014/main" id="{47139019-7EDA-4AD9-B5C0-AA827D224131}"/>
              </a:ext>
            </a:extLst>
          </p:cNvPr>
          <p:cNvSpPr>
            <a:spLocks noGrp="1"/>
          </p:cNvSpPr>
          <p:nvPr>
            <p:ph type="body" sz="quarter" idx="10"/>
          </p:nvPr>
        </p:nvSpPr>
        <p:spPr>
          <a:xfrm>
            <a:off x="274638" y="1212850"/>
            <a:ext cx="7010399" cy="5138330"/>
          </a:xfrm>
        </p:spPr>
        <p:txBody>
          <a:bodyPr/>
          <a:lstStyle/>
          <a:p>
            <a:r>
              <a:rPr lang="en-US" dirty="0"/>
              <a:t>Setting</a:t>
            </a:r>
          </a:p>
          <a:p>
            <a:pPr lvl="1"/>
            <a:r>
              <a:rPr lang="en-US" dirty="0"/>
              <a:t>Database curator has access to a pool of private users’ data</a:t>
            </a:r>
          </a:p>
          <a:p>
            <a:pPr lvl="1"/>
            <a:r>
              <a:rPr lang="en-US" dirty="0"/>
              <a:t>Needs to disclose some aggregate statistics to an analyst</a:t>
            </a:r>
          </a:p>
          <a:p>
            <a:pPr>
              <a:spcBef>
                <a:spcPts val="1200"/>
              </a:spcBef>
            </a:pPr>
            <a:r>
              <a:rPr lang="en-US" dirty="0"/>
              <a:t>Global DP algorithms</a:t>
            </a:r>
          </a:p>
          <a:p>
            <a:pPr lvl="1"/>
            <a:r>
              <a:rPr lang="en-US" dirty="0"/>
              <a:t>Database curator gives noisy responses to analyst’s queries: if the analyst wants f(D), he gets f(D)+noise</a:t>
            </a:r>
          </a:p>
          <a:p>
            <a:pPr lvl="1"/>
            <a:r>
              <a:rPr lang="en-US" dirty="0"/>
              <a:t>Noise is random, and hides a contribution of a single user</a:t>
            </a:r>
          </a:p>
          <a:p>
            <a:pPr lvl="1"/>
            <a:r>
              <a:rPr lang="en-US" dirty="0"/>
              <a:t>Any specific output is roughly as likely to be produced whether or not a single record is removed from the DB</a:t>
            </a:r>
          </a:p>
          <a:p>
            <a:pPr>
              <a:spcBef>
                <a:spcPts val="1200"/>
              </a:spcBef>
            </a:pPr>
            <a:r>
              <a:rPr lang="en-US" dirty="0"/>
              <a:t>Usage examples</a:t>
            </a:r>
          </a:p>
          <a:p>
            <a:pPr lvl="1">
              <a:spcBef>
                <a:spcPts val="300"/>
              </a:spcBef>
            </a:pPr>
            <a:r>
              <a:rPr lang="en-US" dirty="0"/>
              <a:t>Office: expose the set of frequent e-mail responses, see </a:t>
            </a:r>
            <a:r>
              <a:rPr lang="en-US" dirty="0">
                <a:hlinkClick r:id="rId3"/>
              </a:rPr>
              <a:t>Assistive AI Makes Replying Easier</a:t>
            </a:r>
            <a:endParaRPr lang="en-US" dirty="0"/>
          </a:p>
          <a:p>
            <a:pPr lvl="1">
              <a:spcBef>
                <a:spcPts val="300"/>
              </a:spcBef>
            </a:pPr>
            <a:r>
              <a:rPr lang="en-US" dirty="0"/>
              <a:t>LinkedIn (Ad campaign statistics), see </a:t>
            </a:r>
            <a:r>
              <a:rPr lang="en-US" dirty="0">
                <a:hlinkClick r:id="rId4"/>
              </a:rPr>
              <a:t>LinkedIn's Audience Engagements API: A Privacy Preserving Data Analytics System at Scale</a:t>
            </a:r>
            <a:endParaRPr lang="en-US" dirty="0"/>
          </a:p>
          <a:p>
            <a:pPr lvl="1">
              <a:spcBef>
                <a:spcPts val="300"/>
              </a:spcBef>
            </a:pPr>
            <a:r>
              <a:rPr lang="en-US" dirty="0">
                <a:hlinkClick r:id="rId5"/>
              </a:rPr>
              <a:t>US Census Bureau</a:t>
            </a:r>
            <a:r>
              <a:rPr lang="en-US" dirty="0"/>
              <a:t>: every published aggregate statistics for 2020 US Census will use DP</a:t>
            </a:r>
          </a:p>
          <a:p>
            <a:endParaRPr lang="en-US" dirty="0"/>
          </a:p>
        </p:txBody>
      </p:sp>
      <p:pic>
        <p:nvPicPr>
          <p:cNvPr id="5" name="Graphic 4" descr="Database">
            <a:extLst>
              <a:ext uri="{FF2B5EF4-FFF2-40B4-BE49-F238E27FC236}">
                <a16:creationId xmlns:a16="http://schemas.microsoft.com/office/drawing/2014/main" id="{705CFBFB-9493-4070-82D1-E2E51907A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6156" y="2506662"/>
            <a:ext cx="1528039" cy="1528039"/>
          </a:xfrm>
          <a:prstGeom prst="rect">
            <a:avLst/>
          </a:prstGeom>
        </p:spPr>
      </p:pic>
      <p:sp>
        <p:nvSpPr>
          <p:cNvPr id="7" name="Google Shape;440;p64">
            <a:extLst>
              <a:ext uri="{FF2B5EF4-FFF2-40B4-BE49-F238E27FC236}">
                <a16:creationId xmlns:a16="http://schemas.microsoft.com/office/drawing/2014/main" id="{587543E6-4EC6-4C38-A16F-300016BEED19}"/>
              </a:ext>
            </a:extLst>
          </p:cNvPr>
          <p:cNvSpPr/>
          <p:nvPr/>
        </p:nvSpPr>
        <p:spPr>
          <a:xfrm rot="-5400000">
            <a:off x="9080796" y="3128568"/>
            <a:ext cx="1777574" cy="362852"/>
          </a:xfrm>
          <a:prstGeom prst="rect">
            <a:avLst/>
          </a:prstGeom>
          <a:solidFill>
            <a:schemeClr val="bg1">
              <a:lumMod val="85000"/>
            </a:schemeClr>
          </a:solidFill>
          <a:ln w="19050" cap="rnd" cmpd="sng">
            <a:solidFill>
              <a:schemeClr val="tx1"/>
            </a:solidFill>
            <a:prstDash val="solid"/>
            <a:round/>
            <a:headEnd type="none" w="sm" len="sm"/>
            <a:tailEnd type="none" w="sm" len="sm"/>
          </a:ln>
        </p:spPr>
        <p:txBody>
          <a:bodyPr spcFirstLastPara="1" wrap="square" lIns="91433" tIns="45700" rIns="91433" bIns="45700" anchor="ctr" anchorCtr="0">
            <a:noAutofit/>
          </a:bodyPr>
          <a:lstStyle/>
          <a:p>
            <a:pPr algn="ctr"/>
            <a:r>
              <a:rPr lang="en" sz="2000" dirty="0">
                <a:latin typeface="Segoe UI Semibold" panose="020B0702040204020203" pitchFamily="34" charset="0"/>
                <a:ea typeface="Questrial"/>
                <a:cs typeface="Segoe UI Semibold" panose="020B0702040204020203" pitchFamily="34" charset="0"/>
                <a:sym typeface="Questrial"/>
              </a:rPr>
              <a:t>Curator</a:t>
            </a:r>
            <a:endParaRPr sz="2000" dirty="0">
              <a:latin typeface="Segoe UI Semibold" panose="020B0702040204020203" pitchFamily="34" charset="0"/>
              <a:ea typeface="Questrial"/>
              <a:cs typeface="Segoe UI Semibold" panose="020B0702040204020203" pitchFamily="34" charset="0"/>
              <a:sym typeface="Questrial"/>
            </a:endParaRPr>
          </a:p>
        </p:txBody>
      </p:sp>
      <p:cxnSp>
        <p:nvCxnSpPr>
          <p:cNvPr id="9" name="Google Shape;441;p64">
            <a:extLst>
              <a:ext uri="{FF2B5EF4-FFF2-40B4-BE49-F238E27FC236}">
                <a16:creationId xmlns:a16="http://schemas.microsoft.com/office/drawing/2014/main" id="{A3337AEB-4159-43FA-8CB0-8A3DAEAB19E2}"/>
              </a:ext>
            </a:extLst>
          </p:cNvPr>
          <p:cNvCxnSpPr>
            <a:cxnSpLocks/>
          </p:cNvCxnSpPr>
          <p:nvPr/>
        </p:nvCxnSpPr>
        <p:spPr>
          <a:xfrm flipH="1">
            <a:off x="9038621" y="2937506"/>
            <a:ext cx="544023" cy="84689"/>
          </a:xfrm>
          <a:prstGeom prst="straightConnector1">
            <a:avLst/>
          </a:prstGeom>
          <a:noFill/>
          <a:ln w="9525" cap="rnd" cmpd="sng">
            <a:solidFill>
              <a:schemeClr val="accent1"/>
            </a:solidFill>
            <a:prstDash val="solid"/>
            <a:round/>
            <a:headEnd type="none" w="sm" len="sm"/>
            <a:tailEnd type="triangle" w="med" len="med"/>
          </a:ln>
        </p:spPr>
      </p:cxnSp>
      <p:cxnSp>
        <p:nvCxnSpPr>
          <p:cNvPr id="11" name="Google Shape;442;p64">
            <a:extLst>
              <a:ext uri="{FF2B5EF4-FFF2-40B4-BE49-F238E27FC236}">
                <a16:creationId xmlns:a16="http://schemas.microsoft.com/office/drawing/2014/main" id="{C23DED09-AA60-4FA1-A060-B258696F1A0C}"/>
              </a:ext>
            </a:extLst>
          </p:cNvPr>
          <p:cNvCxnSpPr>
            <a:cxnSpLocks/>
          </p:cNvCxnSpPr>
          <p:nvPr/>
        </p:nvCxnSpPr>
        <p:spPr>
          <a:xfrm>
            <a:off x="9085745" y="3423197"/>
            <a:ext cx="592311" cy="45461"/>
          </a:xfrm>
          <a:prstGeom prst="straightConnector1">
            <a:avLst/>
          </a:prstGeom>
          <a:noFill/>
          <a:ln w="9525" cap="rnd" cmpd="sng">
            <a:solidFill>
              <a:schemeClr val="accent1"/>
            </a:solidFill>
            <a:prstDash val="solid"/>
            <a:round/>
            <a:headEnd type="none" w="sm" len="sm"/>
            <a:tailEnd type="triangle" w="med" len="med"/>
          </a:ln>
        </p:spPr>
      </p:cxnSp>
      <p:grpSp>
        <p:nvGrpSpPr>
          <p:cNvPr id="21" name="Google Shape;443;p64">
            <a:extLst>
              <a:ext uri="{FF2B5EF4-FFF2-40B4-BE49-F238E27FC236}">
                <a16:creationId xmlns:a16="http://schemas.microsoft.com/office/drawing/2014/main" id="{3CDA0116-B177-43FB-88C3-2CCDED05BA81}"/>
              </a:ext>
            </a:extLst>
          </p:cNvPr>
          <p:cNvGrpSpPr/>
          <p:nvPr/>
        </p:nvGrpSpPr>
        <p:grpSpPr>
          <a:xfrm>
            <a:off x="10304513" y="2832698"/>
            <a:ext cx="407091" cy="954592"/>
            <a:chOff x="6481010" y="2069267"/>
            <a:chExt cx="1736700" cy="3022788"/>
          </a:xfrm>
        </p:grpSpPr>
        <p:cxnSp>
          <p:nvCxnSpPr>
            <p:cNvPr id="13" name="Google Shape;444;p64">
              <a:extLst>
                <a:ext uri="{FF2B5EF4-FFF2-40B4-BE49-F238E27FC236}">
                  <a16:creationId xmlns:a16="http://schemas.microsoft.com/office/drawing/2014/main" id="{8CFBADCC-BAC1-45EC-8FE1-8EA593629217}"/>
                </a:ext>
              </a:extLst>
            </p:cNvPr>
            <p:cNvCxnSpPr/>
            <p:nvPr/>
          </p:nvCxnSpPr>
          <p:spPr>
            <a:xfrm flipH="1">
              <a:off x="6481138" y="2069267"/>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4" name="Google Shape;445;p64">
              <a:extLst>
                <a:ext uri="{FF2B5EF4-FFF2-40B4-BE49-F238E27FC236}">
                  <a16:creationId xmlns:a16="http://schemas.microsoft.com/office/drawing/2014/main" id="{ACBD4606-9A84-40E8-9BB7-0DD73D643DC3}"/>
                </a:ext>
              </a:extLst>
            </p:cNvPr>
            <p:cNvCxnSpPr/>
            <p:nvPr/>
          </p:nvCxnSpPr>
          <p:spPr>
            <a:xfrm>
              <a:off x="6481010" y="2304237"/>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5" name="Google Shape;446;p64">
              <a:extLst>
                <a:ext uri="{FF2B5EF4-FFF2-40B4-BE49-F238E27FC236}">
                  <a16:creationId xmlns:a16="http://schemas.microsoft.com/office/drawing/2014/main" id="{3ADFC66E-FA81-44F5-BD8A-A14C778F3554}"/>
                </a:ext>
              </a:extLst>
            </p:cNvPr>
            <p:cNvCxnSpPr/>
            <p:nvPr/>
          </p:nvCxnSpPr>
          <p:spPr>
            <a:xfrm flipH="1">
              <a:off x="6481138" y="297906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6" name="Google Shape;447;p64">
              <a:extLst>
                <a:ext uri="{FF2B5EF4-FFF2-40B4-BE49-F238E27FC236}">
                  <a16:creationId xmlns:a16="http://schemas.microsoft.com/office/drawing/2014/main" id="{B28F92CF-7BB8-45C6-B30A-600E8FD42223}"/>
                </a:ext>
              </a:extLst>
            </p:cNvPr>
            <p:cNvCxnSpPr/>
            <p:nvPr/>
          </p:nvCxnSpPr>
          <p:spPr>
            <a:xfrm>
              <a:off x="6481010" y="3214035"/>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7" name="Google Shape;448;p64">
              <a:extLst>
                <a:ext uri="{FF2B5EF4-FFF2-40B4-BE49-F238E27FC236}">
                  <a16:creationId xmlns:a16="http://schemas.microsoft.com/office/drawing/2014/main" id="{2301FB72-1ECE-4C72-ADE4-2B37BAC9FF4A}"/>
                </a:ext>
              </a:extLst>
            </p:cNvPr>
            <p:cNvCxnSpPr/>
            <p:nvPr/>
          </p:nvCxnSpPr>
          <p:spPr>
            <a:xfrm flipH="1">
              <a:off x="6481138" y="3926266"/>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8" name="Google Shape;449;p64">
              <a:extLst>
                <a:ext uri="{FF2B5EF4-FFF2-40B4-BE49-F238E27FC236}">
                  <a16:creationId xmlns:a16="http://schemas.microsoft.com/office/drawing/2014/main" id="{5CE9652D-CD05-40D6-9399-A218305EE525}"/>
                </a:ext>
              </a:extLst>
            </p:cNvPr>
            <p:cNvCxnSpPr/>
            <p:nvPr/>
          </p:nvCxnSpPr>
          <p:spPr>
            <a:xfrm>
              <a:off x="6481010" y="4161236"/>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9" name="Google Shape;450;p64">
              <a:extLst>
                <a:ext uri="{FF2B5EF4-FFF2-40B4-BE49-F238E27FC236}">
                  <a16:creationId xmlns:a16="http://schemas.microsoft.com/office/drawing/2014/main" id="{D15EBC34-4D6C-46F8-8C08-F414FFDDF8CA}"/>
                </a:ext>
              </a:extLst>
            </p:cNvPr>
            <p:cNvCxnSpPr/>
            <p:nvPr/>
          </p:nvCxnSpPr>
          <p:spPr>
            <a:xfrm flipH="1">
              <a:off x="6481138" y="479468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20" name="Google Shape;451;p64">
              <a:extLst>
                <a:ext uri="{FF2B5EF4-FFF2-40B4-BE49-F238E27FC236}">
                  <a16:creationId xmlns:a16="http://schemas.microsoft.com/office/drawing/2014/main" id="{0A992D83-2FF3-4EE9-934E-8A0FBECD613B}"/>
                </a:ext>
              </a:extLst>
            </p:cNvPr>
            <p:cNvCxnSpPr/>
            <p:nvPr/>
          </p:nvCxnSpPr>
          <p:spPr>
            <a:xfrm>
              <a:off x="6481010" y="5029655"/>
              <a:ext cx="1736700" cy="62400"/>
            </a:xfrm>
            <a:prstGeom prst="straightConnector1">
              <a:avLst/>
            </a:prstGeom>
            <a:noFill/>
            <a:ln w="9525" cap="rnd" cmpd="sng">
              <a:solidFill>
                <a:schemeClr val="accent1"/>
              </a:solidFill>
              <a:prstDash val="solid"/>
              <a:round/>
              <a:headEnd type="none" w="sm" len="sm"/>
              <a:tailEnd type="triangle" w="med" len="med"/>
            </a:ln>
          </p:spPr>
        </p:cxnSp>
      </p:grpSp>
      <p:pic>
        <p:nvPicPr>
          <p:cNvPr id="27" name="Graphic 26" descr="User">
            <a:extLst>
              <a:ext uri="{FF2B5EF4-FFF2-40B4-BE49-F238E27FC236}">
                <a16:creationId xmlns:a16="http://schemas.microsoft.com/office/drawing/2014/main" id="{033275A8-9A2D-4EA6-8731-6B0D95DF37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65109" y="2850365"/>
            <a:ext cx="827975" cy="860424"/>
          </a:xfrm>
          <a:prstGeom prst="rect">
            <a:avLst/>
          </a:prstGeom>
        </p:spPr>
      </p:pic>
    </p:spTree>
    <p:extLst>
      <p:ext uri="{BB962C8B-B14F-4D97-AF65-F5344CB8AC3E}">
        <p14:creationId xmlns:p14="http://schemas.microsoft.com/office/powerpoint/2010/main" val="5574823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874D5212-D9B1-4320-9AB1-D080896E76A7}"/>
              </a:ext>
            </a:extLst>
          </p:cNvPr>
          <p:cNvSpPr>
            <a:spLocks noGrp="1"/>
          </p:cNvSpPr>
          <p:nvPr>
            <p:ph type="body" sz="quarter" idx="10"/>
          </p:nvPr>
        </p:nvSpPr>
        <p:spPr>
          <a:xfrm>
            <a:off x="274636" y="1002733"/>
            <a:ext cx="11887200" cy="5259901"/>
          </a:xfrm>
        </p:spPr>
        <p:txBody>
          <a:bodyPr/>
          <a:lstStyle/>
          <a:p>
            <a:r>
              <a:rPr lang="en-US" dirty="0"/>
              <a:t>Introducing WhiteNoise</a:t>
            </a:r>
          </a:p>
          <a:p>
            <a:pPr lvl="1"/>
            <a:r>
              <a:rPr lang="en-US" dirty="0"/>
              <a:t>An open source project </a:t>
            </a:r>
            <a:r>
              <a:rPr lang="en-US" dirty="0">
                <a:hlinkClick r:id="rId3"/>
              </a:rPr>
              <a:t>jointly developed</a:t>
            </a:r>
            <a:r>
              <a:rPr lang="en-US" dirty="0"/>
              <a:t> by Microsoft, </a:t>
            </a:r>
            <a:r>
              <a:rPr lang="en-US" u="sng" dirty="0">
                <a:solidFill>
                  <a:srgbClr val="215990"/>
                </a:solidFill>
                <a:hlinkClick r:id="rId4"/>
              </a:rPr>
              <a:t>Harvard’s Institute for Quantitative Social Science (IQSS)</a:t>
            </a:r>
            <a:r>
              <a:rPr lang="en-US" dirty="0"/>
              <a:t> and the </a:t>
            </a:r>
            <a:r>
              <a:rPr lang="en-US" b="0" i="0" u="sng" dirty="0">
                <a:solidFill>
                  <a:srgbClr val="215990"/>
                </a:solidFill>
                <a:effectLst/>
                <a:hlinkClick r:id="rId5"/>
              </a:rPr>
              <a:t>School of Engineering and Applied Sciences (SEAS)</a:t>
            </a:r>
            <a:r>
              <a:rPr lang="en-US" b="0" i="0" dirty="0">
                <a:solidFill>
                  <a:srgbClr val="444444"/>
                </a:solidFill>
                <a:effectLst/>
              </a:rPr>
              <a:t> and </a:t>
            </a:r>
            <a:endParaRPr lang="en-US" dirty="0"/>
          </a:p>
          <a:p>
            <a:pPr lvl="1"/>
            <a:r>
              <a:rPr lang="en-US" b="0" i="0" dirty="0">
                <a:solidFill>
                  <a:srgbClr val="41424E"/>
                </a:solidFill>
                <a:effectLst/>
                <a:latin typeface="Segoe UI" panose="020B0502040204020203" pitchFamily="34" charset="0"/>
              </a:rPr>
              <a:t>Currently supports scenarios where the data user is trusted by the data owner and wants to ensure that their releases or publications do not compromise privacy</a:t>
            </a: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sz="1200" dirty="0">
              <a:solidFill>
                <a:srgbClr val="41424E"/>
              </a:solidFill>
              <a:latin typeface="Segoe UI" panose="020B0502040204020203" pitchFamily="34" charset="0"/>
            </a:endParaRPr>
          </a:p>
          <a:p>
            <a:pPr marL="514350" lvl="2" indent="-285750">
              <a:buFont typeface="Arial" panose="020B0604020202020204" pitchFamily="34" charset="0"/>
              <a:buChar char="•"/>
            </a:pPr>
            <a:r>
              <a:rPr lang="en-US" sz="1400" b="0" i="0" dirty="0">
                <a:solidFill>
                  <a:srgbClr val="41424E"/>
                </a:solidFill>
                <a:effectLst/>
                <a:latin typeface="Segoe UI" panose="020B0502040204020203" pitchFamily="34" charset="0"/>
              </a:rPr>
              <a:t>Future releases will focus on hardened scenarios where the researcher or analyst is untrusted and does not have access to the data directly</a:t>
            </a:r>
          </a:p>
        </p:txBody>
      </p:sp>
      <p:pic>
        <p:nvPicPr>
          <p:cNvPr id="4" name="Picture 3">
            <a:extLst>
              <a:ext uri="{FF2B5EF4-FFF2-40B4-BE49-F238E27FC236}">
                <a16:creationId xmlns:a16="http://schemas.microsoft.com/office/drawing/2014/main" id="{3CB315A7-FD91-4EB6-AEE0-940D8CDDBFE6}"/>
              </a:ext>
            </a:extLst>
          </p:cNvPr>
          <p:cNvPicPr>
            <a:picLocks noChangeAspect="1"/>
          </p:cNvPicPr>
          <p:nvPr/>
        </p:nvPicPr>
        <p:blipFill>
          <a:blip r:embed="rId6"/>
          <a:stretch>
            <a:fillRect/>
          </a:stretch>
        </p:blipFill>
        <p:spPr>
          <a:xfrm>
            <a:off x="2700606" y="2505902"/>
            <a:ext cx="7035261" cy="2658673"/>
          </a:xfrm>
          <a:prstGeom prst="rect">
            <a:avLst/>
          </a:prstGeom>
        </p:spPr>
      </p:pic>
      <p:sp>
        <p:nvSpPr>
          <p:cNvPr id="6" name="TextBox 5">
            <a:extLst>
              <a:ext uri="{FF2B5EF4-FFF2-40B4-BE49-F238E27FC236}">
                <a16:creationId xmlns:a16="http://schemas.microsoft.com/office/drawing/2014/main" id="{FA568CAE-288F-4B3B-B123-13D9369DE16B}"/>
              </a:ext>
            </a:extLst>
          </p:cNvPr>
          <p:cNvSpPr txBox="1">
            <a:spLocks noChangeAspect="1"/>
          </p:cNvSpPr>
          <p:nvPr/>
        </p:nvSpPr>
        <p:spPr>
          <a:xfrm>
            <a:off x="4368091" y="5463726"/>
            <a:ext cx="1241555" cy="215444"/>
          </a:xfrm>
          <a:prstGeom prst="rect">
            <a:avLst/>
          </a:prstGeom>
          <a:noFill/>
        </p:spPr>
        <p:txBody>
          <a:bodyPr wrap="square" lIns="0" tIns="0" rIns="0" bIns="0" rtlCol="0">
            <a:spAutoFit/>
          </a:bodyPr>
          <a:lstStyle/>
          <a:p>
            <a:pPr algn="ctr"/>
            <a:r>
              <a:rPr lang="en-US" sz="1400" dirty="0">
                <a:solidFill>
                  <a:srgbClr val="0070C0"/>
                </a:solidFill>
                <a:latin typeface="Segoe UI Semibold" panose="020B0702040204020203" pitchFamily="34" charset="0"/>
                <a:cs typeface="Segoe UI Semibold" panose="020B0702040204020203" pitchFamily="34" charset="0"/>
              </a:rPr>
              <a:t>Add Noise</a:t>
            </a:r>
          </a:p>
        </p:txBody>
      </p:sp>
      <p:sp>
        <p:nvSpPr>
          <p:cNvPr id="7" name="TextBox 6">
            <a:extLst>
              <a:ext uri="{FF2B5EF4-FFF2-40B4-BE49-F238E27FC236}">
                <a16:creationId xmlns:a16="http://schemas.microsoft.com/office/drawing/2014/main" id="{3F408183-25B3-4E65-AEC0-5B53452EE601}"/>
              </a:ext>
            </a:extLst>
          </p:cNvPr>
          <p:cNvSpPr txBox="1">
            <a:spLocks noChangeAspect="1"/>
          </p:cNvSpPr>
          <p:nvPr/>
        </p:nvSpPr>
        <p:spPr>
          <a:xfrm>
            <a:off x="6599237" y="5463726"/>
            <a:ext cx="1510561" cy="215444"/>
          </a:xfrm>
          <a:prstGeom prst="rect">
            <a:avLst/>
          </a:prstGeom>
          <a:noFill/>
        </p:spPr>
        <p:txBody>
          <a:bodyPr wrap="square" lIns="0" tIns="0" rIns="0" bIns="0" rtlCol="0">
            <a:spAutoFit/>
          </a:bodyPr>
          <a:lstStyle/>
          <a:p>
            <a:pPr algn="l"/>
            <a:r>
              <a:rPr lang="en-US" sz="1400" dirty="0">
                <a:solidFill>
                  <a:srgbClr val="0070C0"/>
                </a:solidFill>
                <a:latin typeface="Segoe UI Semibold" panose="020B0702040204020203" pitchFamily="34" charset="0"/>
                <a:cs typeface="Segoe UI Semibold" panose="020B0702040204020203" pitchFamily="34" charset="0"/>
              </a:rPr>
              <a:t>Track Budget</a:t>
            </a:r>
          </a:p>
        </p:txBody>
      </p:sp>
      <p:sp>
        <p:nvSpPr>
          <p:cNvPr id="28" name="Title 27">
            <a:extLst>
              <a:ext uri="{FF2B5EF4-FFF2-40B4-BE49-F238E27FC236}">
                <a16:creationId xmlns:a16="http://schemas.microsoft.com/office/drawing/2014/main" id="{3311FD4C-E49C-404A-A286-E8FA74CDA7AF}"/>
              </a:ext>
            </a:extLst>
          </p:cNvPr>
          <p:cNvSpPr>
            <a:spLocks noGrp="1"/>
          </p:cNvSpPr>
          <p:nvPr>
            <p:ph type="title"/>
          </p:nvPr>
        </p:nvSpPr>
        <p:spPr/>
        <p:txBody>
          <a:bodyPr/>
          <a:lstStyle/>
          <a:p>
            <a:r>
              <a:rPr lang="en-US" dirty="0"/>
              <a:t>Differential Privacy for Machine Learning and Analytics</a:t>
            </a:r>
          </a:p>
        </p:txBody>
      </p:sp>
      <p:sp>
        <p:nvSpPr>
          <p:cNvPr id="33" name="Rectangle 32">
            <a:extLst>
              <a:ext uri="{FF2B5EF4-FFF2-40B4-BE49-F238E27FC236}">
                <a16:creationId xmlns:a16="http://schemas.microsoft.com/office/drawing/2014/main" id="{DF2143B3-B342-4431-96B3-2FF0462CA94B}"/>
              </a:ext>
            </a:extLst>
          </p:cNvPr>
          <p:cNvSpPr/>
          <p:nvPr/>
        </p:nvSpPr>
        <p:spPr>
          <a:xfrm>
            <a:off x="274639" y="6136976"/>
            <a:ext cx="4580100" cy="646331"/>
          </a:xfrm>
          <a:prstGeom prst="rect">
            <a:avLst/>
          </a:prstGeom>
        </p:spPr>
        <p:txBody>
          <a:bodyPr wrap="none">
            <a:spAutoFit/>
          </a:bodyPr>
          <a:lstStyle/>
          <a:p>
            <a:r>
              <a:rPr lang="fr-FR" dirty="0">
                <a:hlinkClick r:id="rId7"/>
              </a:rPr>
              <a:t>https://opendifferentialprivacy.github.io</a:t>
            </a:r>
            <a:endParaRPr lang="fr-FR" dirty="0"/>
          </a:p>
          <a:p>
            <a:r>
              <a:rPr lang="en-US" dirty="0">
                <a:latin typeface="Segoe UI" panose="020B0502040204020203" pitchFamily="34" charset="0"/>
                <a:cs typeface="Segoe UI" panose="020B0502040204020203" pitchFamily="34" charset="0"/>
                <a:hlinkClick r:id="rId8"/>
              </a:rPr>
              <a:t>https://github.com/opendifferentialprivacy</a:t>
            </a:r>
            <a:r>
              <a:rPr lang="en-US" dirty="0">
                <a:latin typeface="Segoe UI" panose="020B0502040204020203" pitchFamily="34" charset="0"/>
                <a:cs typeface="Segoe UI" panose="020B0502040204020203" pitchFamily="34" charset="0"/>
              </a:rPr>
              <a:t> </a:t>
            </a:r>
          </a:p>
        </p:txBody>
      </p:sp>
      <p:pic>
        <p:nvPicPr>
          <p:cNvPr id="35" name="Picture 34" descr="A close up of a logo&#10;&#10;Description automatically generated">
            <a:extLst>
              <a:ext uri="{FF2B5EF4-FFF2-40B4-BE49-F238E27FC236}">
                <a16:creationId xmlns:a16="http://schemas.microsoft.com/office/drawing/2014/main" id="{652384E7-A6ED-47D3-A3CD-E5B7DEBCE2B4}"/>
              </a:ext>
            </a:extLst>
          </p:cNvPr>
          <p:cNvPicPr>
            <a:picLocks noChangeAspect="1"/>
          </p:cNvPicPr>
          <p:nvPr/>
        </p:nvPicPr>
        <p:blipFill>
          <a:blip r:embed="rId9"/>
          <a:stretch>
            <a:fillRect/>
          </a:stretch>
        </p:blipFill>
        <p:spPr>
          <a:xfrm>
            <a:off x="9416164" y="6231227"/>
            <a:ext cx="2453329" cy="432940"/>
          </a:xfrm>
          <a:prstGeom prst="rect">
            <a:avLst/>
          </a:prstGeom>
        </p:spPr>
      </p:pic>
    </p:spTree>
    <p:extLst>
      <p:ext uri="{BB962C8B-B14F-4D97-AF65-F5344CB8AC3E}">
        <p14:creationId xmlns:p14="http://schemas.microsoft.com/office/powerpoint/2010/main" val="336964089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7" name="Rectangle 6">
            <a:extLst>
              <a:ext uri="{FF2B5EF4-FFF2-40B4-BE49-F238E27FC236}">
                <a16:creationId xmlns:a16="http://schemas.microsoft.com/office/drawing/2014/main" id="{59576A94-377A-4644-BB12-DAB5FD50CE6B}"/>
              </a:ext>
            </a:extLst>
          </p:cNvPr>
          <p:cNvSpPr/>
          <p:nvPr/>
        </p:nvSpPr>
        <p:spPr>
          <a:xfrm>
            <a:off x="7659741" y="1847236"/>
            <a:ext cx="1790700" cy="2743200"/>
          </a:xfrm>
          <a:prstGeom prst="rect">
            <a:avLst/>
          </a:prstGeom>
          <a:solidFill>
            <a:schemeClr val="bg1">
              <a:lumMod val="95000"/>
            </a:schemeClr>
          </a:solidFill>
          <a:ln>
            <a:solidFill>
              <a:schemeClr val="accent1">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9" name="Rectangle: Top Corners Rounded 8">
            <a:extLst>
              <a:ext uri="{FF2B5EF4-FFF2-40B4-BE49-F238E27FC236}">
                <a16:creationId xmlns:a16="http://schemas.microsoft.com/office/drawing/2014/main" id="{4BB4D5EC-AC94-4FA6-BB03-2629C063CBC3}"/>
              </a:ext>
            </a:extLst>
          </p:cNvPr>
          <p:cNvSpPr/>
          <p:nvPr/>
        </p:nvSpPr>
        <p:spPr>
          <a:xfrm>
            <a:off x="4049236" y="1714235"/>
            <a:ext cx="2476500" cy="3225800"/>
          </a:xfrm>
          <a:prstGeom prst="round2SameRect">
            <a:avLst/>
          </a:prstGeom>
          <a:solidFill>
            <a:schemeClr val="bg1">
              <a:lumMod val="85000"/>
            </a:schemeClr>
          </a:solidFill>
          <a:ln>
            <a:solidFill>
              <a:schemeClr val="accent2">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C6ABE68F-F098-4AD3-8C29-D3A15F338ADA}"/>
              </a:ext>
            </a:extLst>
          </p:cNvPr>
          <p:cNvSpPr txBox="1"/>
          <p:nvPr/>
        </p:nvSpPr>
        <p:spPr>
          <a:xfrm>
            <a:off x="4326673" y="1194566"/>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Privacy Module</a:t>
            </a:r>
          </a:p>
        </p:txBody>
      </p:sp>
      <p:sp>
        <p:nvSpPr>
          <p:cNvPr id="13" name="Rectangle 12">
            <a:extLst>
              <a:ext uri="{FF2B5EF4-FFF2-40B4-BE49-F238E27FC236}">
                <a16:creationId xmlns:a16="http://schemas.microsoft.com/office/drawing/2014/main" id="{D2E50825-EBA6-4E5C-B9A1-5F2DCD807E0E}"/>
              </a:ext>
            </a:extLst>
          </p:cNvPr>
          <p:cNvSpPr/>
          <p:nvPr/>
        </p:nvSpPr>
        <p:spPr>
          <a:xfrm>
            <a:off x="4320323" y="4090166"/>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r>
              <a:rPr lang="en-US" sz="1200" dirty="0">
                <a:solidFill>
                  <a:schemeClr val="bg1"/>
                </a:solidFill>
                <a:cs typeface="Segoe UI Light" panose="020B0502040204020203" pitchFamily="34" charset="0"/>
              </a:rPr>
              <a:t>Report</a:t>
            </a:r>
          </a:p>
        </p:txBody>
      </p:sp>
      <p:pic>
        <p:nvPicPr>
          <p:cNvPr id="15" name="Graphic 14" descr="Document">
            <a:extLst>
              <a:ext uri="{FF2B5EF4-FFF2-40B4-BE49-F238E27FC236}">
                <a16:creationId xmlns:a16="http://schemas.microsoft.com/office/drawing/2014/main" id="{5A7457E2-83A8-40DC-9935-C76F30E0B1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8299" y="4204466"/>
            <a:ext cx="457200" cy="457200"/>
          </a:xfrm>
          <a:prstGeom prst="rect">
            <a:avLst/>
          </a:prstGeom>
        </p:spPr>
      </p:pic>
      <p:cxnSp>
        <p:nvCxnSpPr>
          <p:cNvPr id="17" name="Connector: Elbow 16">
            <a:extLst>
              <a:ext uri="{FF2B5EF4-FFF2-40B4-BE49-F238E27FC236}">
                <a16:creationId xmlns:a16="http://schemas.microsoft.com/office/drawing/2014/main" id="{B22D9F2F-C667-4341-A507-C87E85EF2093}"/>
              </a:ext>
            </a:extLst>
          </p:cNvPr>
          <p:cNvCxnSpPr>
            <a:cxnSpLocks/>
            <a:stCxn id="13" idx="1"/>
          </p:cNvCxnSpPr>
          <p:nvPr/>
        </p:nvCxnSpPr>
        <p:spPr>
          <a:xfrm rot="10800000">
            <a:off x="2696231" y="3699990"/>
            <a:ext cx="1624092" cy="733076"/>
          </a:xfrm>
          <a:prstGeom prst="bentConnector3">
            <a:avLst>
              <a:gd name="adj1" fmla="val 5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Graphic 18" descr="Document">
            <a:extLst>
              <a:ext uri="{FF2B5EF4-FFF2-40B4-BE49-F238E27FC236}">
                <a16:creationId xmlns:a16="http://schemas.microsoft.com/office/drawing/2014/main" id="{11FEC494-4ADE-4FC3-94E1-43873BC402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4333" y="3400160"/>
            <a:ext cx="914400" cy="914400"/>
          </a:xfrm>
          <a:prstGeom prst="rect">
            <a:avLst/>
          </a:prstGeom>
        </p:spPr>
      </p:pic>
      <p:pic>
        <p:nvPicPr>
          <p:cNvPr id="21" name="Graphic 20" descr="Paper">
            <a:extLst>
              <a:ext uri="{FF2B5EF4-FFF2-40B4-BE49-F238E27FC236}">
                <a16:creationId xmlns:a16="http://schemas.microsoft.com/office/drawing/2014/main" id="{6539911E-A396-492B-80F1-B029A1BCE6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0469" y="2743935"/>
            <a:ext cx="914400" cy="914400"/>
          </a:xfrm>
          <a:prstGeom prst="rect">
            <a:avLst/>
          </a:prstGeom>
        </p:spPr>
      </p:pic>
      <p:pic>
        <p:nvPicPr>
          <p:cNvPr id="23" name="Graphic 22" descr="Abacus">
            <a:extLst>
              <a:ext uri="{FF2B5EF4-FFF2-40B4-BE49-F238E27FC236}">
                <a16:creationId xmlns:a16="http://schemas.microsoft.com/office/drawing/2014/main" id="{BC66D9C3-8B7C-41D5-A6A5-035C607E20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23755" y="2474569"/>
            <a:ext cx="914400" cy="914400"/>
          </a:xfrm>
          <a:prstGeom prst="rect">
            <a:avLst/>
          </a:prstGeom>
        </p:spPr>
      </p:pic>
      <p:sp>
        <p:nvSpPr>
          <p:cNvPr id="25" name="TextBox 24">
            <a:extLst>
              <a:ext uri="{FF2B5EF4-FFF2-40B4-BE49-F238E27FC236}">
                <a16:creationId xmlns:a16="http://schemas.microsoft.com/office/drawing/2014/main" id="{0E9233CB-C7AE-42CD-B3DA-498A1A8800E0}"/>
              </a:ext>
            </a:extLst>
          </p:cNvPr>
          <p:cNvSpPr txBox="1"/>
          <p:nvPr/>
        </p:nvSpPr>
        <p:spPr>
          <a:xfrm>
            <a:off x="7659741" y="2095464"/>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Budget Store</a:t>
            </a:r>
          </a:p>
        </p:txBody>
      </p:sp>
      <p:sp>
        <p:nvSpPr>
          <p:cNvPr id="27" name="TextBox 26">
            <a:extLst>
              <a:ext uri="{FF2B5EF4-FFF2-40B4-BE49-F238E27FC236}">
                <a16:creationId xmlns:a16="http://schemas.microsoft.com/office/drawing/2014/main" id="{27445477-CB9A-4220-8C04-15E8F9538F6B}"/>
              </a:ext>
            </a:extLst>
          </p:cNvPr>
          <p:cNvSpPr txBox="1"/>
          <p:nvPr/>
        </p:nvSpPr>
        <p:spPr>
          <a:xfrm>
            <a:off x="8702864" y="3100593"/>
            <a:ext cx="655950" cy="246221"/>
          </a:xfrm>
          <a:prstGeom prst="rect">
            <a:avLst/>
          </a:prstGeom>
          <a:noFill/>
        </p:spPr>
        <p:txBody>
          <a:bodyPr wrap="none" rtlCol="0">
            <a:spAutoFit/>
          </a:bodyPr>
          <a:lstStyle/>
          <a:p>
            <a:pPr algn="ctr"/>
            <a:r>
              <a:rPr lang="en-US" sz="1000" dirty="0">
                <a:solidFill>
                  <a:schemeClr val="accent1"/>
                </a:solidFill>
                <a:cs typeface="Segoe UI Light" panose="020B0502040204020203" pitchFamily="34" charset="0"/>
              </a:rPr>
              <a:t>BUDGET</a:t>
            </a:r>
          </a:p>
        </p:txBody>
      </p:sp>
      <p:sp>
        <p:nvSpPr>
          <p:cNvPr id="29" name="TextBox 28">
            <a:extLst>
              <a:ext uri="{FF2B5EF4-FFF2-40B4-BE49-F238E27FC236}">
                <a16:creationId xmlns:a16="http://schemas.microsoft.com/office/drawing/2014/main" id="{122EF8D2-E2AF-4612-A939-EFC480EF730B}"/>
              </a:ext>
            </a:extLst>
          </p:cNvPr>
          <p:cNvSpPr txBox="1"/>
          <p:nvPr/>
        </p:nvSpPr>
        <p:spPr>
          <a:xfrm>
            <a:off x="995054" y="4076433"/>
            <a:ext cx="877547"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User</a:t>
            </a:r>
          </a:p>
        </p:txBody>
      </p:sp>
      <p:sp>
        <p:nvSpPr>
          <p:cNvPr id="31" name="TextBox 30">
            <a:extLst>
              <a:ext uri="{FF2B5EF4-FFF2-40B4-BE49-F238E27FC236}">
                <a16:creationId xmlns:a16="http://schemas.microsoft.com/office/drawing/2014/main" id="{7A3512C1-D394-4200-BFB6-EAB03DED89F1}"/>
              </a:ext>
            </a:extLst>
          </p:cNvPr>
          <p:cNvSpPr txBox="1"/>
          <p:nvPr/>
        </p:nvSpPr>
        <p:spPr>
          <a:xfrm>
            <a:off x="10642829" y="4076433"/>
            <a:ext cx="1333500" cy="584775"/>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Private Dataset</a:t>
            </a:r>
          </a:p>
        </p:txBody>
      </p:sp>
      <p:cxnSp>
        <p:nvCxnSpPr>
          <p:cNvPr id="33" name="Connector: Elbow 32">
            <a:extLst>
              <a:ext uri="{FF2B5EF4-FFF2-40B4-BE49-F238E27FC236}">
                <a16:creationId xmlns:a16="http://schemas.microsoft.com/office/drawing/2014/main" id="{3D0595B1-0B1D-4CF2-BAF9-E24EE181502E}"/>
              </a:ext>
            </a:extLst>
          </p:cNvPr>
          <p:cNvCxnSpPr>
            <a:cxnSpLocks/>
          </p:cNvCxnSpPr>
          <p:nvPr/>
        </p:nvCxnSpPr>
        <p:spPr>
          <a:xfrm flipV="1">
            <a:off x="2789973" y="2340128"/>
            <a:ext cx="1521121" cy="937239"/>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C582DDA-B21D-4B94-85DF-1ED35F026891}"/>
              </a:ext>
            </a:extLst>
          </p:cNvPr>
          <p:cNvSpPr txBox="1"/>
          <p:nvPr/>
        </p:nvSpPr>
        <p:spPr>
          <a:xfrm>
            <a:off x="2111381" y="2909176"/>
            <a:ext cx="1396895" cy="276999"/>
          </a:xfrm>
          <a:prstGeom prst="rect">
            <a:avLst/>
          </a:prstGeom>
          <a:noFill/>
        </p:spPr>
        <p:txBody>
          <a:bodyPr wrap="square" rtlCol="0">
            <a:spAutoFit/>
          </a:bodyPr>
          <a:lstStyle/>
          <a:p>
            <a:r>
              <a:rPr lang="en-US" sz="1200" dirty="0">
                <a:cs typeface="Segoe UI Light" panose="020B0502040204020203" pitchFamily="34" charset="0"/>
              </a:rPr>
              <a:t>Submits a query</a:t>
            </a:r>
          </a:p>
        </p:txBody>
      </p:sp>
      <p:sp>
        <p:nvSpPr>
          <p:cNvPr id="37" name="TextBox 36">
            <a:extLst>
              <a:ext uri="{FF2B5EF4-FFF2-40B4-BE49-F238E27FC236}">
                <a16:creationId xmlns:a16="http://schemas.microsoft.com/office/drawing/2014/main" id="{5604C864-53DF-40E2-8CE4-C12949613360}"/>
              </a:ext>
            </a:extLst>
          </p:cNvPr>
          <p:cNvSpPr txBox="1"/>
          <p:nvPr/>
        </p:nvSpPr>
        <p:spPr>
          <a:xfrm>
            <a:off x="2158170" y="3898231"/>
            <a:ext cx="1260568" cy="646331"/>
          </a:xfrm>
          <a:prstGeom prst="rect">
            <a:avLst/>
          </a:prstGeom>
          <a:noFill/>
        </p:spPr>
        <p:txBody>
          <a:bodyPr wrap="square" rtlCol="0">
            <a:spAutoFit/>
          </a:bodyPr>
          <a:lstStyle/>
          <a:p>
            <a:r>
              <a:rPr lang="en-US" sz="1200" dirty="0">
                <a:cs typeface="Segoe UI Light" panose="020B0502040204020203" pitchFamily="34" charset="0"/>
              </a:rPr>
              <a:t>Receives a differentially private report</a:t>
            </a:r>
          </a:p>
        </p:txBody>
      </p:sp>
      <p:sp>
        <p:nvSpPr>
          <p:cNvPr id="39" name="Rectangle 38">
            <a:extLst>
              <a:ext uri="{FF2B5EF4-FFF2-40B4-BE49-F238E27FC236}">
                <a16:creationId xmlns:a16="http://schemas.microsoft.com/office/drawing/2014/main" id="{56F3748F-08CE-4164-89C4-269658873BE2}"/>
              </a:ext>
            </a:extLst>
          </p:cNvPr>
          <p:cNvSpPr/>
          <p:nvPr/>
        </p:nvSpPr>
        <p:spPr>
          <a:xfrm>
            <a:off x="4311094" y="3422351"/>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Mechanism adds noise</a:t>
            </a:r>
          </a:p>
        </p:txBody>
      </p:sp>
      <p:sp>
        <p:nvSpPr>
          <p:cNvPr id="41" name="Rectangle 40">
            <a:extLst>
              <a:ext uri="{FF2B5EF4-FFF2-40B4-BE49-F238E27FC236}">
                <a16:creationId xmlns:a16="http://schemas.microsoft.com/office/drawing/2014/main" id="{AB92CB21-4EC4-448C-B2EB-E3D89014BDC6}"/>
              </a:ext>
            </a:extLst>
          </p:cNvPr>
          <p:cNvSpPr/>
          <p:nvPr/>
        </p:nvSpPr>
        <p:spPr>
          <a:xfrm>
            <a:off x="4311094" y="2778872"/>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Private data</a:t>
            </a:r>
          </a:p>
        </p:txBody>
      </p:sp>
      <p:sp>
        <p:nvSpPr>
          <p:cNvPr id="43" name="Rectangle 42">
            <a:extLst>
              <a:ext uri="{FF2B5EF4-FFF2-40B4-BE49-F238E27FC236}">
                <a16:creationId xmlns:a16="http://schemas.microsoft.com/office/drawing/2014/main" id="{CAE0C61F-F1C0-4F2B-BA77-D2A8BE2C04A6}"/>
              </a:ext>
            </a:extLst>
          </p:cNvPr>
          <p:cNvSpPr/>
          <p:nvPr/>
        </p:nvSpPr>
        <p:spPr>
          <a:xfrm>
            <a:off x="4320323" y="1938778"/>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Dataset checks budget and access credentials</a:t>
            </a:r>
          </a:p>
        </p:txBody>
      </p:sp>
      <p:cxnSp>
        <p:nvCxnSpPr>
          <p:cNvPr id="45" name="Straight Arrow Connector 44">
            <a:extLst>
              <a:ext uri="{FF2B5EF4-FFF2-40B4-BE49-F238E27FC236}">
                <a16:creationId xmlns:a16="http://schemas.microsoft.com/office/drawing/2014/main" id="{FF5B40AC-AE22-4163-9992-BF980ED1D988}"/>
              </a:ext>
            </a:extLst>
          </p:cNvPr>
          <p:cNvCxnSpPr>
            <a:cxnSpLocks/>
            <a:stCxn id="43" idx="3"/>
          </p:cNvCxnSpPr>
          <p:nvPr/>
        </p:nvCxnSpPr>
        <p:spPr>
          <a:xfrm>
            <a:off x="6218973" y="2281678"/>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E19C150-8B5A-45C7-BBA4-325949153BCC}"/>
              </a:ext>
            </a:extLst>
          </p:cNvPr>
          <p:cNvSpPr txBox="1"/>
          <p:nvPr/>
        </p:nvSpPr>
        <p:spPr>
          <a:xfrm>
            <a:off x="6410371" y="1325432"/>
            <a:ext cx="1082420" cy="830997"/>
          </a:xfrm>
          <a:prstGeom prst="rect">
            <a:avLst/>
          </a:prstGeom>
          <a:noFill/>
        </p:spPr>
        <p:txBody>
          <a:bodyPr wrap="square" rtlCol="0">
            <a:spAutoFit/>
          </a:bodyPr>
          <a:lstStyle/>
          <a:p>
            <a:pPr algn="ctr"/>
            <a:r>
              <a:rPr lang="en-US" sz="1200" dirty="0">
                <a:cs typeface="Segoe UI Light" panose="020B0502040204020203" pitchFamily="34" charset="0"/>
              </a:rPr>
              <a:t>Checks budget and private compute</a:t>
            </a:r>
          </a:p>
        </p:txBody>
      </p:sp>
      <p:cxnSp>
        <p:nvCxnSpPr>
          <p:cNvPr id="49" name="Straight Arrow Connector 48">
            <a:extLst>
              <a:ext uri="{FF2B5EF4-FFF2-40B4-BE49-F238E27FC236}">
                <a16:creationId xmlns:a16="http://schemas.microsoft.com/office/drawing/2014/main" id="{3950742C-9D1E-41AF-B889-52C463383C59}"/>
              </a:ext>
            </a:extLst>
          </p:cNvPr>
          <p:cNvCxnSpPr>
            <a:cxnSpLocks/>
          </p:cNvCxnSpPr>
          <p:nvPr/>
        </p:nvCxnSpPr>
        <p:spPr>
          <a:xfrm>
            <a:off x="7428221" y="4915666"/>
            <a:ext cx="32258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B3F48C8-E814-43FD-9A19-63FED868A886}"/>
              </a:ext>
            </a:extLst>
          </p:cNvPr>
          <p:cNvCxnSpPr>
            <a:cxnSpLocks/>
          </p:cNvCxnSpPr>
          <p:nvPr/>
        </p:nvCxnSpPr>
        <p:spPr>
          <a:xfrm flipV="1">
            <a:off x="7428221" y="2597233"/>
            <a:ext cx="0" cy="23184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D1E3E78-6261-445D-BA38-8D2E99F67E8B}"/>
              </a:ext>
            </a:extLst>
          </p:cNvPr>
          <p:cNvCxnSpPr>
            <a:cxnSpLocks/>
          </p:cNvCxnSpPr>
          <p:nvPr/>
        </p:nvCxnSpPr>
        <p:spPr>
          <a:xfrm flipH="1">
            <a:off x="6344897" y="2597233"/>
            <a:ext cx="108332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69F4FF-489E-4EB6-A9DB-120D6F18E9D6}"/>
              </a:ext>
            </a:extLst>
          </p:cNvPr>
          <p:cNvSpPr txBox="1"/>
          <p:nvPr/>
        </p:nvSpPr>
        <p:spPr>
          <a:xfrm>
            <a:off x="7966476" y="5040916"/>
            <a:ext cx="1659388" cy="461665"/>
          </a:xfrm>
          <a:prstGeom prst="rect">
            <a:avLst/>
          </a:prstGeom>
          <a:noFill/>
        </p:spPr>
        <p:txBody>
          <a:bodyPr wrap="square" rtlCol="0">
            <a:spAutoFit/>
          </a:bodyPr>
          <a:lstStyle/>
          <a:p>
            <a:r>
              <a:rPr lang="en-US" sz="1200" dirty="0">
                <a:cs typeface="Segoe UI Light" panose="020B0502040204020203" pitchFamily="34" charset="0"/>
              </a:rPr>
              <a:t>Credentials to access the data</a:t>
            </a:r>
          </a:p>
        </p:txBody>
      </p:sp>
      <p:cxnSp>
        <p:nvCxnSpPr>
          <p:cNvPr id="57" name="Straight Arrow Connector 56">
            <a:extLst>
              <a:ext uri="{FF2B5EF4-FFF2-40B4-BE49-F238E27FC236}">
                <a16:creationId xmlns:a16="http://schemas.microsoft.com/office/drawing/2014/main" id="{DBF26F8B-75DA-46A6-9CDC-E84613AECD4D}"/>
              </a:ext>
            </a:extLst>
          </p:cNvPr>
          <p:cNvCxnSpPr>
            <a:cxnSpLocks/>
          </p:cNvCxnSpPr>
          <p:nvPr/>
        </p:nvCxnSpPr>
        <p:spPr>
          <a:xfrm>
            <a:off x="9450441" y="3430148"/>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E7197522-E4BA-4498-96BF-886850DB09F9}"/>
              </a:ext>
            </a:extLst>
          </p:cNvPr>
          <p:cNvCxnSpPr>
            <a:cxnSpLocks/>
          </p:cNvCxnSpPr>
          <p:nvPr/>
        </p:nvCxnSpPr>
        <p:spPr>
          <a:xfrm flipH="1">
            <a:off x="5274263" y="2625729"/>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11"/>
              </a:rPr>
              <a:t>https://opendifferentialprivacy.github.io</a:t>
            </a:r>
            <a:endParaRPr lang="fr-FR" dirty="0"/>
          </a:p>
          <a:p>
            <a:r>
              <a:rPr lang="en-US" dirty="0">
                <a:latin typeface="Segoe UI" panose="020B0502040204020203" pitchFamily="34" charset="0"/>
                <a:cs typeface="Segoe UI" panose="020B0502040204020203" pitchFamily="34" charset="0"/>
                <a:hlinkClick r:id="rId12"/>
              </a:rPr>
              <a:t>https://github.com/opendifferentialprivacy</a:t>
            </a:r>
            <a:r>
              <a:rPr lang="en-US" dirty="0">
                <a:latin typeface="Segoe UI" panose="020B0502040204020203" pitchFamily="34" charset="0"/>
                <a:cs typeface="Segoe UI" panose="020B0502040204020203" pitchFamily="34" charset="0"/>
              </a:rPr>
              <a:t> </a:t>
            </a:r>
          </a:p>
        </p:txBody>
      </p:sp>
      <p:pic>
        <p:nvPicPr>
          <p:cNvPr id="63" name="Graphic 62" descr="Database">
            <a:extLst>
              <a:ext uri="{FF2B5EF4-FFF2-40B4-BE49-F238E27FC236}">
                <a16:creationId xmlns:a16="http://schemas.microsoft.com/office/drawing/2014/main" id="{A7D0FC68-8288-46BB-823A-1A1F0FA33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2203" y="3070110"/>
            <a:ext cx="914400" cy="914400"/>
          </a:xfrm>
          <a:prstGeom prst="rect">
            <a:avLst/>
          </a:prstGeom>
        </p:spPr>
      </p:pic>
      <p:grpSp>
        <p:nvGrpSpPr>
          <p:cNvPr id="72" name="Graphic 9" descr="Target Audience">
            <a:extLst>
              <a:ext uri="{FF2B5EF4-FFF2-40B4-BE49-F238E27FC236}">
                <a16:creationId xmlns:a16="http://schemas.microsoft.com/office/drawing/2014/main" id="{0552CE85-9071-4C0A-A5F1-C9F3EE9CCC5C}"/>
              </a:ext>
            </a:extLst>
          </p:cNvPr>
          <p:cNvGrpSpPr/>
          <p:nvPr/>
        </p:nvGrpSpPr>
        <p:grpSpPr>
          <a:xfrm>
            <a:off x="1067523" y="3244943"/>
            <a:ext cx="800099" cy="573788"/>
            <a:chOff x="1176974" y="3522195"/>
            <a:chExt cx="800099" cy="573788"/>
          </a:xfrm>
        </p:grpSpPr>
        <p:sp>
          <p:nvSpPr>
            <p:cNvPr id="65" name="Freeform: Shape 64">
              <a:extLst>
                <a:ext uri="{FF2B5EF4-FFF2-40B4-BE49-F238E27FC236}">
                  <a16:creationId xmlns:a16="http://schemas.microsoft.com/office/drawing/2014/main" id="{30F34021-9865-4827-BDEB-0CDD1AE1BC52}"/>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1">
                <a:lumMod val="5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4554754-5AC8-4DE6-A645-8EAFEF8D3740}"/>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F3C18E-D5F5-4C63-9D0F-E424B512EA6C}"/>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D033925-776D-4EB3-B0B6-8D78561D1962}"/>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accent1"/>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6D668BF-8844-41AF-A342-73B7ED617944}"/>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accent1"/>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6F79DF0-03D2-4790-B37C-790D7BF41EEB}"/>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tx1">
                <a:lumMod val="50000"/>
              </a:scheme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E7B573D-03BD-44E6-ACBB-4FEE1D0C4933}"/>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tx1">
                <a:lumMod val="50000"/>
              </a:schemeClr>
            </a:solidFill>
            <a:ln w="9525" cap="flat">
              <a:noFill/>
              <a:prstDash val="solid"/>
              <a:miter/>
            </a:ln>
          </p:spPr>
          <p:txBody>
            <a:bodyPr rtlCol="0" anchor="ctr"/>
            <a:lstStyle/>
            <a:p>
              <a:endParaRPr lang="en-US"/>
            </a:p>
          </p:txBody>
        </p:sp>
      </p:grpSp>
      <p:cxnSp>
        <p:nvCxnSpPr>
          <p:cNvPr id="74" name="Straight Arrow Connector 73">
            <a:extLst>
              <a:ext uri="{FF2B5EF4-FFF2-40B4-BE49-F238E27FC236}">
                <a16:creationId xmlns:a16="http://schemas.microsoft.com/office/drawing/2014/main" id="{223405F8-2483-4E14-8377-CB7E372CE83A}"/>
              </a:ext>
            </a:extLst>
          </p:cNvPr>
          <p:cNvCxnSpPr>
            <a:cxnSpLocks/>
          </p:cNvCxnSpPr>
          <p:nvPr/>
        </p:nvCxnSpPr>
        <p:spPr>
          <a:xfrm flipH="1">
            <a:off x="5274263" y="3246665"/>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F30C89E-440B-4D10-AA22-854BB99C33C8}"/>
              </a:ext>
            </a:extLst>
          </p:cNvPr>
          <p:cNvCxnSpPr>
            <a:cxnSpLocks/>
          </p:cNvCxnSpPr>
          <p:nvPr/>
        </p:nvCxnSpPr>
        <p:spPr>
          <a:xfrm flipH="1">
            <a:off x="5274263" y="3895904"/>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Arc 77">
            <a:extLst>
              <a:ext uri="{FF2B5EF4-FFF2-40B4-BE49-F238E27FC236}">
                <a16:creationId xmlns:a16="http://schemas.microsoft.com/office/drawing/2014/main" id="{F6A39BAA-34E4-44BF-87C9-56514DB2C331}"/>
              </a:ext>
            </a:extLst>
          </p:cNvPr>
          <p:cNvSpPr/>
          <p:nvPr/>
        </p:nvSpPr>
        <p:spPr>
          <a:xfrm rot="2596578">
            <a:off x="-1463136" y="1142319"/>
            <a:ext cx="5026886" cy="5333103"/>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1A8037A6-F51F-44AB-80B3-661612E87146}"/>
              </a:ext>
            </a:extLst>
          </p:cNvPr>
          <p:cNvSpPr/>
          <p:nvPr/>
        </p:nvSpPr>
        <p:spPr>
          <a:xfrm rot="13437869">
            <a:off x="9865098" y="1142509"/>
            <a:ext cx="4902286" cy="5021359"/>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15"/>
          <a:stretch>
            <a:fillRect/>
          </a:stretch>
        </p:blipFill>
        <p:spPr>
          <a:xfrm>
            <a:off x="9416164" y="6231227"/>
            <a:ext cx="2453329" cy="432940"/>
          </a:xfrm>
          <a:prstGeom prst="rect">
            <a:avLst/>
          </a:prstGeom>
        </p:spPr>
      </p:pic>
      <p:sp>
        <p:nvSpPr>
          <p:cNvPr id="90" name="Oval 89">
            <a:extLst>
              <a:ext uri="{FF2B5EF4-FFF2-40B4-BE49-F238E27FC236}">
                <a16:creationId xmlns:a16="http://schemas.microsoft.com/office/drawing/2014/main" id="{CB002B9A-F43D-4FA7-BE7A-40AC55857C78}"/>
              </a:ext>
            </a:extLst>
          </p:cNvPr>
          <p:cNvSpPr/>
          <p:nvPr/>
        </p:nvSpPr>
        <p:spPr bwMode="auto">
          <a:xfrm>
            <a:off x="2205228" y="2564004"/>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1</a:t>
            </a:r>
          </a:p>
        </p:txBody>
      </p:sp>
      <p:sp>
        <p:nvSpPr>
          <p:cNvPr id="94" name="Oval 93">
            <a:extLst>
              <a:ext uri="{FF2B5EF4-FFF2-40B4-BE49-F238E27FC236}">
                <a16:creationId xmlns:a16="http://schemas.microsoft.com/office/drawing/2014/main" id="{997BD673-8FC5-498A-9789-3488AF39E666}"/>
              </a:ext>
            </a:extLst>
          </p:cNvPr>
          <p:cNvSpPr/>
          <p:nvPr/>
        </p:nvSpPr>
        <p:spPr bwMode="auto">
          <a:xfrm>
            <a:off x="2253952" y="352117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7</a:t>
            </a:r>
          </a:p>
        </p:txBody>
      </p:sp>
      <p:sp>
        <p:nvSpPr>
          <p:cNvPr id="96" name="Oval 95">
            <a:extLst>
              <a:ext uri="{FF2B5EF4-FFF2-40B4-BE49-F238E27FC236}">
                <a16:creationId xmlns:a16="http://schemas.microsoft.com/office/drawing/2014/main" id="{8882A0AB-57F4-4C3B-9A86-70806C631D6C}"/>
              </a:ext>
            </a:extLst>
          </p:cNvPr>
          <p:cNvSpPr/>
          <p:nvPr/>
        </p:nvSpPr>
        <p:spPr bwMode="auto">
          <a:xfrm>
            <a:off x="6590905" y="100289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2</a:t>
            </a:r>
          </a:p>
        </p:txBody>
      </p:sp>
      <p:cxnSp>
        <p:nvCxnSpPr>
          <p:cNvPr id="98" name="Straight Arrow Connector 97">
            <a:extLst>
              <a:ext uri="{FF2B5EF4-FFF2-40B4-BE49-F238E27FC236}">
                <a16:creationId xmlns:a16="http://schemas.microsoft.com/office/drawing/2014/main" id="{E419089C-C9B8-459A-BAA1-580A821779DB}"/>
              </a:ext>
            </a:extLst>
          </p:cNvPr>
          <p:cNvCxnSpPr>
            <a:cxnSpLocks/>
          </p:cNvCxnSpPr>
          <p:nvPr/>
        </p:nvCxnSpPr>
        <p:spPr>
          <a:xfrm>
            <a:off x="9444742" y="3560703"/>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5E71D232-0DC9-4DF7-A1BE-2F443D2564A4}"/>
              </a:ext>
            </a:extLst>
          </p:cNvPr>
          <p:cNvSpPr/>
          <p:nvPr/>
        </p:nvSpPr>
        <p:spPr bwMode="auto">
          <a:xfrm>
            <a:off x="9954400" y="3181973"/>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3</a:t>
            </a:r>
          </a:p>
        </p:txBody>
      </p:sp>
      <p:sp>
        <p:nvSpPr>
          <p:cNvPr id="104" name="Oval 103">
            <a:extLst>
              <a:ext uri="{FF2B5EF4-FFF2-40B4-BE49-F238E27FC236}">
                <a16:creationId xmlns:a16="http://schemas.microsoft.com/office/drawing/2014/main" id="{7F12678A-CB43-4186-9407-90DAA9C65A2F}"/>
              </a:ext>
            </a:extLst>
          </p:cNvPr>
          <p:cNvSpPr/>
          <p:nvPr/>
        </p:nvSpPr>
        <p:spPr bwMode="auto">
          <a:xfrm>
            <a:off x="7666918" y="5098702"/>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4</a:t>
            </a:r>
          </a:p>
        </p:txBody>
      </p:sp>
      <p:sp>
        <p:nvSpPr>
          <p:cNvPr id="106" name="Oval 105">
            <a:extLst>
              <a:ext uri="{FF2B5EF4-FFF2-40B4-BE49-F238E27FC236}">
                <a16:creationId xmlns:a16="http://schemas.microsoft.com/office/drawing/2014/main" id="{90D937CA-0FF6-47B2-AF1D-12E0BE400416}"/>
              </a:ext>
            </a:extLst>
          </p:cNvPr>
          <p:cNvSpPr/>
          <p:nvPr/>
        </p:nvSpPr>
        <p:spPr bwMode="auto">
          <a:xfrm>
            <a:off x="4163582" y="2867587"/>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5</a:t>
            </a:r>
          </a:p>
        </p:txBody>
      </p:sp>
      <p:sp>
        <p:nvSpPr>
          <p:cNvPr id="108" name="Oval 107">
            <a:extLst>
              <a:ext uri="{FF2B5EF4-FFF2-40B4-BE49-F238E27FC236}">
                <a16:creationId xmlns:a16="http://schemas.microsoft.com/office/drawing/2014/main" id="{9D9AC416-9F70-4D1F-832A-0E8494264FAF}"/>
              </a:ext>
            </a:extLst>
          </p:cNvPr>
          <p:cNvSpPr/>
          <p:nvPr/>
        </p:nvSpPr>
        <p:spPr bwMode="auto">
          <a:xfrm>
            <a:off x="4147402" y="3494912"/>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6</a:t>
            </a:r>
          </a:p>
        </p:txBody>
      </p:sp>
    </p:spTree>
    <p:extLst>
      <p:ext uri="{BB962C8B-B14F-4D97-AF65-F5344CB8AC3E}">
        <p14:creationId xmlns:p14="http://schemas.microsoft.com/office/powerpoint/2010/main" val="30992921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2" name="Text Placeholder 1">
            <a:extLst>
              <a:ext uri="{FF2B5EF4-FFF2-40B4-BE49-F238E27FC236}">
                <a16:creationId xmlns:a16="http://schemas.microsoft.com/office/drawing/2014/main" id="{38DAB2FA-316D-48F0-8882-9B27F77CF41E}"/>
              </a:ext>
            </a:extLst>
          </p:cNvPr>
          <p:cNvSpPr>
            <a:spLocks noGrp="1"/>
          </p:cNvSpPr>
          <p:nvPr>
            <p:ph type="body" sz="quarter" idx="10"/>
          </p:nvPr>
        </p:nvSpPr>
        <p:spPr>
          <a:xfrm>
            <a:off x="274638" y="1212850"/>
            <a:ext cx="6857999" cy="3348609"/>
          </a:xfrm>
        </p:spPr>
        <p:txBody>
          <a:bodyPr/>
          <a:lstStyle/>
          <a:p>
            <a:r>
              <a:rPr lang="en-US" b="0" i="0" u="sng" dirty="0">
                <a:solidFill>
                  <a:srgbClr val="006ECF"/>
                </a:solidFill>
                <a:effectLst/>
                <a:hlinkClick r:id="rId3"/>
              </a:rPr>
              <a:t>WhiteNoise Core</a:t>
            </a:r>
            <a:endParaRPr lang="en-US" b="0" i="0" dirty="0">
              <a:solidFill>
                <a:srgbClr val="41424E"/>
              </a:solidFill>
              <a:effectLst/>
            </a:endParaRP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 pluggable open source library of differentially private algorithms and mechanisms with implementations based on mature differential privacy research</a:t>
            </a: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APIs for defining an analysis and a validator for evaluating these analyses and composing the total privacy loss on a dataset</a:t>
            </a:r>
          </a:p>
          <a:p>
            <a:pPr lvl="1"/>
            <a:r>
              <a:rPr lang="en-US" b="0" i="0" dirty="0">
                <a:solidFill>
                  <a:srgbClr val="41424E"/>
                </a:solidFill>
                <a:effectLst/>
                <a:latin typeface="Segoe UI" panose="020B0502040204020203" pitchFamily="34" charset="0"/>
              </a:rPr>
              <a:t>WhiteNoise handles managing the budget for each query and adding the appropriate amount of noise-based budget</a:t>
            </a:r>
          </a:p>
          <a:p>
            <a:r>
              <a:rPr lang="en-US" b="0" i="0" u="sng" dirty="0">
                <a:solidFill>
                  <a:srgbClr val="006ECF"/>
                </a:solidFill>
                <a:effectLst/>
                <a:hlinkClick r:id="rId4"/>
              </a:rPr>
              <a:t>WhiteNoise System</a:t>
            </a:r>
            <a:endParaRPr lang="en-US" u="sng" dirty="0">
              <a:solidFill>
                <a:srgbClr val="41424E"/>
              </a:solidFill>
            </a:endParaRPr>
          </a:p>
          <a:p>
            <a:pPr lvl="1"/>
            <a:r>
              <a:rPr lang="en-US" b="0" i="0" dirty="0">
                <a:solidFill>
                  <a:srgbClr val="41424E"/>
                </a:solidFill>
                <a:effectLst/>
                <a:latin typeface="Segoe UI" panose="020B0502040204020203" pitchFamily="34" charset="0"/>
              </a:rPr>
              <a:t>System components to make it easier to interface with your data systems, including a SQL query dialect and connections to many common data sources, such as PostgreSQL, SQL Server, Spark, Presto, Pandas, and CSV files</a:t>
            </a:r>
          </a:p>
          <a:p>
            <a:r>
              <a:rPr lang="en-US" b="0" i="0" u="sng" dirty="0">
                <a:solidFill>
                  <a:srgbClr val="006ECF"/>
                </a:solidFill>
                <a:effectLst/>
                <a:hlinkClick r:id="rId5"/>
              </a:rPr>
              <a:t>WhiteNoise Samples</a:t>
            </a:r>
            <a:endParaRPr lang="en-US" u="sng" dirty="0">
              <a:solidFill>
                <a:srgbClr val="41424E"/>
              </a:solidFill>
            </a:endParaRPr>
          </a:p>
          <a:p>
            <a:pPr lvl="1"/>
            <a:r>
              <a:rPr lang="en-US" b="0" i="0" dirty="0">
                <a:solidFill>
                  <a:srgbClr val="41424E"/>
                </a:solidFill>
                <a:effectLst/>
                <a:latin typeface="Segoe UI" panose="020B0502040204020203" pitchFamily="34" charset="0"/>
              </a:rPr>
              <a:t>Example code and notebooks to demonstrate the use of the WhiteNoise platform, teach the properties of differential privacy, and highlight some of the nuances of the WhiteNoise implementation</a:t>
            </a:r>
          </a:p>
        </p:txBody>
      </p: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6"/>
              </a:rPr>
              <a:t>https://opendifferentialprivacy.github.io</a:t>
            </a:r>
            <a:endParaRPr lang="fr-FR" dirty="0"/>
          </a:p>
          <a:p>
            <a:r>
              <a:rPr lang="en-US" dirty="0">
                <a:latin typeface="Segoe UI" panose="020B0502040204020203" pitchFamily="34" charset="0"/>
                <a:cs typeface="Segoe UI" panose="020B0502040204020203" pitchFamily="34" charset="0"/>
                <a:hlinkClick r:id="rId7"/>
              </a:rPr>
              <a:t>https://github.com/opendifferentialprivacy</a:t>
            </a:r>
            <a:r>
              <a:rPr lang="en-US" dirty="0">
                <a:latin typeface="Segoe UI" panose="020B0502040204020203" pitchFamily="34" charset="0"/>
                <a:cs typeface="Segoe UI" panose="020B0502040204020203" pitchFamily="34" charset="0"/>
              </a:rPr>
              <a:t> </a:t>
            </a:r>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8"/>
          <a:stretch>
            <a:fillRect/>
          </a:stretch>
        </p:blipFill>
        <p:spPr>
          <a:xfrm>
            <a:off x="9416164" y="6231227"/>
            <a:ext cx="2453329" cy="432940"/>
          </a:xfrm>
          <a:prstGeom prst="rect">
            <a:avLst/>
          </a:prstGeom>
        </p:spPr>
      </p:pic>
      <p:pic>
        <p:nvPicPr>
          <p:cNvPr id="4" name="Content Placeholder 4" descr="A picture containing drawing&#10;&#10;Description automatically generated">
            <a:extLst>
              <a:ext uri="{FF2B5EF4-FFF2-40B4-BE49-F238E27FC236}">
                <a16:creationId xmlns:a16="http://schemas.microsoft.com/office/drawing/2014/main" id="{11804B06-7D17-4C43-ACF7-5F78D5FB0EFB}"/>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97772" y="1501053"/>
            <a:ext cx="6008687" cy="4244975"/>
          </a:xfrm>
          <a:prstGeom prst="rect">
            <a:avLst/>
          </a:prstGeom>
          <a:ln>
            <a:noFill/>
          </a:ln>
        </p:spPr>
      </p:pic>
    </p:spTree>
    <p:extLst>
      <p:ext uri="{BB962C8B-B14F-4D97-AF65-F5344CB8AC3E}">
        <p14:creationId xmlns:p14="http://schemas.microsoft.com/office/powerpoint/2010/main" val="203294865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F417-6C5A-46CC-BD37-51E32A34DEF2}"/>
              </a:ext>
            </a:extLst>
          </p:cNvPr>
          <p:cNvSpPr>
            <a:spLocks noGrp="1"/>
          </p:cNvSpPr>
          <p:nvPr>
            <p:ph type="title"/>
          </p:nvPr>
        </p:nvSpPr>
        <p:spPr>
          <a:xfrm>
            <a:off x="1417637" y="352425"/>
            <a:ext cx="10746566" cy="860424"/>
          </a:xfrm>
        </p:spPr>
        <p:txBody>
          <a:bodyPr/>
          <a:lstStyle/>
          <a:p>
            <a:r>
              <a:rPr lang="en-US" dirty="0" err="1"/>
              <a:t>OpenDP</a:t>
            </a:r>
            <a:br>
              <a:rPr lang="en-US" dirty="0"/>
            </a:br>
            <a:r>
              <a:rPr lang="en-US" sz="2400" dirty="0">
                <a:solidFill>
                  <a:srgbClr val="0072C6"/>
                </a:solidFill>
                <a:latin typeface="+mn-lt"/>
              </a:rPr>
              <a:t>Building an open source suite of tools for deploying differential privacy</a:t>
            </a:r>
            <a:endParaRPr lang="en-US" dirty="0">
              <a:solidFill>
                <a:srgbClr val="0072C6"/>
              </a:solidFill>
              <a:latin typeface="+mn-lt"/>
            </a:endParaRPr>
          </a:p>
        </p:txBody>
      </p:sp>
      <p:sp>
        <p:nvSpPr>
          <p:cNvPr id="5" name="Text Placeholder 4">
            <a:extLst>
              <a:ext uri="{FF2B5EF4-FFF2-40B4-BE49-F238E27FC236}">
                <a16:creationId xmlns:a16="http://schemas.microsoft.com/office/drawing/2014/main" id="{F1287E03-4091-415A-AAFD-8B1CEF45FAC9}"/>
              </a:ext>
            </a:extLst>
          </p:cNvPr>
          <p:cNvSpPr>
            <a:spLocks noGrp="1"/>
          </p:cNvSpPr>
          <p:nvPr>
            <p:ph type="body" sz="quarter" idx="10"/>
          </p:nvPr>
        </p:nvSpPr>
        <p:spPr>
          <a:xfrm>
            <a:off x="274639" y="1668462"/>
            <a:ext cx="11201398" cy="2516073"/>
          </a:xfrm>
        </p:spPr>
        <p:txBody>
          <a:bodyPr/>
          <a:lstStyle/>
          <a:p>
            <a:pPr>
              <a:spcBef>
                <a:spcPts val="1200"/>
              </a:spcBef>
            </a:pPr>
            <a:r>
              <a:rPr lang="en-US" dirty="0"/>
              <a:t>A </a:t>
            </a:r>
            <a:r>
              <a:rPr lang="en-US" dirty="0">
                <a:solidFill>
                  <a:schemeClr val="tx1"/>
                </a:solidFill>
              </a:rPr>
              <a:t>community effort </a:t>
            </a:r>
            <a:r>
              <a:rPr lang="fr-FR" dirty="0"/>
              <a:t>in </a:t>
            </a:r>
            <a:r>
              <a:rPr lang="fr-FR" b="0" i="0" u="sng" dirty="0">
                <a:solidFill>
                  <a:srgbClr val="215990"/>
                </a:solidFill>
                <a:effectLst/>
                <a:hlinkClick r:id="rId2"/>
              </a:rPr>
              <a:t>partnership </a:t>
            </a:r>
            <a:r>
              <a:rPr lang="fr-FR" b="0" i="0" u="sng" dirty="0" err="1">
                <a:solidFill>
                  <a:srgbClr val="215990"/>
                </a:solidFill>
                <a:effectLst/>
                <a:hlinkClick r:id="rId2"/>
              </a:rPr>
              <a:t>with</a:t>
            </a:r>
            <a:r>
              <a:rPr lang="fr-FR" b="0" i="0" u="sng" dirty="0">
                <a:solidFill>
                  <a:srgbClr val="215990"/>
                </a:solidFill>
                <a:effectLst/>
                <a:hlinkClick r:id="rId2"/>
              </a:rPr>
              <a:t> Microsoft</a:t>
            </a:r>
            <a:r>
              <a:rPr lang="fr-FR" b="0" i="0" dirty="0">
                <a:solidFill>
                  <a:srgbClr val="444444"/>
                </a:solidFill>
                <a:effectLst/>
              </a:rPr>
              <a:t> </a:t>
            </a:r>
            <a:r>
              <a:rPr lang="en-US" dirty="0"/>
              <a:t>to build a trustworthy and open-source </a:t>
            </a:r>
            <a:r>
              <a:rPr lang="en-US" dirty="0">
                <a:solidFill>
                  <a:schemeClr val="tx1"/>
                </a:solidFill>
              </a:rPr>
              <a:t>suite of differential privacy tools </a:t>
            </a:r>
            <a:r>
              <a:rPr lang="en-US" dirty="0"/>
              <a:t>that can be easily adopted by custodians of sensitive data to make it available for research and exploration in the public interest</a:t>
            </a:r>
          </a:p>
          <a:p>
            <a:pPr lvl="1">
              <a:spcBef>
                <a:spcPts val="300"/>
              </a:spcBef>
            </a:pPr>
            <a:r>
              <a:rPr lang="en-US" dirty="0">
                <a:solidFill>
                  <a:srgbClr val="444444"/>
                </a:solidFill>
              </a:rPr>
              <a:t>I</a:t>
            </a:r>
            <a:r>
              <a:rPr lang="en-US" b="0" i="0" dirty="0">
                <a:solidFill>
                  <a:srgbClr val="444444"/>
                </a:solidFill>
                <a:effectLst/>
              </a:rPr>
              <a:t>ncubated by Harvard University’s </a:t>
            </a:r>
            <a:r>
              <a:rPr lang="en-US" b="0" i="0" u="sng" dirty="0">
                <a:solidFill>
                  <a:srgbClr val="215990"/>
                </a:solidFill>
                <a:effectLst/>
                <a:hlinkClick r:id="rId3"/>
              </a:rPr>
              <a:t>Privacy Tools</a:t>
            </a:r>
            <a:r>
              <a:rPr lang="en-US" b="0" i="0" dirty="0">
                <a:solidFill>
                  <a:srgbClr val="444444"/>
                </a:solidFill>
                <a:effectLst/>
              </a:rPr>
              <a:t> and </a:t>
            </a:r>
            <a:r>
              <a:rPr lang="en-US" b="0" i="0" u="sng" dirty="0">
                <a:solidFill>
                  <a:srgbClr val="215990"/>
                </a:solidFill>
                <a:effectLst/>
                <a:hlinkClick r:id="rId4"/>
              </a:rPr>
              <a:t>Privacy Insights</a:t>
            </a:r>
            <a:r>
              <a:rPr lang="en-US" b="0" i="0" dirty="0">
                <a:solidFill>
                  <a:srgbClr val="444444"/>
                </a:solidFill>
                <a:effectLst/>
              </a:rPr>
              <a:t> projects (at </a:t>
            </a:r>
            <a:r>
              <a:rPr lang="en-US" b="0" i="0" u="sng" dirty="0">
                <a:solidFill>
                  <a:srgbClr val="215990"/>
                </a:solidFill>
                <a:effectLst/>
                <a:hlinkClick r:id="rId5"/>
              </a:rPr>
              <a:t>SEAS</a:t>
            </a:r>
            <a:r>
              <a:rPr lang="en-US" b="0" i="0" dirty="0">
                <a:solidFill>
                  <a:srgbClr val="444444"/>
                </a:solidFill>
                <a:effectLst/>
              </a:rPr>
              <a:t> and </a:t>
            </a:r>
            <a:r>
              <a:rPr lang="en-US" b="0" i="0" u="sng" dirty="0">
                <a:solidFill>
                  <a:srgbClr val="215990"/>
                </a:solidFill>
                <a:effectLst/>
                <a:hlinkClick r:id="rId6"/>
              </a:rPr>
              <a:t>IQSS</a:t>
            </a:r>
            <a:r>
              <a:rPr lang="en-US" b="0" i="0" dirty="0">
                <a:solidFill>
                  <a:srgbClr val="444444"/>
                </a:solidFill>
                <a:effectLst/>
              </a:rPr>
              <a:t>)</a:t>
            </a:r>
          </a:p>
          <a:p>
            <a:pPr lvl="1">
              <a:spcBef>
                <a:spcPts val="300"/>
              </a:spcBef>
            </a:pPr>
            <a:r>
              <a:rPr lang="en-US" dirty="0"/>
              <a:t>With stakeholders and contributors from across academia, industry, and government</a:t>
            </a:r>
          </a:p>
          <a:p>
            <a:pPr lvl="1">
              <a:spcBef>
                <a:spcPts val="300"/>
              </a:spcBef>
            </a:pPr>
            <a:r>
              <a:rPr lang="en-US" dirty="0"/>
              <a:t>Plan to design, implement, and govern an “</a:t>
            </a:r>
            <a:r>
              <a:rPr lang="en-US" dirty="0" err="1"/>
              <a:t>OpenDP</a:t>
            </a:r>
            <a:r>
              <a:rPr lang="en-US" dirty="0"/>
              <a:t> Commons” that includes a library of differentially private algorithms and other general-purpose tools for use in end-to-end differential privacy systems</a:t>
            </a:r>
          </a:p>
        </p:txBody>
      </p:sp>
      <p:pic>
        <p:nvPicPr>
          <p:cNvPr id="4" name="Graphic 3">
            <a:extLst>
              <a:ext uri="{FF2B5EF4-FFF2-40B4-BE49-F238E27FC236}">
                <a16:creationId xmlns:a16="http://schemas.microsoft.com/office/drawing/2014/main" id="{42185A81-14E3-4456-8876-7B044E3949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7037" y="294581"/>
            <a:ext cx="906232" cy="1030288"/>
          </a:xfrm>
          <a:prstGeom prst="rect">
            <a:avLst/>
          </a:prstGeom>
        </p:spPr>
      </p:pic>
      <p:pic>
        <p:nvPicPr>
          <p:cNvPr id="2050" name="Picture 2">
            <a:extLst>
              <a:ext uri="{FF2B5EF4-FFF2-40B4-BE49-F238E27FC236}">
                <a16:creationId xmlns:a16="http://schemas.microsoft.com/office/drawing/2014/main" id="{9E1F0D4C-70C5-4FBE-82E6-5DA3EBB03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745" y="5935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45E111-A30B-465F-A992-4C9A176B6CA7}"/>
              </a:ext>
            </a:extLst>
          </p:cNvPr>
          <p:cNvSpPr txBox="1"/>
          <p:nvPr/>
        </p:nvSpPr>
        <p:spPr>
          <a:xfrm>
            <a:off x="427037" y="6160571"/>
            <a:ext cx="6217920" cy="369332"/>
          </a:xfrm>
          <a:prstGeom prst="rect">
            <a:avLst/>
          </a:prstGeom>
          <a:noFill/>
        </p:spPr>
        <p:txBody>
          <a:bodyPr wrap="square">
            <a:spAutoFit/>
          </a:bodyPr>
          <a:lstStyle/>
          <a:p>
            <a:r>
              <a:rPr lang="fr-FR" dirty="0">
                <a:hlinkClick r:id="rId10"/>
              </a:rPr>
              <a:t>https://projects.iq.harvard.edu/opendp</a:t>
            </a:r>
            <a:endParaRPr lang="en-US" dirty="0"/>
          </a:p>
        </p:txBody>
      </p:sp>
    </p:spTree>
    <p:extLst>
      <p:ext uri="{BB962C8B-B14F-4D97-AF65-F5344CB8AC3E}">
        <p14:creationId xmlns:p14="http://schemas.microsoft.com/office/powerpoint/2010/main" val="311561789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6" name="Text Placeholder 5">
            <a:extLst>
              <a:ext uri="{FF2B5EF4-FFF2-40B4-BE49-F238E27FC236}">
                <a16:creationId xmlns:a16="http://schemas.microsoft.com/office/drawing/2014/main" id="{2991F7AE-A62F-4667-9181-350082A9F113}"/>
              </a:ext>
            </a:extLst>
          </p:cNvPr>
          <p:cNvSpPr>
            <a:spLocks noGrp="1"/>
          </p:cNvSpPr>
          <p:nvPr>
            <p:ph type="body" sz="quarter" idx="10"/>
          </p:nvPr>
        </p:nvSpPr>
        <p:spPr>
          <a:xfrm>
            <a:off x="274638" y="1212850"/>
            <a:ext cx="11887200" cy="3754874"/>
          </a:xfrm>
        </p:spPr>
        <p:txBody>
          <a:bodyPr/>
          <a:lstStyle/>
          <a:p>
            <a:r>
              <a:rPr lang="en-US" dirty="0"/>
              <a:t>Differential Privacy: series of lecture form Cynthia </a:t>
            </a:r>
            <a:r>
              <a:rPr lang="en-US" dirty="0" err="1"/>
              <a:t>Dwork</a:t>
            </a:r>
            <a:r>
              <a:rPr lang="en-US" dirty="0"/>
              <a:t> (Microsoft Research)</a:t>
            </a:r>
          </a:p>
          <a:p>
            <a:pPr lvl="1"/>
            <a:r>
              <a:rPr lang="en-US" dirty="0">
                <a:hlinkClick r:id="rId3"/>
              </a:rPr>
              <a:t>Lecture 1</a:t>
            </a:r>
            <a:r>
              <a:rPr lang="en-US" dirty="0"/>
              <a:t>, </a:t>
            </a:r>
            <a:r>
              <a:rPr lang="en-US" dirty="0">
                <a:hlinkClick r:id="rId4"/>
              </a:rPr>
              <a:t>Lecture 2</a:t>
            </a:r>
            <a:r>
              <a:rPr lang="en-US" dirty="0"/>
              <a:t>, </a:t>
            </a:r>
            <a:r>
              <a:rPr lang="en-US" dirty="0">
                <a:hlinkClick r:id="rId5"/>
              </a:rPr>
              <a:t>Lecture 3</a:t>
            </a:r>
            <a:r>
              <a:rPr lang="en-US" dirty="0"/>
              <a:t>, and </a:t>
            </a:r>
            <a:r>
              <a:rPr lang="en-US" dirty="0">
                <a:hlinkClick r:id="rId6"/>
              </a:rPr>
              <a:t>Lecture 4</a:t>
            </a:r>
            <a:endParaRPr lang="en-US" dirty="0"/>
          </a:p>
          <a:p>
            <a:pPr>
              <a:spcBef>
                <a:spcPts val="1200"/>
              </a:spcBef>
            </a:pPr>
            <a:r>
              <a:rPr lang="en-US" dirty="0"/>
              <a:t>WhiteNoise project:</a:t>
            </a:r>
          </a:p>
          <a:p>
            <a:pPr lvl="1"/>
            <a:r>
              <a:rPr lang="en-US" dirty="0">
                <a:solidFill>
                  <a:srgbClr val="171717"/>
                </a:solidFill>
                <a:latin typeface="Segoe UI" panose="020B0502040204020203" pitchFamily="34" charset="0"/>
              </a:rPr>
              <a:t>Introducing WhiteNoise: the new differential privacy platform from Microsoft and Harvard’s </a:t>
            </a:r>
            <a:r>
              <a:rPr lang="en-US" dirty="0" err="1">
                <a:solidFill>
                  <a:srgbClr val="171717"/>
                </a:solidFill>
                <a:latin typeface="Segoe UI" panose="020B0502040204020203" pitchFamily="34" charset="0"/>
              </a:rPr>
              <a:t>OpenDP</a:t>
            </a:r>
            <a:endParaRPr lang="en-US" dirty="0">
              <a:solidFill>
                <a:srgbClr val="171717"/>
              </a:solidFill>
              <a:latin typeface="Segoe UI" panose="020B0502040204020203" pitchFamily="34" charset="0"/>
            </a:endParaRPr>
          </a:p>
          <a:p>
            <a:pPr lvl="1"/>
            <a:r>
              <a:rPr lang="fr-FR" dirty="0">
                <a:hlinkClick r:id="rId7"/>
              </a:rPr>
              <a:t>https://cloudblogs.microsoft.com/opensource/2020/05/19/new-differential-privacy-platform-microsoft-harvard-opendp/</a:t>
            </a:r>
            <a:r>
              <a:rPr lang="fr-FR" dirty="0"/>
              <a:t>  </a:t>
            </a:r>
            <a:endParaRPr lang="en-US" dirty="0"/>
          </a:p>
          <a:p>
            <a:pPr lvl="1">
              <a:spcBef>
                <a:spcPts val="1200"/>
              </a:spcBef>
            </a:pPr>
            <a:r>
              <a:rPr lang="en-US" dirty="0">
                <a:solidFill>
                  <a:srgbClr val="171717"/>
                </a:solidFill>
                <a:latin typeface="Segoe UI" panose="020B0502040204020203" pitchFamily="34" charset="0"/>
              </a:rPr>
              <a:t>Preserve data privacy by using differential privacy and the WhiteNoise package</a:t>
            </a:r>
          </a:p>
          <a:p>
            <a:pPr lvl="1"/>
            <a:r>
              <a:rPr lang="en-US" dirty="0">
                <a:hlinkClick r:id="rId8"/>
              </a:rPr>
              <a:t>https://docs.microsoft.com/azure/machine-learning/concept-differential-privacy</a:t>
            </a:r>
            <a:endParaRPr lang="en-US" dirty="0"/>
          </a:p>
          <a:p>
            <a:pPr lvl="1">
              <a:spcBef>
                <a:spcPts val="1200"/>
              </a:spcBef>
            </a:pPr>
            <a:r>
              <a:rPr lang="en-US" dirty="0">
                <a:solidFill>
                  <a:srgbClr val="171717"/>
                </a:solidFill>
                <a:latin typeface="Segoe UI" panose="020B0502040204020203" pitchFamily="34" charset="0"/>
              </a:rPr>
              <a:t>Use differential privacy in Azure Machine Learning</a:t>
            </a:r>
            <a:endParaRPr lang="en-US" dirty="0">
              <a:hlinkClick r:id="rId9"/>
            </a:endParaRPr>
          </a:p>
          <a:p>
            <a:pPr lvl="1"/>
            <a:r>
              <a:rPr lang="en-US" dirty="0">
                <a:hlinkClick r:id="rId9"/>
              </a:rPr>
              <a:t>https://docs.microsoft.com/azure/machine-learning/how-to-differential-privacy</a:t>
            </a:r>
            <a:endParaRPr lang="en-US" dirty="0"/>
          </a:p>
          <a:p>
            <a:pPr lvl="1">
              <a:spcBef>
                <a:spcPts val="1200"/>
              </a:spcBef>
            </a:pPr>
            <a:r>
              <a:rPr lang="en-US" dirty="0">
                <a:solidFill>
                  <a:srgbClr val="171717"/>
                </a:solidFill>
                <a:latin typeface="Segoe UI" panose="020B0502040204020203" pitchFamily="34" charset="0"/>
              </a:rPr>
              <a:t>WhiteNoise: A Platform for Differential Privacy</a:t>
            </a:r>
            <a:endParaRPr lang="en-US" dirty="0"/>
          </a:p>
          <a:p>
            <a:pPr lvl="1"/>
            <a:r>
              <a:rPr lang="en-US" dirty="0">
                <a:hlinkClick r:id="rId10"/>
              </a:rPr>
              <a:t>Https://aka.ms/WhiteNoiseWhitePaper</a:t>
            </a:r>
            <a:endParaRPr lang="en-US" dirty="0"/>
          </a:p>
        </p:txBody>
      </p:sp>
    </p:spTree>
    <p:extLst>
      <p:ext uri="{BB962C8B-B14F-4D97-AF65-F5344CB8AC3E}">
        <p14:creationId xmlns:p14="http://schemas.microsoft.com/office/powerpoint/2010/main" val="41217699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quick conclusion of this Common Talk</a:t>
            </a:r>
          </a:p>
        </p:txBody>
      </p:sp>
      <p:graphicFrame>
        <p:nvGraphicFramePr>
          <p:cNvPr id="5" name="Google Shape;176;p38">
            <a:extLst>
              <a:ext uri="{FF2B5EF4-FFF2-40B4-BE49-F238E27FC236}">
                <a16:creationId xmlns:a16="http://schemas.microsoft.com/office/drawing/2014/main" id="{81F8954A-8375-4ED0-90C8-76BDF48224DB}"/>
              </a:ext>
            </a:extLst>
          </p:cNvPr>
          <p:cNvGraphicFramePr/>
          <p:nvPr>
            <p:extLst>
              <p:ext uri="{D42A27DB-BD31-4B8C-83A1-F6EECF244321}">
                <p14:modId xmlns:p14="http://schemas.microsoft.com/office/powerpoint/2010/main" val="1917499006"/>
              </p:ext>
            </p:extLst>
          </p:nvPr>
        </p:nvGraphicFramePr>
        <p:xfrm>
          <a:off x="884237" y="1897062"/>
          <a:ext cx="10287000" cy="4711802"/>
        </p:xfrm>
        <a:graphic>
          <a:graphicData uri="http://schemas.openxmlformats.org/drawingml/2006/table">
            <a:tbl>
              <a:tblPr firstRow="1" bandRow="1">
                <a:tableStyleId>{B301B821-A1FF-4177-AEE7-76D212191A09}</a:tableStyleId>
              </a:tblPr>
              <a:tblGrid>
                <a:gridCol w="1728879">
                  <a:extLst>
                    <a:ext uri="{9D8B030D-6E8A-4147-A177-3AD203B41FA5}">
                      <a16:colId xmlns:a16="http://schemas.microsoft.com/office/drawing/2014/main" val="20000"/>
                    </a:ext>
                  </a:extLst>
                </a:gridCol>
                <a:gridCol w="2852707">
                  <a:extLst>
                    <a:ext uri="{9D8B030D-6E8A-4147-A177-3AD203B41FA5}">
                      <a16:colId xmlns:a16="http://schemas.microsoft.com/office/drawing/2014/main" val="1083597627"/>
                    </a:ext>
                  </a:extLst>
                </a:gridCol>
                <a:gridCol w="2852707">
                  <a:extLst>
                    <a:ext uri="{9D8B030D-6E8A-4147-A177-3AD203B41FA5}">
                      <a16:colId xmlns:a16="http://schemas.microsoft.com/office/drawing/2014/main" val="20003"/>
                    </a:ext>
                  </a:extLst>
                </a:gridCol>
                <a:gridCol w="2852707">
                  <a:extLst>
                    <a:ext uri="{9D8B030D-6E8A-4147-A177-3AD203B41FA5}">
                      <a16:colId xmlns:a16="http://schemas.microsoft.com/office/drawing/2014/main" val="1529271542"/>
                    </a:ext>
                  </a:extLst>
                </a:gridCol>
              </a:tblGrid>
              <a:tr h="967660">
                <a:tc>
                  <a:txBody>
                    <a:bodyPr/>
                    <a:lstStyle/>
                    <a:p>
                      <a:pPr marL="0" lvl="0" indent="0" algn="ctr" rtl="0">
                        <a:spcBef>
                          <a:spcPts val="0"/>
                        </a:spcBef>
                        <a:spcAft>
                          <a:spcPts val="0"/>
                        </a:spcAft>
                        <a:buNone/>
                      </a:pPr>
                      <a:endParaRPr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US" b="0" dirty="0">
                          <a:latin typeface="Segoe UI Semibold" panose="020B0702040204020203" pitchFamily="34" charset="0"/>
                          <a:cs typeface="Segoe UI Semibold" panose="020B0702040204020203" pitchFamily="34" charset="0"/>
                        </a:rPr>
                        <a:t>Confidential Computing (CC) </a:t>
                      </a:r>
                    </a:p>
                    <a:p>
                      <a:pPr marL="0" lvl="0" indent="0" algn="ctr" rtl="0">
                        <a:spcBef>
                          <a:spcPts val="0"/>
                        </a:spcBef>
                        <a:spcAft>
                          <a:spcPts val="0"/>
                        </a:spcAft>
                        <a:buNone/>
                      </a:pPr>
                      <a:r>
                        <a:rPr lang="en-US" sz="1600" b="0" dirty="0">
                          <a:latin typeface="Segoe UI Semibold" panose="020B0702040204020203" pitchFamily="34" charset="0"/>
                          <a:cs typeface="Segoe UI Semibold" panose="020B0702040204020203" pitchFamily="34" charset="0"/>
                        </a:rPr>
                        <a:t>(w/ secure hardware)</a:t>
                      </a:r>
                      <a:endParaRPr sz="1600" b="0" dirty="0">
                        <a:latin typeface="Segoe UI Semibold" panose="020B0702040204020203" pitchFamily="34" charset="0"/>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Homomorphic Encryption (HE)</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Secure Multi-Party Computation (MPC)</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extLst>
                  <a:ext uri="{0D108BD9-81ED-4DB2-BD59-A6C34878D82A}">
                    <a16:rowId xmlns:a16="http://schemas.microsoft.com/office/drawing/2014/main" val="10000"/>
                  </a:ext>
                </a:extLst>
              </a:tr>
              <a:tr h="590989">
                <a:tc>
                  <a:txBody>
                    <a:bodyPr/>
                    <a:lstStyle/>
                    <a:p>
                      <a:pPr marL="0" lvl="0" indent="0" algn="ctr" rtl="0">
                        <a:spcBef>
                          <a:spcPts val="0"/>
                        </a:spcBef>
                        <a:spcAft>
                          <a:spcPts val="0"/>
                        </a:spcAft>
                        <a:buNone/>
                      </a:pPr>
                      <a:r>
                        <a:rPr lang="en" sz="1600" dirty="0"/>
                        <a:t>Performance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fr-FR" sz="1600" dirty="0"/>
                        <a:t>-</a:t>
                      </a:r>
                      <a:endParaRPr lang="fr-F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Compute-bound</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Network-bound</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1"/>
                  </a:ext>
                </a:extLst>
              </a:tr>
              <a:tr h="703745">
                <a:tc>
                  <a:txBody>
                    <a:bodyPr/>
                    <a:lstStyle/>
                    <a:p>
                      <a:pPr marL="0" lvl="0" indent="0" algn="ctr" rtl="0">
                        <a:spcBef>
                          <a:spcPts val="0"/>
                        </a:spcBef>
                        <a:spcAft>
                          <a:spcPts val="0"/>
                        </a:spcAft>
                        <a:buNone/>
                      </a:pPr>
                      <a:r>
                        <a:rPr lang="en" sz="1600" dirty="0"/>
                        <a:t>Privacy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Trusted Hardware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 / Non-collusion</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2"/>
                  </a:ext>
                </a:extLst>
              </a:tr>
              <a:tr h="703745">
                <a:tc>
                  <a:txBody>
                    <a:bodyPr/>
                    <a:lstStyle/>
                    <a:p>
                      <a:pPr marL="0" lvl="0" indent="0" algn="ctr" rtl="0">
                        <a:spcBef>
                          <a:spcPts val="0"/>
                        </a:spcBef>
                        <a:spcAft>
                          <a:spcPts val="0"/>
                        </a:spcAft>
                        <a:buNone/>
                      </a:pPr>
                      <a:r>
                        <a:rPr lang="en" sz="1600" dirty="0"/>
                        <a:t>Non-interactive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solidFill>
                          <a:srgbClr val="38761D"/>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980000"/>
                          </a:solidFill>
                        </a:rPr>
                        <a:t>✘</a:t>
                      </a:r>
                      <a:endParaRPr sz="1600" dirty="0">
                        <a:solidFill>
                          <a:srgbClr val="98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3"/>
                  </a:ext>
                </a:extLst>
              </a:tr>
              <a:tr h="703745">
                <a:tc>
                  <a:txBody>
                    <a:bodyPr/>
                    <a:lstStyle/>
                    <a:p>
                      <a:pPr marL="0" lvl="0" indent="0" algn="ctr" rtl="0">
                        <a:spcBef>
                          <a:spcPts val="0"/>
                        </a:spcBef>
                        <a:spcAft>
                          <a:spcPts val="0"/>
                        </a:spcAft>
                        <a:buNone/>
                      </a:pPr>
                      <a:r>
                        <a:rPr lang="en" sz="1600" dirty="0"/>
                        <a:t>Cryptographic security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solidFill>
                            <a:srgbClr val="980000"/>
                          </a:solidFill>
                        </a:rPr>
                        <a:t>✘</a:t>
                      </a:r>
                      <a:endParaRPr sz="1600" dirty="0">
                        <a:solidFill>
                          <a:srgbClr val="980000"/>
                        </a:solidFill>
                      </a:endParaRPr>
                    </a:p>
                    <a:p>
                      <a:pPr marL="0" lvl="0" indent="0" algn="ctr" rtl="0">
                        <a:spcBef>
                          <a:spcPts val="0"/>
                        </a:spcBef>
                        <a:spcAft>
                          <a:spcPts val="0"/>
                        </a:spcAft>
                        <a:buNone/>
                      </a:pPr>
                      <a:r>
                        <a:rPr lang="en" sz="1600" dirty="0"/>
                        <a:t>(known attacks)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4"/>
                  </a:ext>
                </a:extLst>
              </a:tr>
              <a:tr h="1034248">
                <a:tc>
                  <a:txBody>
                    <a:bodyPr/>
                    <a:lstStyle/>
                    <a:p>
                      <a:pPr marL="0" lvl="0" indent="0" algn="ctr" rtl="0">
                        <a:spcBef>
                          <a:spcPts val="0"/>
                        </a:spcBef>
                        <a:spcAft>
                          <a:spcPts val="0"/>
                        </a:spcAft>
                        <a:buNone/>
                      </a:pPr>
                      <a:r>
                        <a:rPr lang="fr-FR" sz="1600" dirty="0"/>
                        <a:t>Pros &amp; Cons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Different Security Model</a:t>
                      </a:r>
                    </a:p>
                    <a:p>
                      <a:pPr algn="ctr"/>
                      <a:r>
                        <a:rPr lang="en-US" sz="1600" dirty="0">
                          <a:solidFill>
                            <a:srgbClr val="C00000"/>
                          </a:solidFill>
                        </a:rPr>
                        <a:t>Side-Channel Attacks</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600" dirty="0">
                          <a:solidFill>
                            <a:srgbClr val="C00000"/>
                          </a:solidFill>
                        </a:rPr>
                        <a:t>High Computation Overhead</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High Communication</a:t>
                      </a:r>
                    </a:p>
                    <a:p>
                      <a:pPr algn="ctr"/>
                      <a:r>
                        <a:rPr lang="en-US" sz="1600" dirty="0">
                          <a:solidFill>
                            <a:srgbClr val="C00000"/>
                          </a:solidFill>
                        </a:rPr>
                        <a:t>High Number of Interactions </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3183441735"/>
                  </a:ext>
                </a:extLst>
              </a:tr>
            </a:tbl>
          </a:graphicData>
        </a:graphic>
      </p:graphicFrame>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(mitigation) technologies’ topics</a:t>
            </a:r>
          </a:p>
        </p:txBody>
      </p:sp>
    </p:spTree>
    <p:extLst>
      <p:ext uri="{BB962C8B-B14F-4D97-AF65-F5344CB8AC3E}">
        <p14:creationId xmlns:p14="http://schemas.microsoft.com/office/powerpoint/2010/main" val="26172576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conclusion of this Common Talk</a:t>
            </a:r>
          </a:p>
        </p:txBody>
      </p:sp>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technologies’ topics</a:t>
            </a:r>
          </a:p>
        </p:txBody>
      </p:sp>
      <p:grpSp>
        <p:nvGrpSpPr>
          <p:cNvPr id="33" name="Group 32">
            <a:extLst>
              <a:ext uri="{FF2B5EF4-FFF2-40B4-BE49-F238E27FC236}">
                <a16:creationId xmlns:a16="http://schemas.microsoft.com/office/drawing/2014/main" id="{C167BAC7-6E68-4669-9283-242D7AD0C565}"/>
              </a:ext>
            </a:extLst>
          </p:cNvPr>
          <p:cNvGrpSpPr/>
          <p:nvPr/>
        </p:nvGrpSpPr>
        <p:grpSpPr>
          <a:xfrm>
            <a:off x="628060" y="2311880"/>
            <a:ext cx="11092666" cy="3499332"/>
            <a:chOff x="290430" y="2345243"/>
            <a:chExt cx="11092666" cy="3499332"/>
          </a:xfrm>
        </p:grpSpPr>
        <p:grpSp>
          <p:nvGrpSpPr>
            <p:cNvPr id="4" name="Group 3">
              <a:extLst>
                <a:ext uri="{FF2B5EF4-FFF2-40B4-BE49-F238E27FC236}">
                  <a16:creationId xmlns:a16="http://schemas.microsoft.com/office/drawing/2014/main" id="{97E5A8C3-F4E2-4DC6-9DE1-E80F68D716C9}"/>
                </a:ext>
              </a:extLst>
            </p:cNvPr>
            <p:cNvGrpSpPr/>
            <p:nvPr/>
          </p:nvGrpSpPr>
          <p:grpSpPr>
            <a:xfrm>
              <a:off x="8035601" y="2345243"/>
              <a:ext cx="3347495" cy="3499332"/>
              <a:chOff x="668073" y="2245674"/>
              <a:chExt cx="3347495" cy="3499332"/>
            </a:xfrm>
          </p:grpSpPr>
          <p:sp>
            <p:nvSpPr>
              <p:cNvPr id="6" name="TextBox 5">
                <a:extLst>
                  <a:ext uri="{FF2B5EF4-FFF2-40B4-BE49-F238E27FC236}">
                    <a16:creationId xmlns:a16="http://schemas.microsoft.com/office/drawing/2014/main" id="{3E3B02E2-2996-4372-89D9-A50544BA0710}"/>
                  </a:ext>
                </a:extLst>
              </p:cNvPr>
              <p:cNvSpPr txBox="1"/>
              <p:nvPr/>
            </p:nvSpPr>
            <p:spPr>
              <a:xfrm>
                <a:off x="950573" y="2245674"/>
                <a:ext cx="2505814" cy="707886"/>
              </a:xfrm>
              <a:prstGeom prst="rect">
                <a:avLst/>
              </a:prstGeom>
              <a:noFill/>
            </p:spPr>
            <p:txBody>
              <a:bodyPr wrap="none" rtlCol="0">
                <a:spAutoFit/>
              </a:bodyPr>
              <a:lstStyle/>
              <a:p>
                <a:pPr algn="ctr"/>
                <a:r>
                  <a:rPr lang="en-US" sz="2000" dirty="0">
                    <a:latin typeface="Segoe UI Semibold" panose="020B0702040204020203" pitchFamily="34" charset="0"/>
                    <a:cs typeface="Segoe UI Semibold" panose="020B0702040204020203" pitchFamily="34" charset="0"/>
                  </a:rPr>
                  <a:t>Secure Multi Party </a:t>
                </a:r>
              </a:p>
              <a:p>
                <a:pPr algn="ctr"/>
                <a:r>
                  <a:rPr lang="en-US" sz="2000" dirty="0">
                    <a:latin typeface="Segoe UI Semibold" panose="020B0702040204020203" pitchFamily="34" charset="0"/>
                    <a:cs typeface="Segoe UI Semibold" panose="020B0702040204020203" pitchFamily="34" charset="0"/>
                  </a:rPr>
                  <a:t>Computation (MPC)</a:t>
                </a:r>
              </a:p>
            </p:txBody>
          </p:sp>
          <p:sp>
            <p:nvSpPr>
              <p:cNvPr id="9" name="Oval 8">
                <a:extLst>
                  <a:ext uri="{FF2B5EF4-FFF2-40B4-BE49-F238E27FC236}">
                    <a16:creationId xmlns:a16="http://schemas.microsoft.com/office/drawing/2014/main" id="{6986B23E-B7A8-444E-B072-1D071B3F63C4}"/>
                  </a:ext>
                </a:extLst>
              </p:cNvPr>
              <p:cNvSpPr/>
              <p:nvPr/>
            </p:nvSpPr>
            <p:spPr>
              <a:xfrm>
                <a:off x="2239040" y="469423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CAF7CD5B-CF97-484B-B2E0-E54B7FAF72BA}"/>
                  </a:ext>
                </a:extLst>
              </p:cNvPr>
              <p:cNvCxnSpPr>
                <a:cxnSpLocks/>
                <a:stCxn id="9" idx="0"/>
              </p:cNvCxnSpPr>
              <p:nvPr/>
            </p:nvCxnSpPr>
            <p:spPr>
              <a:xfrm flipH="1" flipV="1">
                <a:off x="2340639" y="4049074"/>
                <a:ext cx="5081" cy="6451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A645BED-90B0-4E88-BB98-12BB78ABCB9C}"/>
                  </a:ext>
                </a:extLst>
              </p:cNvPr>
              <p:cNvCxnSpPr>
                <a:cxnSpLocks/>
                <a:stCxn id="9" idx="6"/>
              </p:cNvCxnSpPr>
              <p:nvPr/>
            </p:nvCxnSpPr>
            <p:spPr>
              <a:xfrm>
                <a:off x="2452400" y="4800914"/>
                <a:ext cx="594360" cy="3657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21F5E3ED-6C5B-4A39-B93D-2D942E37F09F}"/>
                  </a:ext>
                </a:extLst>
              </p:cNvPr>
              <p:cNvCxnSpPr>
                <a:cxnSpLocks/>
                <a:stCxn id="9" idx="2"/>
                <a:endCxn id="15" idx="0"/>
              </p:cNvCxnSpPr>
              <p:nvPr/>
            </p:nvCxnSpPr>
            <p:spPr>
              <a:xfrm flipH="1">
                <a:off x="1447293" y="4800914"/>
                <a:ext cx="791747" cy="57476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B9998DFD-CEB5-44EB-AA25-D87F8582D215}"/>
                  </a:ext>
                </a:extLst>
              </p:cNvPr>
              <p:cNvSpPr txBox="1"/>
              <p:nvPr/>
            </p:nvSpPr>
            <p:spPr>
              <a:xfrm>
                <a:off x="1871601" y="365143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14" name="TextBox 13">
                <a:extLst>
                  <a:ext uri="{FF2B5EF4-FFF2-40B4-BE49-F238E27FC236}">
                    <a16:creationId xmlns:a16="http://schemas.microsoft.com/office/drawing/2014/main" id="{ECB59386-20B2-4F3D-9F65-1902EEA3D599}"/>
                  </a:ext>
                </a:extLst>
              </p:cNvPr>
              <p:cNvSpPr txBox="1"/>
              <p:nvPr/>
            </p:nvSpPr>
            <p:spPr>
              <a:xfrm>
                <a:off x="2545101" y="51311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15" name="TextBox 14">
                <a:extLst>
                  <a:ext uri="{FF2B5EF4-FFF2-40B4-BE49-F238E27FC236}">
                    <a16:creationId xmlns:a16="http://schemas.microsoft.com/office/drawing/2014/main" id="{F53737C3-C67B-4111-A40A-B40D3B08BE4E}"/>
                  </a:ext>
                </a:extLst>
              </p:cNvPr>
              <p:cNvSpPr txBox="1"/>
              <p:nvPr/>
            </p:nvSpPr>
            <p:spPr>
              <a:xfrm>
                <a:off x="668073" y="537567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grpSp>
        <p:grpSp>
          <p:nvGrpSpPr>
            <p:cNvPr id="32" name="Group 31">
              <a:extLst>
                <a:ext uri="{FF2B5EF4-FFF2-40B4-BE49-F238E27FC236}">
                  <a16:creationId xmlns:a16="http://schemas.microsoft.com/office/drawing/2014/main" id="{A9EEF784-7E8B-4CB8-BB93-A689421DF411}"/>
                </a:ext>
              </a:extLst>
            </p:cNvPr>
            <p:cNvGrpSpPr/>
            <p:nvPr/>
          </p:nvGrpSpPr>
          <p:grpSpPr>
            <a:xfrm>
              <a:off x="290430" y="2345243"/>
              <a:ext cx="7106775" cy="3420952"/>
              <a:chOff x="4233158" y="2246068"/>
              <a:chExt cx="7106775" cy="3420952"/>
            </a:xfrm>
          </p:grpSpPr>
          <p:sp>
            <p:nvSpPr>
              <p:cNvPr id="8" name="TextBox 7">
                <a:extLst>
                  <a:ext uri="{FF2B5EF4-FFF2-40B4-BE49-F238E27FC236}">
                    <a16:creationId xmlns:a16="http://schemas.microsoft.com/office/drawing/2014/main" id="{A38055D5-C350-4DC7-96F0-1E835D536139}"/>
                  </a:ext>
                </a:extLst>
              </p:cNvPr>
              <p:cNvSpPr txBox="1"/>
              <p:nvPr/>
            </p:nvSpPr>
            <p:spPr>
              <a:xfrm>
                <a:off x="4233158" y="2253540"/>
                <a:ext cx="3540615" cy="677108"/>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Confidential Computing (CC)</a:t>
                </a:r>
              </a:p>
              <a:p>
                <a:pPr algn="ctr"/>
                <a:r>
                  <a:rPr lang="en-US" dirty="0">
                    <a:latin typeface="Segoe UI Semibold" panose="020B0702040204020203" pitchFamily="34" charset="0"/>
                    <a:cs typeface="Segoe UI Semibold" panose="020B0702040204020203" pitchFamily="34" charset="0"/>
                  </a:rPr>
                  <a:t>w/ hardware enclaves</a:t>
                </a:r>
              </a:p>
            </p:txBody>
          </p:sp>
          <p:sp>
            <p:nvSpPr>
              <p:cNvPr id="16" name="Oval 15">
                <a:extLst>
                  <a:ext uri="{FF2B5EF4-FFF2-40B4-BE49-F238E27FC236}">
                    <a16:creationId xmlns:a16="http://schemas.microsoft.com/office/drawing/2014/main" id="{A4CC0FA3-EB8C-4E94-8DB8-502BF3244A5E}"/>
                  </a:ext>
                </a:extLst>
              </p:cNvPr>
              <p:cNvSpPr/>
              <p:nvPr/>
            </p:nvSpPr>
            <p:spPr>
              <a:xfrm>
                <a:off x="5993160" y="469931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F773F88A-2CEB-4342-9D59-F374FABEB3D6}"/>
                  </a:ext>
                </a:extLst>
              </p:cNvPr>
              <p:cNvCxnSpPr>
                <a:cxnSpLocks/>
                <a:stCxn id="16" idx="0"/>
              </p:cNvCxnSpPr>
              <p:nvPr/>
            </p:nvCxnSpPr>
            <p:spPr>
              <a:xfrm flipV="1">
                <a:off x="6099840" y="4287834"/>
                <a:ext cx="0" cy="41148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67C99A0-D734-45A4-B488-4CF823938511}"/>
                  </a:ext>
                </a:extLst>
              </p:cNvPr>
              <p:cNvCxnSpPr>
                <a:cxnSpLocks/>
                <a:stCxn id="16" idx="6"/>
              </p:cNvCxnSpPr>
              <p:nvPr/>
            </p:nvCxnSpPr>
            <p:spPr>
              <a:xfrm>
                <a:off x="6206520" y="4805994"/>
                <a:ext cx="944880" cy="56968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264F7B9-532D-4902-8C5D-1BB16A372BB6}"/>
                  </a:ext>
                </a:extLst>
              </p:cNvPr>
              <p:cNvCxnSpPr>
                <a:cxnSpLocks/>
                <a:stCxn id="16" idx="2"/>
              </p:cNvCxnSpPr>
              <p:nvPr/>
            </p:nvCxnSpPr>
            <p:spPr>
              <a:xfrm flipH="1">
                <a:off x="5398800" y="4805994"/>
                <a:ext cx="594360" cy="42672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3C52ECF7-D81E-4CB3-B2AF-9A1F95F2B62E}"/>
                  </a:ext>
                </a:extLst>
              </p:cNvPr>
              <p:cNvSpPr txBox="1"/>
              <p:nvPr/>
            </p:nvSpPr>
            <p:spPr>
              <a:xfrm>
                <a:off x="5625721" y="394607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1" name="TextBox 20">
                <a:extLst>
                  <a:ext uri="{FF2B5EF4-FFF2-40B4-BE49-F238E27FC236}">
                    <a16:creationId xmlns:a16="http://schemas.microsoft.com/office/drawing/2014/main" id="{58134E3A-9B09-4F87-9239-5D8C9A110D39}"/>
                  </a:ext>
                </a:extLst>
              </p:cNvPr>
              <p:cNvSpPr txBox="1"/>
              <p:nvPr/>
            </p:nvSpPr>
            <p:spPr>
              <a:xfrm>
                <a:off x="6360181" y="5297688"/>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22" name="TextBox 21">
                <a:extLst>
                  <a:ext uri="{FF2B5EF4-FFF2-40B4-BE49-F238E27FC236}">
                    <a16:creationId xmlns:a16="http://schemas.microsoft.com/office/drawing/2014/main" id="{4367ADFD-1FD9-4B1B-88C5-15B51185B416}"/>
                  </a:ext>
                </a:extLst>
              </p:cNvPr>
              <p:cNvSpPr txBox="1"/>
              <p:nvPr/>
            </p:nvSpPr>
            <p:spPr>
              <a:xfrm>
                <a:off x="4422193" y="516231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23" name="TextBox 22">
                <a:extLst>
                  <a:ext uri="{FF2B5EF4-FFF2-40B4-BE49-F238E27FC236}">
                    <a16:creationId xmlns:a16="http://schemas.microsoft.com/office/drawing/2014/main" id="{94ACC708-617B-4C58-8C30-4F703D79339C}"/>
                  </a:ext>
                </a:extLst>
              </p:cNvPr>
              <p:cNvSpPr txBox="1"/>
              <p:nvPr/>
            </p:nvSpPr>
            <p:spPr>
              <a:xfrm>
                <a:off x="8139377" y="2246068"/>
                <a:ext cx="3200556" cy="707886"/>
              </a:xfrm>
              <a:prstGeom prst="rect">
                <a:avLst/>
              </a:prstGeom>
              <a:noFill/>
            </p:spPr>
            <p:txBody>
              <a:bodyPr wrap="none" rtlCol="0">
                <a:spAutoFit/>
              </a:bodyPr>
              <a:lstStyle/>
              <a:p>
                <a:r>
                  <a:rPr lang="en-US" sz="2000" dirty="0">
                    <a:latin typeface="Segoe UI Semibold" panose="020B0702040204020203" pitchFamily="34" charset="0"/>
                    <a:cs typeface="Segoe UI Semibold" panose="020B0702040204020203" pitchFamily="34" charset="0"/>
                  </a:rPr>
                  <a:t>Homomorphic Encryption</a:t>
                </a:r>
              </a:p>
              <a:p>
                <a:pPr algn="ctr"/>
                <a:r>
                  <a:rPr lang="en-US" sz="2000" dirty="0">
                    <a:latin typeface="Segoe UI Semibold" panose="020B0702040204020203" pitchFamily="34" charset="0"/>
                    <a:cs typeface="Segoe UI Semibold" panose="020B0702040204020203" pitchFamily="34" charset="0"/>
                  </a:rPr>
                  <a:t>(HE)</a:t>
                </a:r>
              </a:p>
            </p:txBody>
          </p:sp>
          <p:cxnSp>
            <p:nvCxnSpPr>
              <p:cNvPr id="24" name="Straight Arrow Connector 23">
                <a:extLst>
                  <a:ext uri="{FF2B5EF4-FFF2-40B4-BE49-F238E27FC236}">
                    <a16:creationId xmlns:a16="http://schemas.microsoft.com/office/drawing/2014/main" id="{69AAAE29-1AA9-4D71-B630-11744ACAA840}"/>
                  </a:ext>
                </a:extLst>
              </p:cNvPr>
              <p:cNvCxnSpPr>
                <a:stCxn id="31" idx="0"/>
              </p:cNvCxnSpPr>
              <p:nvPr/>
            </p:nvCxnSpPr>
            <p:spPr>
              <a:xfrm flipH="1" flipV="1">
                <a:off x="9735744" y="3874966"/>
                <a:ext cx="5080" cy="95504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BF476C8-EC74-4E85-B72F-A84146A9231B}"/>
                  </a:ext>
                </a:extLst>
              </p:cNvPr>
              <p:cNvCxnSpPr>
                <a:cxnSpLocks/>
              </p:cNvCxnSpPr>
              <p:nvPr/>
            </p:nvCxnSpPr>
            <p:spPr>
              <a:xfrm>
                <a:off x="9847504" y="4967166"/>
                <a:ext cx="386993" cy="254004"/>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58631314-3452-432A-A1C5-CAB89AD92CC6}"/>
                  </a:ext>
                </a:extLst>
              </p:cNvPr>
              <p:cNvCxnSpPr>
                <a:cxnSpLocks/>
              </p:cNvCxnSpPr>
              <p:nvPr/>
            </p:nvCxnSpPr>
            <p:spPr>
              <a:xfrm>
                <a:off x="9825991" y="4959388"/>
                <a:ext cx="621614" cy="393268"/>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AFEE0BE-776F-4F7D-B523-BD27400DD5FB}"/>
                  </a:ext>
                </a:extLst>
              </p:cNvPr>
              <p:cNvCxnSpPr>
                <a:cxnSpLocks/>
                <a:stCxn id="31" idx="2"/>
              </p:cNvCxnSpPr>
              <p:nvPr/>
            </p:nvCxnSpPr>
            <p:spPr>
              <a:xfrm flipH="1">
                <a:off x="9039784" y="4936686"/>
                <a:ext cx="594360" cy="29464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EFDB4A9D-BD64-4C98-B2B2-E8E30F9A06F5}"/>
                  </a:ext>
                </a:extLst>
              </p:cNvPr>
              <p:cNvSpPr txBox="1"/>
              <p:nvPr/>
            </p:nvSpPr>
            <p:spPr>
              <a:xfrm>
                <a:off x="9266705" y="354498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9" name="TextBox 28">
                <a:extLst>
                  <a:ext uri="{FF2B5EF4-FFF2-40B4-BE49-F238E27FC236}">
                    <a16:creationId xmlns:a16="http://schemas.microsoft.com/office/drawing/2014/main" id="{F9DC4B02-DC72-4098-AF32-5B7509A97683}"/>
                  </a:ext>
                </a:extLst>
              </p:cNvPr>
              <p:cNvSpPr txBox="1"/>
              <p:nvPr/>
            </p:nvSpPr>
            <p:spPr>
              <a:xfrm>
                <a:off x="9865284" y="52245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30" name="TextBox 29">
                <a:extLst>
                  <a:ext uri="{FF2B5EF4-FFF2-40B4-BE49-F238E27FC236}">
                    <a16:creationId xmlns:a16="http://schemas.microsoft.com/office/drawing/2014/main" id="{D72584DC-39B6-4C25-90E8-09093F608A3E}"/>
                  </a:ext>
                </a:extLst>
              </p:cNvPr>
              <p:cNvSpPr txBox="1"/>
              <p:nvPr/>
            </p:nvSpPr>
            <p:spPr>
              <a:xfrm>
                <a:off x="8139377" y="5231326"/>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31" name="Oval 30">
                <a:extLst>
                  <a:ext uri="{FF2B5EF4-FFF2-40B4-BE49-F238E27FC236}">
                    <a16:creationId xmlns:a16="http://schemas.microsoft.com/office/drawing/2014/main" id="{65F53D47-1271-4675-9D3D-E7D59BF8644A}"/>
                  </a:ext>
                </a:extLst>
              </p:cNvPr>
              <p:cNvSpPr/>
              <p:nvPr/>
            </p:nvSpPr>
            <p:spPr>
              <a:xfrm>
                <a:off x="9634144" y="4830006"/>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73862155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24802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CF1ADC3-FF93-49DF-9E9A-033CF3F4BE85}"/>
              </a:ext>
            </a:extLst>
          </p:cNvPr>
          <p:cNvGrpSpPr>
            <a:grpSpLocks noChangeAspect="1"/>
          </p:cNvGrpSpPr>
          <p:nvPr/>
        </p:nvGrpSpPr>
        <p:grpSpPr bwMode="black">
          <a:xfrm>
            <a:off x="468308" y="479425"/>
            <a:ext cx="1448129" cy="310896"/>
            <a:chOff x="457200" y="1643393"/>
            <a:chExt cx="4492753" cy="964540"/>
          </a:xfrm>
        </p:grpSpPr>
        <p:pic>
          <p:nvPicPr>
            <p:cNvPr id="6" name="Picture 5">
              <a:extLst>
                <a:ext uri="{FF2B5EF4-FFF2-40B4-BE49-F238E27FC236}">
                  <a16:creationId xmlns:a16="http://schemas.microsoft.com/office/drawing/2014/main" id="{869BFFA3-FA94-4773-9018-D2082EDF83AF}"/>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ADDBC991-AF73-46AF-A37B-8EDFCAB7DF86}"/>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ext Box 3">
            <a:extLst>
              <a:ext uri="{FF2B5EF4-FFF2-40B4-BE49-F238E27FC236}">
                <a16:creationId xmlns:a16="http://schemas.microsoft.com/office/drawing/2014/main" id="{87FD21FB-D8BA-4FA0-8C00-7E17C18CDDE1}"/>
              </a:ext>
            </a:extLst>
          </p:cNvPr>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a:rPr>
              <a:t>© 2020 Copyright Microsoft France. All rights </a:t>
            </a:r>
            <a:r>
              <a:rPr lang="en-US" sz="700" dirty="0">
                <a:solidFill>
                  <a:srgbClr val="FFFFFF"/>
                </a:solidFill>
                <a:latin typeface="Segoe UI"/>
                <a:cs typeface="Segoe UI"/>
              </a:rPr>
              <a:t>reserved</a:t>
            </a:r>
            <a:r>
              <a:rPr kumimoji="0" lang="en-US" sz="700" b="0" i="0" u="none" strike="noStrike" kern="1200" cap="none" spc="0" normalizeH="0" baseline="0" noProof="0" dirty="0">
                <a:ln>
                  <a:noFill/>
                </a:ln>
                <a:solidFill>
                  <a:srgbClr val="FFFFFF"/>
                </a:solidFill>
                <a:effectLst/>
                <a:uLnTx/>
                <a:uFillTx/>
                <a:latin typeface="Segoe UI"/>
                <a:ea typeface="+mn-ea"/>
                <a:cs typeface="Segoe UI"/>
              </a:rPr>
              <a:t>.</a:t>
            </a:r>
            <a:r>
              <a:rPr lang="en-US" sz="700" dirty="0">
                <a:solidFill>
                  <a:srgbClr val="FFFFFF"/>
                </a:solidFill>
                <a:latin typeface="Segoe UI"/>
                <a:cs typeface="Segoe UI"/>
              </a:rPr>
              <a:t> </a:t>
            </a:r>
            <a:endParaRPr lang="en-US" sz="700" b="0" i="0" u="none" strike="noStrike" kern="1200" cap="none" spc="0" normalizeH="0" baseline="0" noProof="0" dirty="0">
              <a:ln>
                <a:noFill/>
              </a:ln>
              <a:solidFill>
                <a:srgbClr val="FFFFFF"/>
              </a:soli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61172" y="1238055"/>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62284" y="2528818"/>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4"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3146907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12692</Words>
  <Application>Microsoft Office PowerPoint</Application>
  <PresentationFormat>Personnalisé</PresentationFormat>
  <Paragraphs>1559</Paragraphs>
  <Slides>99</Slides>
  <Notes>84</Notes>
  <HiddenSlides>5</HiddenSlides>
  <MMClips>4</MMClips>
  <ScaleCrop>false</ScaleCrop>
  <HeadingPairs>
    <vt:vector size="8" baseType="variant">
      <vt:variant>
        <vt:lpstr>Polices utilisées</vt:lpstr>
      </vt:variant>
      <vt:variant>
        <vt:i4>17</vt:i4>
      </vt:variant>
      <vt:variant>
        <vt:lpstr>Thème</vt:lpstr>
      </vt:variant>
      <vt:variant>
        <vt:i4>1</vt:i4>
      </vt:variant>
      <vt:variant>
        <vt:lpstr>Serveurs OLE incorporés</vt:lpstr>
      </vt:variant>
      <vt:variant>
        <vt:i4>1</vt:i4>
      </vt:variant>
      <vt:variant>
        <vt:lpstr>Titres des diapositives</vt:lpstr>
      </vt:variant>
      <vt:variant>
        <vt:i4>99</vt:i4>
      </vt:variant>
    </vt:vector>
  </HeadingPairs>
  <TitlesOfParts>
    <vt:vector size="118" baseType="lpstr">
      <vt:lpstr>Arial</vt:lpstr>
      <vt:lpstr>Calibri</vt:lpstr>
      <vt:lpstr>Cambria Math</vt:lpstr>
      <vt:lpstr>Helvetica Neue</vt:lpstr>
      <vt:lpstr>Merriweather</vt:lpstr>
      <vt:lpstr>Open Sans</vt:lpstr>
      <vt:lpstr>Open-sans</vt:lpstr>
      <vt:lpstr>Segoe UI</vt:lpstr>
      <vt:lpstr>Segoe UI Condensed</vt:lpstr>
      <vt:lpstr>Segoe UI Light</vt:lpstr>
      <vt:lpstr>Segoe UI Semibold</vt:lpstr>
      <vt:lpstr>Segoe UI Semilight</vt:lpstr>
      <vt:lpstr>Selawik Semibold</vt:lpstr>
      <vt:lpstr>Symbol</vt:lpstr>
      <vt:lpstr>var(--ytd-video-primary-info-renderer-title-font-family, inherit)</vt:lpstr>
      <vt:lpstr>Wingdings</vt:lpstr>
      <vt:lpstr>YouTube Noto</vt:lpstr>
      <vt:lpstr>2016_Modèle</vt:lpstr>
      <vt:lpstr>think-cell Slide</vt:lpstr>
      <vt:lpstr>Workshop Data in use Protection Compass Keep the cape in the Cloud and on the Edge</vt:lpstr>
      <vt:lpstr>Moving to the Cloud</vt:lpstr>
      <vt:lpstr>Our agenda for this Common Track</vt:lpstr>
      <vt:lpstr>Context and cloud data threads</vt:lpstr>
      <vt:lpstr>Data breaches need to be taken seriously</vt:lpstr>
      <vt:lpstr>Data breaches are costly</vt:lpstr>
      <vt:lpstr>Cloud data threads</vt:lpstr>
      <vt:lpstr>Encryption at rest</vt:lpstr>
      <vt:lpstr>Key management options for encryption at rest</vt:lpstr>
      <vt:lpstr>Importing HSM-protected keys to Key Vault </vt:lpstr>
      <vt:lpstr>Encryption in transit</vt:lpstr>
      <vt:lpstr>Why do we need to also protect “data in use”?</vt:lpstr>
      <vt:lpstr>Présentation PowerPoint</vt:lpstr>
      <vt:lpstr>The broken rings of protection</vt:lpstr>
      <vt:lpstr>Confidential Computing (CC) For your security, regulatory, and compliance needs  The ability to store, transport, and act on compute workloads without compromising privacy of data and intellectual property</vt:lpstr>
      <vt:lpstr>Who do you need to trust?</vt:lpstr>
      <vt:lpstr>Vision of a confidential cloud…</vt:lpstr>
      <vt:lpstr>Confidential Computing completes data protection lifecycle</vt:lpstr>
      <vt:lpstr>Windows Server 2016 Virtual Trusted Platform Module TPM</vt:lpstr>
      <vt:lpstr>How Trusted Execution Environments (TEEs) protect data in use</vt:lpstr>
      <vt:lpstr>Windows Server 2016 Virtualization Based Security (VBS) Virtual Secure Mode </vt:lpstr>
      <vt:lpstr>How Hyper-V Virtualization based security protects data in use</vt:lpstr>
      <vt:lpstr>How Intel SGX hardware protects data in use</vt:lpstr>
      <vt:lpstr>Comparing secure hardware</vt:lpstr>
      <vt:lpstr>Azure Confidential Computing initiative</vt:lpstr>
      <vt:lpstr>Présentation PowerPoint</vt:lpstr>
      <vt:lpstr>Azure Confidential Computing</vt:lpstr>
      <vt:lpstr>Confidential Computing Consortium Development experience</vt:lpstr>
      <vt:lpstr>Common applications patterns of confidential Computing Common scenarios</vt:lpstr>
      <vt:lpstr>Confidential computing can help Use cases</vt:lpstr>
      <vt:lpstr>An enclave-based application model Development experience and software</vt:lpstr>
      <vt:lpstr>Three abstraction layers for enclaves Development experience and software</vt:lpstr>
      <vt:lpstr>Open Enclave SDK Development experience and software: New/Refactor</vt:lpstr>
      <vt:lpstr>Confidential Consortium Framework Development experience and software: New/Refactor</vt:lpstr>
      <vt:lpstr>Make your apps confidential without changing a line of code! Development experience and software: “Lift and shift” model</vt:lpstr>
      <vt:lpstr>Use Confidential Computing with Kubernetes Development experience and software</vt:lpstr>
      <vt:lpstr>Demo</vt:lpstr>
      <vt:lpstr>SQL Server Always Encrypted Development experience and software: Confidential workloads using PaaS services</vt:lpstr>
      <vt:lpstr>SQL Azure DB Always Encrypted with secure enclaves Development experience and software: Confidential workloads using PaaS services</vt:lpstr>
      <vt:lpstr>Reference workload - Multi-party SQL data set analytics Development experience and software: Confidential workloads using PaaS services</vt:lpstr>
      <vt:lpstr>Multi-party machine learning use case </vt:lpstr>
      <vt:lpstr>Healthcare scenarios Development experience and software: Confidential workloads using PaaS services</vt:lpstr>
      <vt:lpstr>Anti-Money Laundering (AML) FSI scenario “Confidential” first/third party apps</vt:lpstr>
      <vt:lpstr>Anti-Money Laundering (AML) FSI scenario Development experience and software: “Confidential” workloads</vt:lpstr>
      <vt:lpstr>Attesting TEE Attestation</vt:lpstr>
      <vt:lpstr>Confidential Computing in the Edge Hardware, and software and development experience</vt:lpstr>
      <vt:lpstr>Confidential Computing in the Edge Hardware, and software and development experience</vt:lpstr>
      <vt:lpstr>Confidential Computing in the Edge Hardware, and software and development experience</vt:lpstr>
      <vt:lpstr>To go beyond…</vt:lpstr>
      <vt:lpstr>To go beyond…</vt:lpstr>
      <vt:lpstr>To go beyond…</vt:lpstr>
      <vt:lpstr>Homomorphic Encryption (HE)</vt:lpstr>
      <vt:lpstr>Homomorphic Encryption (HE)</vt:lpstr>
      <vt:lpstr>Homomorphic Encryption (HE) considerations Anatomy of a plaintext</vt:lpstr>
      <vt:lpstr>Homomorphic Encryption (HE) considerations Anatomy of a ciphertext : Noise</vt:lpstr>
      <vt:lpstr>Homomorphic Encryption (HE) considerations Anatomy of a ciphertext : after computation</vt:lpstr>
      <vt:lpstr>Homomorphic Encryption (HE) considerations Anatomy of a ciphertext : Noise overflow</vt:lpstr>
      <vt:lpstr>Homomorphic Encryption (HE) considerations Computation possibilities</vt:lpstr>
      <vt:lpstr>Microsoft homomorphic encryption</vt:lpstr>
      <vt:lpstr>Microsoft SEAL Simple Encrypted Arithmetic Library</vt:lpstr>
      <vt:lpstr>Demo</vt:lpstr>
      <vt:lpstr>Applications of homomorphic encryption Private AI</vt:lpstr>
      <vt:lpstr>Applications of homomorphic encryption Private AI customer scenarios we are focusing on</vt:lpstr>
      <vt:lpstr>Applications of homomorphic encryption Private AI : scenario 1</vt:lpstr>
      <vt:lpstr>Video</vt:lpstr>
      <vt:lpstr>Applications of homomorphic encryption Private AI : scenario 2</vt:lpstr>
      <vt:lpstr>Demo</vt:lpstr>
      <vt:lpstr>Video</vt:lpstr>
      <vt:lpstr>Applications of homomorphic encryption Private AI : scenario 3</vt:lpstr>
      <vt:lpstr>Video</vt:lpstr>
      <vt:lpstr>Applications of homomorphic encryption Private AI : Solution Limitations</vt:lpstr>
      <vt:lpstr>Applications of homomorphic encryption Implementing Private AI</vt:lpstr>
      <vt:lpstr>Présentation PowerPoint</vt:lpstr>
      <vt:lpstr>Demo</vt:lpstr>
      <vt:lpstr>Homomorphic encryption standardization</vt:lpstr>
      <vt:lpstr>To go beyond…</vt:lpstr>
      <vt:lpstr>Secure Multi-Party Computing (MPC) Enabling secure collaborative computation  Solving today’s complex challenges require greater access and use of trustworthy data to create new insights and facilitate responsive and responsible action  MPC has different trade-offs from trusted hardware enclave (CC) and homomorphic encryption (HE)</vt:lpstr>
      <vt:lpstr>Data collaboration technologies</vt:lpstr>
      <vt:lpstr>Secure Multi-Party Computation (MPC) pattern</vt:lpstr>
      <vt:lpstr>Data Collaboratives’ pillars</vt:lpstr>
      <vt:lpstr>Applications of secure MPC</vt:lpstr>
      <vt:lpstr>Introducing Azure Collaboratives</vt:lpstr>
      <vt:lpstr>Azure Collaborative Workbench Private Preview</vt:lpstr>
      <vt:lpstr>Video</vt:lpstr>
      <vt:lpstr>Azure Collaboratives</vt:lpstr>
      <vt:lpstr>Differential Privacy (DP) Protecting privacy while using data </vt:lpstr>
      <vt:lpstr>Differential Privacy (DP)</vt:lpstr>
      <vt:lpstr>Differential Privacy (DP)</vt:lpstr>
      <vt:lpstr>Local Differential Privacy</vt:lpstr>
      <vt:lpstr>Global Differential Privacy</vt:lpstr>
      <vt:lpstr>Differential Privacy for Machine Learning and Analytics</vt:lpstr>
      <vt:lpstr>WhiteNoise</vt:lpstr>
      <vt:lpstr>WhiteNoise</vt:lpstr>
      <vt:lpstr>OpenDP Building an open source suite of tools for deploying differential privacy</vt:lpstr>
      <vt:lpstr>To go beyond…</vt:lpstr>
      <vt:lpstr>As a quick conclusion of this Common Talk</vt:lpstr>
      <vt:lpstr>As a conclusion of this Common Talk</vt:lpstr>
      <vt:lpstr>Présentation PowerPoint</vt:lpstr>
      <vt:lpstr>Présentation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dc:title>
  <dc:subject/>
  <dc:creator/>
  <cp:keywords/>
  <dc:description/>
  <cp:lastModifiedBy/>
  <cp:revision>3</cp:revision>
  <dcterms:created xsi:type="dcterms:W3CDTF">2020-01-06T10:54:54Z</dcterms:created>
  <dcterms:modified xsi:type="dcterms:W3CDTF">2020-06-08T06:20:59Z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